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1" r:id="rId4"/>
    <p:sldMasterId id="2147483673" r:id="rId5"/>
  </p:sldMasterIdLst>
  <p:notesMasterIdLst>
    <p:notesMasterId r:id="rId65"/>
  </p:notesMasterIdLst>
  <p:handoutMasterIdLst>
    <p:handoutMasterId r:id="rId66"/>
  </p:handoutMasterIdLst>
  <p:sldIdLst>
    <p:sldId id="502" r:id="rId6"/>
    <p:sldId id="509" r:id="rId7"/>
    <p:sldId id="513" r:id="rId8"/>
    <p:sldId id="522" r:id="rId9"/>
    <p:sldId id="517" r:id="rId10"/>
    <p:sldId id="518" r:id="rId11"/>
    <p:sldId id="519" r:id="rId12"/>
    <p:sldId id="520" r:id="rId13"/>
    <p:sldId id="488" r:id="rId14"/>
    <p:sldId id="524" r:id="rId15"/>
    <p:sldId id="525" r:id="rId16"/>
    <p:sldId id="458" r:id="rId17"/>
    <p:sldId id="527" r:id="rId18"/>
    <p:sldId id="530" r:id="rId19"/>
    <p:sldId id="531" r:id="rId20"/>
    <p:sldId id="472" r:id="rId21"/>
    <p:sldId id="476" r:id="rId22"/>
    <p:sldId id="489" r:id="rId23"/>
    <p:sldId id="490" r:id="rId24"/>
    <p:sldId id="533" r:id="rId25"/>
    <p:sldId id="537" r:id="rId26"/>
    <p:sldId id="536" r:id="rId27"/>
    <p:sldId id="477" r:id="rId28"/>
    <p:sldId id="539" r:id="rId29"/>
    <p:sldId id="541" r:id="rId30"/>
    <p:sldId id="551" r:id="rId31"/>
    <p:sldId id="552" r:id="rId32"/>
    <p:sldId id="553" r:id="rId33"/>
    <p:sldId id="554" r:id="rId34"/>
    <p:sldId id="555" r:id="rId35"/>
    <p:sldId id="562" r:id="rId36"/>
    <p:sldId id="563" r:id="rId37"/>
    <p:sldId id="564" r:id="rId38"/>
    <p:sldId id="556" r:id="rId39"/>
    <p:sldId id="557" r:id="rId40"/>
    <p:sldId id="558" r:id="rId41"/>
    <p:sldId id="559" r:id="rId42"/>
    <p:sldId id="560" r:id="rId43"/>
    <p:sldId id="561" r:id="rId44"/>
    <p:sldId id="296" r:id="rId45"/>
    <p:sldId id="298" r:id="rId46"/>
    <p:sldId id="566" r:id="rId47"/>
    <p:sldId id="491" r:id="rId48"/>
    <p:sldId id="568" r:id="rId49"/>
    <p:sldId id="492" r:id="rId50"/>
    <p:sldId id="451" r:id="rId51"/>
    <p:sldId id="452" r:id="rId52"/>
    <p:sldId id="453" r:id="rId53"/>
    <p:sldId id="455" r:id="rId54"/>
    <p:sldId id="493" r:id="rId55"/>
    <p:sldId id="494" r:id="rId56"/>
    <p:sldId id="500" r:id="rId57"/>
    <p:sldId id="495" r:id="rId58"/>
    <p:sldId id="454" r:id="rId59"/>
    <p:sldId id="304" r:id="rId60"/>
    <p:sldId id="548" r:id="rId61"/>
    <p:sldId id="549" r:id="rId62"/>
    <p:sldId id="497" r:id="rId63"/>
    <p:sldId id="498" r:id="rId64"/>
  </p:sldIdLst>
  <p:sldSz cx="9144000" cy="6858000" type="screen4x3"/>
  <p:notesSz cx="6946900" cy="9220200"/>
  <p:custDataLst>
    <p:tags r:id="rId68"/>
  </p:custDataLst>
  <p:defaultTextStyle>
    <a:defPPr>
      <a:defRPr lang="en-US"/>
    </a:defPPr>
    <a:lvl1pPr algn="l" rtl="0" fontAlgn="base">
      <a:spcBef>
        <a:spcPct val="0"/>
      </a:spcBef>
      <a:spcAft>
        <a:spcPct val="0"/>
      </a:spcAft>
      <a:defRPr sz="2400" b="1" kern="1200">
        <a:solidFill>
          <a:srgbClr val="DDDDDD"/>
        </a:solidFill>
        <a:latin typeface="Times New Roman" pitchFamily="18" charset="0"/>
        <a:ea typeface="+mn-ea"/>
        <a:cs typeface="+mn-cs"/>
      </a:defRPr>
    </a:lvl1pPr>
    <a:lvl2pPr marL="457200" algn="l" rtl="0" fontAlgn="base">
      <a:spcBef>
        <a:spcPct val="0"/>
      </a:spcBef>
      <a:spcAft>
        <a:spcPct val="0"/>
      </a:spcAft>
      <a:defRPr sz="2400" b="1" kern="1200">
        <a:solidFill>
          <a:srgbClr val="DDDDDD"/>
        </a:solidFill>
        <a:latin typeface="Times New Roman" pitchFamily="18" charset="0"/>
        <a:ea typeface="+mn-ea"/>
        <a:cs typeface="+mn-cs"/>
      </a:defRPr>
    </a:lvl2pPr>
    <a:lvl3pPr marL="914400" algn="l" rtl="0" fontAlgn="base">
      <a:spcBef>
        <a:spcPct val="0"/>
      </a:spcBef>
      <a:spcAft>
        <a:spcPct val="0"/>
      </a:spcAft>
      <a:defRPr sz="2400" b="1" kern="1200">
        <a:solidFill>
          <a:srgbClr val="DDDDDD"/>
        </a:solidFill>
        <a:latin typeface="Times New Roman" pitchFamily="18" charset="0"/>
        <a:ea typeface="+mn-ea"/>
        <a:cs typeface="+mn-cs"/>
      </a:defRPr>
    </a:lvl3pPr>
    <a:lvl4pPr marL="1371600" algn="l" rtl="0" fontAlgn="base">
      <a:spcBef>
        <a:spcPct val="0"/>
      </a:spcBef>
      <a:spcAft>
        <a:spcPct val="0"/>
      </a:spcAft>
      <a:defRPr sz="2400" b="1" kern="1200">
        <a:solidFill>
          <a:srgbClr val="DDDDDD"/>
        </a:solidFill>
        <a:latin typeface="Times New Roman" pitchFamily="18" charset="0"/>
        <a:ea typeface="+mn-ea"/>
        <a:cs typeface="+mn-cs"/>
      </a:defRPr>
    </a:lvl4pPr>
    <a:lvl5pPr marL="1828800" algn="l" rtl="0" fontAlgn="base">
      <a:spcBef>
        <a:spcPct val="0"/>
      </a:spcBef>
      <a:spcAft>
        <a:spcPct val="0"/>
      </a:spcAft>
      <a:defRPr sz="2400" b="1" kern="1200">
        <a:solidFill>
          <a:srgbClr val="DDDDDD"/>
        </a:solidFill>
        <a:latin typeface="Times New Roman" pitchFamily="18" charset="0"/>
        <a:ea typeface="+mn-ea"/>
        <a:cs typeface="+mn-cs"/>
      </a:defRPr>
    </a:lvl5pPr>
    <a:lvl6pPr marL="2286000" algn="l" defTabSz="914400" rtl="0" eaLnBrk="1" latinLnBrk="0" hangingPunct="1">
      <a:defRPr sz="2400" b="1" kern="1200">
        <a:solidFill>
          <a:srgbClr val="DDDDDD"/>
        </a:solidFill>
        <a:latin typeface="Times New Roman" pitchFamily="18" charset="0"/>
        <a:ea typeface="+mn-ea"/>
        <a:cs typeface="+mn-cs"/>
      </a:defRPr>
    </a:lvl6pPr>
    <a:lvl7pPr marL="2743200" algn="l" defTabSz="914400" rtl="0" eaLnBrk="1" latinLnBrk="0" hangingPunct="1">
      <a:defRPr sz="2400" b="1" kern="1200">
        <a:solidFill>
          <a:srgbClr val="DDDDDD"/>
        </a:solidFill>
        <a:latin typeface="Times New Roman" pitchFamily="18" charset="0"/>
        <a:ea typeface="+mn-ea"/>
        <a:cs typeface="+mn-cs"/>
      </a:defRPr>
    </a:lvl7pPr>
    <a:lvl8pPr marL="3200400" algn="l" defTabSz="914400" rtl="0" eaLnBrk="1" latinLnBrk="0" hangingPunct="1">
      <a:defRPr sz="2400" b="1" kern="1200">
        <a:solidFill>
          <a:srgbClr val="DDDDDD"/>
        </a:solidFill>
        <a:latin typeface="Times New Roman" pitchFamily="18" charset="0"/>
        <a:ea typeface="+mn-ea"/>
        <a:cs typeface="+mn-cs"/>
      </a:defRPr>
    </a:lvl8pPr>
    <a:lvl9pPr marL="3657600" algn="l" defTabSz="914400" rtl="0" eaLnBrk="1" latinLnBrk="0" hangingPunct="1">
      <a:defRPr sz="2400" b="1" kern="1200">
        <a:solidFill>
          <a:srgbClr val="DDDDDD"/>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2060"/>
    <a:srgbClr val="6089CC"/>
    <a:srgbClr val="3366FF"/>
    <a:srgbClr val="DDDDDD"/>
    <a:srgbClr val="FF3300"/>
    <a:srgbClr val="000066"/>
    <a:srgbClr val="CCECFF"/>
    <a:srgbClr val="F8F8F8"/>
    <a:srgbClr val="660066"/>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19" autoAdjust="0"/>
    <p:restoredTop sz="92341" autoAdjust="0"/>
  </p:normalViewPr>
  <p:slideViewPr>
    <p:cSldViewPr snapToObjects="1">
      <p:cViewPr varScale="1">
        <p:scale>
          <a:sx n="82" d="100"/>
          <a:sy n="82" d="100"/>
        </p:scale>
        <p:origin x="-1704" y="-120"/>
      </p:cViewPr>
      <p:guideLst>
        <p:guide orient="horz" pos="2160"/>
        <p:guide pos="2880"/>
      </p:guideLst>
    </p:cSldViewPr>
  </p:slideViewPr>
  <p:outlineViewPr>
    <p:cViewPr>
      <p:scale>
        <a:sx n="33" d="100"/>
        <a:sy n="33" d="100"/>
      </p:scale>
      <p:origin x="0" y="403"/>
    </p:cViewPr>
  </p:outlineViewPr>
  <p:notesTextViewPr>
    <p:cViewPr>
      <p:scale>
        <a:sx n="25" d="100"/>
        <a:sy n="25" d="100"/>
      </p:scale>
      <p:origin x="0" y="0"/>
    </p:cViewPr>
  </p:notesTextViewPr>
  <p:sorterViewPr>
    <p:cViewPr>
      <p:scale>
        <a:sx n="100" d="100"/>
        <a:sy n="100" d="100"/>
      </p:scale>
      <p:origin x="0" y="0"/>
    </p:cViewPr>
  </p:sorterViewPr>
  <p:notesViewPr>
    <p:cSldViewPr snapToObjects="1">
      <p:cViewPr>
        <p:scale>
          <a:sx n="89" d="100"/>
          <a:sy n="89" d="100"/>
        </p:scale>
        <p:origin x="-3774" y="-72"/>
      </p:cViewPr>
      <p:guideLst>
        <p:guide orient="horz" pos="2904"/>
        <p:guide pos="218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63" Type="http://schemas.openxmlformats.org/officeDocument/2006/relationships/slide" Target="slides/slide58.xml"/><Relationship Id="rId64" Type="http://schemas.openxmlformats.org/officeDocument/2006/relationships/slide" Target="slides/slide59.xml"/><Relationship Id="rId65" Type="http://schemas.openxmlformats.org/officeDocument/2006/relationships/notesMaster" Target="notesMasters/notesMaster1.xml"/><Relationship Id="rId66" Type="http://schemas.openxmlformats.org/officeDocument/2006/relationships/handoutMaster" Target="handoutMasters/handoutMaster1.xml"/><Relationship Id="rId67" Type="http://schemas.openxmlformats.org/officeDocument/2006/relationships/printerSettings" Target="printerSettings/printerSettings1.bin"/><Relationship Id="rId68" Type="http://schemas.openxmlformats.org/officeDocument/2006/relationships/tags" Target="tags/tag1.xml"/><Relationship Id="rId69" Type="http://schemas.openxmlformats.org/officeDocument/2006/relationships/presProps" Target="presProps.xml"/><Relationship Id="rId50" Type="http://schemas.openxmlformats.org/officeDocument/2006/relationships/slide" Target="slides/slide45.xml"/><Relationship Id="rId51" Type="http://schemas.openxmlformats.org/officeDocument/2006/relationships/slide" Target="slides/slide46.xml"/><Relationship Id="rId52" Type="http://schemas.openxmlformats.org/officeDocument/2006/relationships/slide" Target="slides/slide47.xml"/><Relationship Id="rId53" Type="http://schemas.openxmlformats.org/officeDocument/2006/relationships/slide" Target="slides/slide48.xml"/><Relationship Id="rId54" Type="http://schemas.openxmlformats.org/officeDocument/2006/relationships/slide" Target="slides/slide49.xml"/><Relationship Id="rId55" Type="http://schemas.openxmlformats.org/officeDocument/2006/relationships/slide" Target="slides/slide50.xml"/><Relationship Id="rId56" Type="http://schemas.openxmlformats.org/officeDocument/2006/relationships/slide" Target="slides/slide51.xml"/><Relationship Id="rId57" Type="http://schemas.openxmlformats.org/officeDocument/2006/relationships/slide" Target="slides/slide52.xml"/><Relationship Id="rId58" Type="http://schemas.openxmlformats.org/officeDocument/2006/relationships/slide" Target="slides/slide53.xml"/><Relationship Id="rId59" Type="http://schemas.openxmlformats.org/officeDocument/2006/relationships/slide" Target="slides/slide54.xml"/><Relationship Id="rId40" Type="http://schemas.openxmlformats.org/officeDocument/2006/relationships/slide" Target="slides/slide35.xml"/><Relationship Id="rId41" Type="http://schemas.openxmlformats.org/officeDocument/2006/relationships/slide" Target="slides/slide36.xml"/><Relationship Id="rId42" Type="http://schemas.openxmlformats.org/officeDocument/2006/relationships/slide" Target="slides/slide37.xml"/><Relationship Id="rId43" Type="http://schemas.openxmlformats.org/officeDocument/2006/relationships/slide" Target="slides/slide38.xml"/><Relationship Id="rId44" Type="http://schemas.openxmlformats.org/officeDocument/2006/relationships/slide" Target="slides/slide39.xml"/><Relationship Id="rId45" Type="http://schemas.openxmlformats.org/officeDocument/2006/relationships/slide" Target="slides/slide40.xml"/><Relationship Id="rId46" Type="http://schemas.openxmlformats.org/officeDocument/2006/relationships/slide" Target="slides/slide41.xml"/><Relationship Id="rId47" Type="http://schemas.openxmlformats.org/officeDocument/2006/relationships/slide" Target="slides/slide42.xml"/><Relationship Id="rId48" Type="http://schemas.openxmlformats.org/officeDocument/2006/relationships/slide" Target="slides/slide43.xml"/><Relationship Id="rId49" Type="http://schemas.openxmlformats.org/officeDocument/2006/relationships/slide" Target="slides/slide4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37" Type="http://schemas.openxmlformats.org/officeDocument/2006/relationships/slide" Target="slides/slide32.xml"/><Relationship Id="rId38" Type="http://schemas.openxmlformats.org/officeDocument/2006/relationships/slide" Target="slides/slide33.xml"/><Relationship Id="rId39" Type="http://schemas.openxmlformats.org/officeDocument/2006/relationships/slide" Target="slides/slide34.xml"/><Relationship Id="rId70" Type="http://schemas.openxmlformats.org/officeDocument/2006/relationships/viewProps" Target="viewProps.xml"/><Relationship Id="rId71" Type="http://schemas.openxmlformats.org/officeDocument/2006/relationships/theme" Target="theme/theme1.xml"/><Relationship Id="rId72" Type="http://schemas.openxmlformats.org/officeDocument/2006/relationships/tableStyles" Target="tableStyles.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60" Type="http://schemas.openxmlformats.org/officeDocument/2006/relationships/slide" Target="slides/slide55.xml"/><Relationship Id="rId61" Type="http://schemas.openxmlformats.org/officeDocument/2006/relationships/slide" Target="slides/slide56.xml"/><Relationship Id="rId62" Type="http://schemas.openxmlformats.org/officeDocument/2006/relationships/slide" Target="slides/slide57.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8418" name="Rectangle 2"/>
          <p:cNvSpPr>
            <a:spLocks noGrp="1" noChangeArrowheads="1"/>
          </p:cNvSpPr>
          <p:nvPr>
            <p:ph type="hdr" sz="quarter"/>
          </p:nvPr>
        </p:nvSpPr>
        <p:spPr bwMode="auto">
          <a:xfrm>
            <a:off x="0" y="1"/>
            <a:ext cx="3010642" cy="459742"/>
          </a:xfrm>
          <a:prstGeom prst="rect">
            <a:avLst/>
          </a:prstGeom>
          <a:noFill/>
          <a:ln w="9525">
            <a:noFill/>
            <a:miter lim="800000"/>
            <a:headEnd/>
            <a:tailEnd/>
          </a:ln>
          <a:effectLst/>
        </p:spPr>
        <p:txBody>
          <a:bodyPr vert="horz" wrap="square" lIns="87322" tIns="43661" rIns="87322" bIns="43661" numCol="1" anchor="t" anchorCtr="0" compatLnSpc="1">
            <a:prstTxWarp prst="textNoShape">
              <a:avLst/>
            </a:prstTxWarp>
          </a:bodyPr>
          <a:lstStyle>
            <a:lvl1pPr defTabSz="872491">
              <a:defRPr sz="1100" b="0">
                <a:solidFill>
                  <a:schemeClr val="tx1"/>
                </a:solidFill>
                <a:latin typeface="Arial" charset="0"/>
              </a:defRPr>
            </a:lvl1pPr>
          </a:lstStyle>
          <a:p>
            <a:pPr>
              <a:defRPr/>
            </a:pPr>
            <a:endParaRPr lang="en-US" dirty="0"/>
          </a:p>
        </p:txBody>
      </p:sp>
      <p:sp>
        <p:nvSpPr>
          <p:cNvPr id="188419" name="Rectangle 3"/>
          <p:cNvSpPr>
            <a:spLocks noGrp="1" noChangeArrowheads="1"/>
          </p:cNvSpPr>
          <p:nvPr>
            <p:ph type="dt" sz="quarter" idx="1"/>
          </p:nvPr>
        </p:nvSpPr>
        <p:spPr bwMode="auto">
          <a:xfrm>
            <a:off x="3934669" y="1"/>
            <a:ext cx="3010642" cy="459742"/>
          </a:xfrm>
          <a:prstGeom prst="rect">
            <a:avLst/>
          </a:prstGeom>
          <a:noFill/>
          <a:ln w="9525">
            <a:noFill/>
            <a:miter lim="800000"/>
            <a:headEnd/>
            <a:tailEnd/>
          </a:ln>
          <a:effectLst/>
        </p:spPr>
        <p:txBody>
          <a:bodyPr vert="horz" wrap="square" lIns="87322" tIns="43661" rIns="87322" bIns="43661" numCol="1" anchor="t" anchorCtr="0" compatLnSpc="1">
            <a:prstTxWarp prst="textNoShape">
              <a:avLst/>
            </a:prstTxWarp>
          </a:bodyPr>
          <a:lstStyle>
            <a:lvl1pPr algn="r" defTabSz="872491">
              <a:defRPr sz="1100" b="0">
                <a:solidFill>
                  <a:schemeClr val="tx1"/>
                </a:solidFill>
                <a:latin typeface="Arial" charset="0"/>
              </a:defRPr>
            </a:lvl1pPr>
          </a:lstStyle>
          <a:p>
            <a:pPr>
              <a:defRPr/>
            </a:pPr>
            <a:endParaRPr lang="en-US" dirty="0"/>
          </a:p>
        </p:txBody>
      </p:sp>
      <p:sp>
        <p:nvSpPr>
          <p:cNvPr id="188420" name="Rectangle 4"/>
          <p:cNvSpPr>
            <a:spLocks noGrp="1" noChangeArrowheads="1"/>
          </p:cNvSpPr>
          <p:nvPr>
            <p:ph type="ftr" sz="quarter" idx="2"/>
          </p:nvPr>
        </p:nvSpPr>
        <p:spPr bwMode="auto">
          <a:xfrm>
            <a:off x="0" y="8758880"/>
            <a:ext cx="3010642" cy="459742"/>
          </a:xfrm>
          <a:prstGeom prst="rect">
            <a:avLst/>
          </a:prstGeom>
          <a:noFill/>
          <a:ln w="9525">
            <a:noFill/>
            <a:miter lim="800000"/>
            <a:headEnd/>
            <a:tailEnd/>
          </a:ln>
          <a:effectLst/>
        </p:spPr>
        <p:txBody>
          <a:bodyPr vert="horz" wrap="square" lIns="87322" tIns="43661" rIns="87322" bIns="43661" numCol="1" anchor="b" anchorCtr="0" compatLnSpc="1">
            <a:prstTxWarp prst="textNoShape">
              <a:avLst/>
            </a:prstTxWarp>
          </a:bodyPr>
          <a:lstStyle>
            <a:lvl1pPr defTabSz="872491">
              <a:defRPr sz="1100" b="0">
                <a:solidFill>
                  <a:schemeClr val="tx1"/>
                </a:solidFill>
                <a:latin typeface="Arial" charset="0"/>
              </a:defRPr>
            </a:lvl1pPr>
          </a:lstStyle>
          <a:p>
            <a:pPr>
              <a:defRPr/>
            </a:pPr>
            <a:endParaRPr lang="en-US" dirty="0"/>
          </a:p>
        </p:txBody>
      </p:sp>
      <p:sp>
        <p:nvSpPr>
          <p:cNvPr id="188421" name="Rectangle 5"/>
          <p:cNvSpPr>
            <a:spLocks noGrp="1" noChangeArrowheads="1"/>
          </p:cNvSpPr>
          <p:nvPr>
            <p:ph type="sldNum" sz="quarter" idx="3"/>
          </p:nvPr>
        </p:nvSpPr>
        <p:spPr bwMode="auto">
          <a:xfrm>
            <a:off x="3934669" y="8758880"/>
            <a:ext cx="3010642" cy="459742"/>
          </a:xfrm>
          <a:prstGeom prst="rect">
            <a:avLst/>
          </a:prstGeom>
          <a:noFill/>
          <a:ln w="9525">
            <a:noFill/>
            <a:miter lim="800000"/>
            <a:headEnd/>
            <a:tailEnd/>
          </a:ln>
          <a:effectLst/>
        </p:spPr>
        <p:txBody>
          <a:bodyPr vert="horz" wrap="square" lIns="87322" tIns="43661" rIns="87322" bIns="43661" numCol="1" anchor="b" anchorCtr="0" compatLnSpc="1">
            <a:prstTxWarp prst="textNoShape">
              <a:avLst/>
            </a:prstTxWarp>
          </a:bodyPr>
          <a:lstStyle>
            <a:lvl1pPr algn="r" defTabSz="872491">
              <a:defRPr sz="1100" b="0">
                <a:solidFill>
                  <a:schemeClr val="tx1"/>
                </a:solidFill>
                <a:latin typeface="Arial" charset="0"/>
              </a:defRPr>
            </a:lvl1pPr>
          </a:lstStyle>
          <a:p>
            <a:pPr>
              <a:defRPr/>
            </a:pPr>
            <a:fld id="{90CA43EF-7A13-4746-A967-69DFF863B69E}" type="slidenum">
              <a:rPr lang="en-US"/>
              <a:pPr>
                <a:defRPr/>
              </a:pPr>
              <a:t>‹#›</a:t>
            </a:fld>
            <a:endParaRPr lang="en-US" dirty="0"/>
          </a:p>
        </p:txBody>
      </p:sp>
    </p:spTree>
    <p:extLst>
      <p:ext uri="{BB962C8B-B14F-4D97-AF65-F5344CB8AC3E}">
        <p14:creationId xmlns:p14="http://schemas.microsoft.com/office/powerpoint/2010/main" val="14779221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1" y="0"/>
            <a:ext cx="3012232" cy="462912"/>
          </a:xfrm>
          <a:prstGeom prst="rect">
            <a:avLst/>
          </a:prstGeom>
          <a:noFill/>
          <a:ln w="9525">
            <a:noFill/>
            <a:miter lim="800000"/>
            <a:headEnd/>
            <a:tailEnd/>
          </a:ln>
          <a:effectLst/>
        </p:spPr>
        <p:txBody>
          <a:bodyPr vert="horz" wrap="square" lIns="92015" tIns="46005" rIns="92015" bIns="46005" numCol="1" anchor="t" anchorCtr="0" compatLnSpc="1">
            <a:prstTxWarp prst="textNoShape">
              <a:avLst/>
            </a:prstTxWarp>
          </a:bodyPr>
          <a:lstStyle>
            <a:lvl1pPr defTabSz="920081">
              <a:defRPr sz="1100" b="0">
                <a:solidFill>
                  <a:schemeClr val="tx1"/>
                </a:solidFill>
                <a:latin typeface="Arial" charset="0"/>
              </a:defRPr>
            </a:lvl1pPr>
          </a:lstStyle>
          <a:p>
            <a:pPr>
              <a:defRPr/>
            </a:pPr>
            <a:endParaRPr lang="en-US" dirty="0"/>
          </a:p>
        </p:txBody>
      </p:sp>
      <p:sp>
        <p:nvSpPr>
          <p:cNvPr id="81923" name="Rectangle 3"/>
          <p:cNvSpPr>
            <a:spLocks noGrp="1" noChangeArrowheads="1"/>
          </p:cNvSpPr>
          <p:nvPr>
            <p:ph type="dt" idx="1"/>
          </p:nvPr>
        </p:nvSpPr>
        <p:spPr bwMode="auto">
          <a:xfrm>
            <a:off x="3933080" y="0"/>
            <a:ext cx="3012232" cy="462912"/>
          </a:xfrm>
          <a:prstGeom prst="rect">
            <a:avLst/>
          </a:prstGeom>
          <a:noFill/>
          <a:ln w="9525">
            <a:noFill/>
            <a:miter lim="800000"/>
            <a:headEnd/>
            <a:tailEnd/>
          </a:ln>
          <a:effectLst/>
        </p:spPr>
        <p:txBody>
          <a:bodyPr vert="horz" wrap="square" lIns="92015" tIns="46005" rIns="92015" bIns="46005" numCol="1" anchor="t" anchorCtr="0" compatLnSpc="1">
            <a:prstTxWarp prst="textNoShape">
              <a:avLst/>
            </a:prstTxWarp>
          </a:bodyPr>
          <a:lstStyle>
            <a:lvl1pPr algn="r" defTabSz="920081">
              <a:defRPr sz="1100" b="0">
                <a:solidFill>
                  <a:schemeClr val="tx1"/>
                </a:solidFill>
                <a:latin typeface="Arial" charset="0"/>
              </a:defRPr>
            </a:lvl1pPr>
          </a:lstStyle>
          <a:p>
            <a:pPr>
              <a:defRPr/>
            </a:pPr>
            <a:endParaRPr lang="en-US" dirty="0"/>
          </a:p>
        </p:txBody>
      </p:sp>
      <p:sp>
        <p:nvSpPr>
          <p:cNvPr id="96260" name="Rectangle 4"/>
          <p:cNvSpPr>
            <a:spLocks noGrp="1" noRot="1" noChangeAspect="1" noChangeArrowheads="1" noTextEdit="1"/>
          </p:cNvSpPr>
          <p:nvPr>
            <p:ph type="sldImg" idx="2"/>
          </p:nvPr>
        </p:nvSpPr>
        <p:spPr bwMode="auto">
          <a:xfrm>
            <a:off x="1169988" y="688975"/>
            <a:ext cx="4610100" cy="3457575"/>
          </a:xfrm>
          <a:prstGeom prst="rect">
            <a:avLst/>
          </a:prstGeom>
          <a:noFill/>
          <a:ln w="9525">
            <a:solidFill>
              <a:srgbClr val="000000"/>
            </a:solidFill>
            <a:miter lim="800000"/>
            <a:headEnd/>
            <a:tailEnd/>
          </a:ln>
        </p:spPr>
      </p:sp>
      <p:sp>
        <p:nvSpPr>
          <p:cNvPr id="81925" name="Rectangle 5"/>
          <p:cNvSpPr>
            <a:spLocks noGrp="1" noChangeArrowheads="1"/>
          </p:cNvSpPr>
          <p:nvPr>
            <p:ph type="body" sz="quarter" idx="3"/>
          </p:nvPr>
        </p:nvSpPr>
        <p:spPr bwMode="auto">
          <a:xfrm>
            <a:off x="693418" y="4378645"/>
            <a:ext cx="5560065" cy="4151944"/>
          </a:xfrm>
          <a:prstGeom prst="rect">
            <a:avLst/>
          </a:prstGeom>
          <a:noFill/>
          <a:ln w="9525">
            <a:noFill/>
            <a:miter lim="800000"/>
            <a:headEnd/>
            <a:tailEnd/>
          </a:ln>
          <a:effectLst/>
        </p:spPr>
        <p:txBody>
          <a:bodyPr vert="horz" wrap="square" lIns="92015" tIns="46005" rIns="92015" bIns="460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26" name="Rectangle 6"/>
          <p:cNvSpPr>
            <a:spLocks noGrp="1" noChangeArrowheads="1"/>
          </p:cNvSpPr>
          <p:nvPr>
            <p:ph type="ftr" sz="quarter" idx="4"/>
          </p:nvPr>
        </p:nvSpPr>
        <p:spPr bwMode="auto">
          <a:xfrm>
            <a:off x="1" y="8757294"/>
            <a:ext cx="3012232" cy="461328"/>
          </a:xfrm>
          <a:prstGeom prst="rect">
            <a:avLst/>
          </a:prstGeom>
          <a:noFill/>
          <a:ln w="9525">
            <a:noFill/>
            <a:miter lim="800000"/>
            <a:headEnd/>
            <a:tailEnd/>
          </a:ln>
          <a:effectLst/>
        </p:spPr>
        <p:txBody>
          <a:bodyPr vert="horz" wrap="square" lIns="92015" tIns="46005" rIns="92015" bIns="46005" numCol="1" anchor="b" anchorCtr="0" compatLnSpc="1">
            <a:prstTxWarp prst="textNoShape">
              <a:avLst/>
            </a:prstTxWarp>
          </a:bodyPr>
          <a:lstStyle>
            <a:lvl1pPr defTabSz="920081">
              <a:defRPr sz="1100" b="0">
                <a:solidFill>
                  <a:schemeClr val="tx1"/>
                </a:solidFill>
                <a:latin typeface="Arial" charset="0"/>
              </a:defRPr>
            </a:lvl1pPr>
          </a:lstStyle>
          <a:p>
            <a:pPr>
              <a:defRPr/>
            </a:pPr>
            <a:endParaRPr lang="en-US" dirty="0"/>
          </a:p>
        </p:txBody>
      </p:sp>
      <p:sp>
        <p:nvSpPr>
          <p:cNvPr id="81927" name="Rectangle 7"/>
          <p:cNvSpPr>
            <a:spLocks noGrp="1" noChangeArrowheads="1"/>
          </p:cNvSpPr>
          <p:nvPr>
            <p:ph type="sldNum" sz="quarter" idx="5"/>
          </p:nvPr>
        </p:nvSpPr>
        <p:spPr bwMode="auto">
          <a:xfrm>
            <a:off x="3933080" y="8757294"/>
            <a:ext cx="3012232" cy="461328"/>
          </a:xfrm>
          <a:prstGeom prst="rect">
            <a:avLst/>
          </a:prstGeom>
          <a:noFill/>
          <a:ln w="9525">
            <a:noFill/>
            <a:miter lim="800000"/>
            <a:headEnd/>
            <a:tailEnd/>
          </a:ln>
          <a:effectLst/>
        </p:spPr>
        <p:txBody>
          <a:bodyPr vert="horz" wrap="square" lIns="92015" tIns="46005" rIns="92015" bIns="46005" numCol="1" anchor="b" anchorCtr="0" compatLnSpc="1">
            <a:prstTxWarp prst="textNoShape">
              <a:avLst/>
            </a:prstTxWarp>
          </a:bodyPr>
          <a:lstStyle>
            <a:lvl1pPr algn="r" defTabSz="920081">
              <a:defRPr sz="1100" b="0">
                <a:solidFill>
                  <a:schemeClr val="tx1"/>
                </a:solidFill>
                <a:latin typeface="Arial" charset="0"/>
              </a:defRPr>
            </a:lvl1pPr>
          </a:lstStyle>
          <a:p>
            <a:pPr>
              <a:defRPr/>
            </a:pPr>
            <a:fld id="{C09FF06F-A4AB-4568-908E-312721F9CB5F}" type="slidenum">
              <a:rPr lang="en-US"/>
              <a:pPr>
                <a:defRPr/>
              </a:pPr>
              <a:t>‹#›</a:t>
            </a:fld>
            <a:endParaRPr lang="en-US" dirty="0"/>
          </a:p>
        </p:txBody>
      </p:sp>
    </p:spTree>
    <p:extLst>
      <p:ext uri="{BB962C8B-B14F-4D97-AF65-F5344CB8AC3E}">
        <p14:creationId xmlns:p14="http://schemas.microsoft.com/office/powerpoint/2010/main" val="355542193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DBB2BE6D-CD84-49CA-BB2D-917FB312BAFC}" type="slidenum">
              <a:rPr lang="en-US" smtClean="0"/>
              <a:pPr/>
              <a:t>1</a:t>
            </a:fld>
            <a:endParaRPr lang="en-US" dirty="0" smtClean="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endParaRPr lang="en-US" sz="1300"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B70A3980-DB73-49D0-8775-AB3F7000B026}" type="slidenum">
              <a:rPr lang="en-US" smtClean="0"/>
              <a:pPr/>
              <a:t>26</a:t>
            </a:fld>
            <a:endParaRPr lang="en-US" dirty="0"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z="1300"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DCA8A571-C726-4EB8-B9C2-88D83722294A}" type="slidenum">
              <a:rPr lang="en-US" smtClean="0"/>
              <a:pPr/>
              <a:t>27</a:t>
            </a:fld>
            <a:endParaRPr lang="en-US" dirty="0" smtClean="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r>
              <a:rPr lang="en-US" sz="1300" dirty="0"/>
              <a:t>The reduction for early retirement is:</a:t>
            </a:r>
          </a:p>
          <a:p>
            <a:pPr eaLnBrk="1" hangingPunct="1">
              <a:buFontTx/>
              <a:buChar char="•"/>
            </a:pPr>
            <a:r>
              <a:rPr lang="en-US" sz="1300" dirty="0"/>
              <a:t> 20% if you were born before 1938</a:t>
            </a:r>
          </a:p>
          <a:p>
            <a:pPr eaLnBrk="1" hangingPunct="1">
              <a:buFontTx/>
              <a:buChar char="•"/>
            </a:pPr>
            <a:r>
              <a:rPr lang="en-US" sz="1300" dirty="0"/>
              <a:t> 25% if you were born between 1943 and 1954</a:t>
            </a:r>
          </a:p>
          <a:p>
            <a:pPr eaLnBrk="1" hangingPunct="1">
              <a:buFontTx/>
              <a:buChar char="•"/>
            </a:pPr>
            <a:r>
              <a:rPr lang="en-US" sz="1300" dirty="0"/>
              <a:t> 30% if you were born 1960 or later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1D19EE9E-6483-4218-94AB-5E87B4EA259F}" type="slidenum">
              <a:rPr lang="en-US" smtClean="0"/>
              <a:pPr/>
              <a:t>28</a:t>
            </a:fld>
            <a:endParaRPr lang="en-US" dirty="0" smtClean="0"/>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xfrm>
            <a:off x="357842" y="4378645"/>
            <a:ext cx="5558474" cy="4151944"/>
          </a:xfrm>
          <a:noFill/>
          <a:ln/>
        </p:spPr>
        <p:txBody>
          <a:bodyPr/>
          <a:lstStyle/>
          <a:p>
            <a:pPr lvl="2" eaLnBrk="1" hangingPunct="1">
              <a:spcBef>
                <a:spcPct val="50000"/>
              </a:spcBef>
            </a:pPr>
            <a:r>
              <a:rPr lang="en-US" sz="1300" dirty="0"/>
              <a:t>The worker and his or her spouse must be married for one year (continuously) immediately before the day on which the application is filed. </a:t>
            </a:r>
            <a:endParaRPr lang="en-US" sz="1100" dirty="0"/>
          </a:p>
          <a:p>
            <a:pPr lvl="2" eaLnBrk="1" hangingPunct="1">
              <a:spcBef>
                <a:spcPct val="50000"/>
              </a:spcBef>
            </a:pPr>
            <a:r>
              <a:rPr lang="en-US" sz="1100" dirty="0"/>
              <a:t>(</a:t>
            </a:r>
            <a:r>
              <a:rPr lang="en-US" sz="1100" b="1" dirty="0"/>
              <a:t>Note: </a:t>
            </a:r>
            <a:r>
              <a:rPr lang="en-US" sz="1100" dirty="0"/>
              <a:t>The one-year requirement can be waived if the spouse is the natural mother or father of the worker’s biological child or if the spouse was entitled or potentially entitled to certain auxiliary or survivor’s benefits in the month before the month of marriage to the worker.) </a:t>
            </a:r>
          </a:p>
          <a:p>
            <a:pPr lvl="2" eaLnBrk="1" hangingPunct="1">
              <a:spcBef>
                <a:spcPct val="50000"/>
              </a:spcBef>
            </a:pPr>
            <a:r>
              <a:rPr lang="en-US" sz="1300" dirty="0"/>
              <a:t>If a spouse is caring for a child under age 16 of the worker, the spouse could qualify regardless of age. When the youngest child turns 16, the spouse’s benefit will stop, even though the child’s benefit will continue. However, if the child is disabled, the spouse’s benefits will continue as long as the child is under his or her care.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799161CD-F9AD-4CCD-BE50-F4C06B1EC061}" type="slidenum">
              <a:rPr lang="en-US" smtClean="0"/>
              <a:pPr/>
              <a:t>29</a:t>
            </a:fld>
            <a:endParaRPr lang="en-US" dirty="0" smtClean="0"/>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xfrm>
            <a:off x="357842" y="4378645"/>
            <a:ext cx="5558474" cy="4151944"/>
          </a:xfrm>
          <a:noFill/>
          <a:ln/>
        </p:spPr>
        <p:txBody>
          <a:bodyPr/>
          <a:lstStyle/>
          <a:p>
            <a:pPr lvl="2" eaLnBrk="1" hangingPunct="1">
              <a:spcBef>
                <a:spcPct val="50000"/>
              </a:spcBef>
            </a:pPr>
            <a:r>
              <a:rPr lang="en-US" sz="1300" dirty="0"/>
              <a:t>Your divorced spouse can get benefits on your Social Security record if the marriage lasted at least 10 years. Your divorced spouse must be 62 or older and unmarried. </a:t>
            </a:r>
            <a:br>
              <a:rPr lang="en-US" sz="1300" dirty="0"/>
            </a:br>
            <a:r>
              <a:rPr lang="en-US" sz="1300" dirty="0"/>
              <a:t/>
            </a:r>
            <a:br>
              <a:rPr lang="en-US" sz="1300" dirty="0"/>
            </a:br>
            <a:r>
              <a:rPr lang="en-US" sz="1300" dirty="0"/>
              <a:t>Also, if you and your ex-spouse have been divorced for at least two years and you and your ex-spouse are at least 62, he or she can get benefits even if you are not retired. Your current spouse cannot receive spouse’s benefits until you file for retirement benefits. </a:t>
            </a:r>
          </a:p>
          <a:p>
            <a:pPr lvl="2" eaLnBrk="1" hangingPunct="1">
              <a:spcBef>
                <a:spcPct val="50000"/>
              </a:spcBef>
            </a:pPr>
            <a:r>
              <a:rPr lang="en-US" sz="1300" dirty="0"/>
              <a:t>The amount of benefits your divorced spouse gets has no effect on the amount of benefits you or your current spouse can get.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9FDC2225-BCAF-4200-B3C3-25B4960BA9FF}" type="slidenum">
              <a:rPr lang="en-US" smtClean="0"/>
              <a:pPr/>
              <a:t>30</a:t>
            </a:fld>
            <a:endParaRPr lang="en-US" dirty="0" smtClean="0"/>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xfrm>
            <a:off x="208345" y="4305720"/>
            <a:ext cx="5970390" cy="4150358"/>
          </a:xfrm>
          <a:noFill/>
          <a:ln/>
        </p:spPr>
        <p:txBody>
          <a:bodyPr/>
          <a:lstStyle/>
          <a:p>
            <a:r>
              <a:rPr lang="en-US" dirty="0" smtClean="0"/>
              <a:t>A spouse who has not worked or who has low earnings can be entitled to as much as one-half of the retired worker’s full benefit. If you are eligible for both your own retirement benefits and for benefits as a spouse, we always pay your own benefits first. If your benefits as a spouse are higher than your retirement benefits, you will get a combination of benefits equaling the higher spouse benefit. If spouses want to get Social Security retirement benefits before they reach full retirement age, the amount of the benefit is reduced. The amount of reduction depends on when the person reaches full retirement age.</a:t>
            </a:r>
          </a:p>
          <a:p>
            <a:r>
              <a:rPr lang="en-US" dirty="0" smtClean="0"/>
              <a:t>For example: </a:t>
            </a:r>
          </a:p>
          <a:p>
            <a:pPr>
              <a:buFontTx/>
              <a:buChar char="•"/>
            </a:pPr>
            <a:r>
              <a:rPr lang="en-US" dirty="0" smtClean="0"/>
              <a:t> If full retirement age is 65, a spouse can get 37.5 percent of the worker’s unreduced</a:t>
            </a:r>
            <a:br>
              <a:rPr lang="en-US" dirty="0" smtClean="0"/>
            </a:br>
            <a:r>
              <a:rPr lang="en-US" dirty="0" smtClean="0"/>
              <a:t>  benefit at age 62;</a:t>
            </a:r>
          </a:p>
          <a:p>
            <a:pPr>
              <a:buFontTx/>
              <a:buChar char="•"/>
            </a:pPr>
            <a:r>
              <a:rPr lang="en-US" dirty="0" smtClean="0"/>
              <a:t> If full retirement age is 66, a spouse can get 35 percent of the worker’s unreduced</a:t>
            </a:r>
            <a:br>
              <a:rPr lang="en-US" dirty="0" smtClean="0"/>
            </a:br>
            <a:r>
              <a:rPr lang="en-US" dirty="0" smtClean="0"/>
              <a:t>  benefit at age 62;</a:t>
            </a:r>
          </a:p>
          <a:p>
            <a:pPr>
              <a:buFontTx/>
              <a:buChar char="•"/>
            </a:pPr>
            <a:r>
              <a:rPr lang="en-US" dirty="0" smtClean="0"/>
              <a:t> If full retirement age is 67, a spouse can get 32.5 percent of the worker’s unreduced</a:t>
            </a:r>
            <a:br>
              <a:rPr lang="en-US" dirty="0" smtClean="0"/>
            </a:br>
            <a:r>
              <a:rPr lang="en-US" dirty="0" smtClean="0"/>
              <a:t>  benefit at age 62.</a:t>
            </a:r>
          </a:p>
          <a:p>
            <a:r>
              <a:rPr lang="en-US" dirty="0" smtClean="0"/>
              <a:t>The amount of the benefit increases at later ages up to the maximum of 50 percent at full retirement age. If full retirement age is other than those shown in our example, the amount of the benefit will fall between 32.5 percent and 37.5 percent at age 62. </a:t>
            </a:r>
          </a:p>
          <a:p>
            <a:pPr marL="0" lvl="2"/>
            <a:r>
              <a:rPr lang="en-US" dirty="0" smtClean="0"/>
              <a:t>However, if a spouse is caring for a child under age 16 or disabled, who gets Social Security benefits on the worker’s record, the spouse gets full benefits, regardless </a:t>
            </a:r>
            <a:br>
              <a:rPr lang="en-US" dirty="0" smtClean="0"/>
            </a:br>
            <a:r>
              <a:rPr lang="en-US" dirty="0" smtClean="0"/>
              <a:t>of age.</a:t>
            </a:r>
            <a:r>
              <a:rPr lang="en-US" sz="1300" dirty="0"/>
              <a:t> </a:t>
            </a:r>
          </a:p>
          <a:p>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9928DB8C-587B-4507-BDE5-DFB4ACB3EC50}" type="slidenum">
              <a:rPr lang="en-US" smtClean="0"/>
              <a:pPr/>
              <a:t>31</a:t>
            </a:fld>
            <a:endParaRPr lang="en-US" dirty="0" smtClean="0"/>
          </a:p>
        </p:txBody>
      </p:sp>
      <p:sp>
        <p:nvSpPr>
          <p:cNvPr id="133123" name="Rectangle 2"/>
          <p:cNvSpPr>
            <a:spLocks noGrp="1" noRot="1" noChangeAspect="1" noChangeArrowheads="1" noTextEdit="1"/>
          </p:cNvSpPr>
          <p:nvPr>
            <p:ph type="sldImg"/>
          </p:nvPr>
        </p:nvSpPr>
        <p:spPr>
          <a:xfrm>
            <a:off x="1168400" y="576263"/>
            <a:ext cx="4610100" cy="3457575"/>
          </a:xfrm>
          <a:ln/>
        </p:spPr>
      </p:sp>
      <p:sp>
        <p:nvSpPr>
          <p:cNvPr id="133124" name="Rectangle 3"/>
          <p:cNvSpPr>
            <a:spLocks noGrp="1" noChangeArrowheads="1"/>
          </p:cNvSpPr>
          <p:nvPr>
            <p:ph type="body" idx="1"/>
          </p:nvPr>
        </p:nvSpPr>
        <p:spPr>
          <a:xfrm>
            <a:off x="695015" y="4380231"/>
            <a:ext cx="5556884" cy="4148772"/>
          </a:xfrm>
          <a:noFill/>
          <a:ln/>
        </p:spPr>
        <p:txBody>
          <a:bodyPr/>
          <a:lstStyle/>
          <a:p>
            <a:pPr eaLnBrk="1" hangingPunct="1">
              <a:buFont typeface="Times New Roman" pitchFamily="18" charset="0"/>
              <a:buNone/>
            </a:pPr>
            <a:endParaRPr lang="en-US" sz="1300"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p:spPr>
        <p:txBody>
          <a:bodyPr/>
          <a:lstStyle/>
          <a:p>
            <a:fld id="{5EBB79A5-4625-4CBD-B3AD-433372C7AC31}" type="slidenum">
              <a:rPr lang="en-US" smtClean="0"/>
              <a:pPr/>
              <a:t>32</a:t>
            </a:fld>
            <a:endParaRPr lang="en-US" dirty="0" smtClean="0"/>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xfrm>
            <a:off x="208344" y="4378645"/>
            <a:ext cx="5561655" cy="4151944"/>
          </a:xfrm>
          <a:noFill/>
          <a:ln/>
        </p:spPr>
        <p:txBody>
          <a:bodyPr/>
          <a:lstStyle/>
          <a:p>
            <a:pPr lvl="2" eaLnBrk="1" hangingPunct="1">
              <a:spcBef>
                <a:spcPct val="50000"/>
              </a:spcBef>
              <a:buFont typeface="Marlett" pitchFamily="2" charset="2"/>
              <a:buNone/>
            </a:pPr>
            <a:r>
              <a:rPr lang="en-US" sz="1300" dirty="0"/>
              <a:t>The length of marriage requirement for a widow or widower is 9 months, and for a surviving divorced wife it is 10 years immediately before the date of divorce. Please note, there are exceptions to the duration of marriage requirements.  </a:t>
            </a:r>
          </a:p>
          <a:p>
            <a:pPr lvl="2" eaLnBrk="1" hangingPunct="1">
              <a:spcBef>
                <a:spcPct val="50000"/>
              </a:spcBef>
              <a:buFont typeface="Marlett" pitchFamily="2" charset="2"/>
              <a:buNone/>
            </a:pPr>
            <a:r>
              <a:rPr lang="en-US" sz="1300" dirty="0"/>
              <a:t>Generally, you cannot get widow’s or widower’s benefits if you remarry before age 60. But remarriage after age 60 (or age 50 if you are disabled) will not prevent you from getting benefit payments based on your </a:t>
            </a:r>
            <a:r>
              <a:rPr lang="en-US" sz="1300" b="1" dirty="0"/>
              <a:t>former</a:t>
            </a:r>
            <a:r>
              <a:rPr lang="en-US" sz="1300" dirty="0"/>
              <a:t> spouse’s work. And at age 62 or older, you may get benefits based on your new spouse’s work, if those benefits would be higher.</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6A40A391-9685-4603-85ED-12FC687877C8}" type="slidenum">
              <a:rPr lang="en-US" smtClean="0"/>
              <a:pPr/>
              <a:t>33</a:t>
            </a:fld>
            <a:endParaRPr lang="en-US" dirty="0" smtClean="0"/>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xfrm>
            <a:off x="208344" y="4378645"/>
            <a:ext cx="5561655" cy="4151944"/>
          </a:xfrm>
          <a:noFill/>
          <a:ln/>
        </p:spPr>
        <p:txBody>
          <a:bodyPr/>
          <a:lstStyle/>
          <a:p>
            <a:pPr lvl="2" eaLnBrk="1" hangingPunct="1">
              <a:spcBef>
                <a:spcPct val="50000"/>
              </a:spcBef>
            </a:pPr>
            <a:r>
              <a:rPr lang="en-US" sz="1300" dirty="0"/>
              <a:t>Regardless of the change in full retirement age, a widow or widower can still receive 71-1/2% of the worker’s benefit at age 60.</a:t>
            </a:r>
          </a:p>
          <a:p>
            <a:pPr lvl="2" eaLnBrk="1" hangingPunct="1">
              <a:spcBef>
                <a:spcPct val="50000"/>
              </a:spcBef>
              <a:buFont typeface="Marlett" pitchFamily="2" charset="2"/>
              <a:buNone/>
            </a:pPr>
            <a:r>
              <a:rPr lang="en-US" sz="1300" dirty="0"/>
              <a:t>A widow or widower can receive a survivors benefit at age 60 and then switch to a benefit on his or her own work record at age 62. Or, a widow or widower could receive a reduced survivors benefit at age 60 and then file for an unreduced benefit on his or her own work record at full retirement age. </a:t>
            </a:r>
          </a:p>
          <a:p>
            <a:pPr lvl="2" eaLnBrk="1" hangingPunct="1">
              <a:spcBef>
                <a:spcPct val="50000"/>
              </a:spcBef>
              <a:buFont typeface="Marlett" pitchFamily="2" charset="2"/>
              <a:buNone/>
            </a:pPr>
            <a:r>
              <a:rPr lang="en-US" sz="1300" dirty="0"/>
              <a:t>Benefits paid to a surviving divorced spouse who is 60 or older (age 50 if disabled) will not affect the benefit rates for other survivors receiving benefits.</a:t>
            </a:r>
          </a:p>
          <a:p>
            <a:pPr lvl="2" eaLnBrk="1" hangingPunct="1">
              <a:spcBef>
                <a:spcPct val="50000"/>
              </a:spcBef>
              <a:buFont typeface="Marlett" pitchFamily="2" charset="2"/>
              <a:buNone/>
            </a:pPr>
            <a:endParaRPr lang="en-US" sz="13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p:spPr>
        <p:txBody>
          <a:bodyPr/>
          <a:lstStyle/>
          <a:p>
            <a:fld id="{CE2AA19A-6725-4D70-ACD3-1C48AE6D0C55}" type="slidenum">
              <a:rPr lang="en-US" smtClean="0"/>
              <a:pPr/>
              <a:t>40</a:t>
            </a:fld>
            <a:endParaRPr lang="en-US" dirty="0" smtClean="0"/>
          </a:p>
        </p:txBody>
      </p:sp>
      <p:sp>
        <p:nvSpPr>
          <p:cNvPr id="141315" name="Rectangle 2"/>
          <p:cNvSpPr>
            <a:spLocks noGrp="1" noRot="1" noChangeAspect="1" noChangeArrowheads="1" noTextEdit="1"/>
          </p:cNvSpPr>
          <p:nvPr>
            <p:ph type="sldImg"/>
          </p:nvPr>
        </p:nvSpPr>
        <p:spPr>
          <a:ln/>
        </p:spPr>
      </p:sp>
      <p:sp>
        <p:nvSpPr>
          <p:cNvPr id="141316" name="Text Box 4"/>
          <p:cNvSpPr>
            <a:spLocks noGrp="1" noChangeArrowheads="1"/>
          </p:cNvSpPr>
          <p:nvPr>
            <p:ph type="body" idx="1"/>
          </p:nvPr>
        </p:nvSpPr>
        <p:spPr>
          <a:xfrm>
            <a:off x="572548" y="4378645"/>
            <a:ext cx="5558475" cy="4151944"/>
          </a:xfrm>
          <a:noFill/>
          <a:ln/>
        </p:spPr>
        <p:txBody>
          <a:bodyPr/>
          <a:lstStyle/>
          <a:p>
            <a:pPr eaLnBrk="1" hangingPunct="1"/>
            <a:r>
              <a:rPr lang="en-US" sz="1300" dirty="0"/>
              <a:t>Under age 31 - Must have paid Social Security taxes for half the time elapsed since turning age 21</a:t>
            </a:r>
          </a:p>
          <a:p>
            <a:pPr eaLnBrk="1" hangingPunct="1"/>
            <a:endParaRPr lang="en-US" sz="1300" dirty="0"/>
          </a:p>
          <a:p>
            <a:pPr eaLnBrk="1" hangingPunct="1"/>
            <a:r>
              <a:rPr lang="en-US" sz="1300" dirty="0"/>
              <a:t>		 	</a:t>
            </a:r>
            <a:r>
              <a:rPr lang="en-US" sz="1300" u="sng" dirty="0"/>
              <a:t>Age</a:t>
            </a:r>
            <a:r>
              <a:rPr lang="en-US" sz="1300" dirty="0"/>
              <a:t>	 </a:t>
            </a:r>
            <a:r>
              <a:rPr lang="en-US" sz="1300" u="sng" dirty="0"/>
              <a:t>Social Security Taxes</a:t>
            </a:r>
          </a:p>
          <a:p>
            <a:pPr eaLnBrk="1" hangingPunct="1"/>
            <a:r>
              <a:rPr lang="en-US" sz="1300" dirty="0"/>
              <a:t>EXAMPLE: 			24	 1-1/2 years</a:t>
            </a:r>
          </a:p>
          <a:p>
            <a:pPr eaLnBrk="1" hangingPunct="1"/>
            <a:r>
              <a:rPr lang="en-US" sz="1300" dirty="0"/>
              <a:t>		 	29	 4 years</a:t>
            </a:r>
            <a:r>
              <a:rPr lang="en-US" b="1" dirty="0" smtClean="0"/>
              <a:t>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p:spPr>
        <p:txBody>
          <a:bodyPr/>
          <a:lstStyle/>
          <a:p>
            <a:fld id="{01C3B891-1978-4CD3-B46D-91C1A19E5B7E}" type="slidenum">
              <a:rPr lang="en-US" smtClean="0"/>
              <a:pPr/>
              <a:t>41</a:t>
            </a:fld>
            <a:endParaRPr lang="en-US" dirty="0" smtClean="0"/>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xfrm>
            <a:off x="287869" y="4378645"/>
            <a:ext cx="5704791" cy="4151944"/>
          </a:xfrm>
          <a:noFill/>
          <a:ln/>
        </p:spPr>
        <p:txBody>
          <a:bodyPr/>
          <a:lstStyle/>
          <a:p>
            <a:pPr lvl="2" eaLnBrk="1" hangingPunct="1">
              <a:spcBef>
                <a:spcPct val="50000"/>
              </a:spcBef>
            </a:pPr>
            <a:r>
              <a:rPr lang="en-US" sz="1300" dirty="0"/>
              <a:t>Remember that although the full retirement age has increased above age 65, Medicare eligibility is still age 65. You should apply for Medicare 3 months before your 65</a:t>
            </a:r>
            <a:r>
              <a:rPr lang="en-US" sz="1300" baseline="30000" dirty="0"/>
              <a:t>th</a:t>
            </a:r>
            <a:r>
              <a:rPr lang="en-US" sz="1300" dirty="0"/>
              <a:t> birthday, even when you plan to apply for your retirement or spouse’s benefits later. </a:t>
            </a:r>
          </a:p>
          <a:p>
            <a:pPr lvl="2" eaLnBrk="1" hangingPunct="1">
              <a:spcBef>
                <a:spcPct val="50000"/>
              </a:spcBef>
              <a:buFont typeface="Marlett" pitchFamily="2" charset="2"/>
              <a:buNone/>
            </a:pPr>
            <a:r>
              <a:rPr lang="en-US" sz="1300" dirty="0"/>
              <a:t>You also are eligible for Medicare benefits, 24 months from the month you were </a:t>
            </a:r>
            <a:r>
              <a:rPr lang="en-US" sz="1300" i="1" dirty="0"/>
              <a:t>entitled</a:t>
            </a:r>
            <a:r>
              <a:rPr lang="en-US" sz="1300" dirty="0"/>
              <a:t> to receive Social Security disability benefits, not from the first month you receive a payment. If you have Amyotrophic Lateral Sclerosis (Lou Gehrig’s disease), or permanent kidney failure and you receive maintenance dialysis or a kidney transplant, you become entitled for Medicare beginning with the month you first become entitled to disability benefits.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EDE0FE43-0CC7-45A2-84AA-EBF327BF2216}" type="slidenum">
              <a:rPr lang="en-US" smtClean="0"/>
              <a:pPr/>
              <a:t>2</a:t>
            </a:fld>
            <a:endParaRPr lang="en-US" dirty="0" smtClean="0"/>
          </a:p>
        </p:txBody>
      </p:sp>
      <p:sp>
        <p:nvSpPr>
          <p:cNvPr id="99331" name="Rectangle 2"/>
          <p:cNvSpPr>
            <a:spLocks noGrp="1" noRot="1" noChangeAspect="1" noChangeArrowheads="1" noTextEdit="1"/>
          </p:cNvSpPr>
          <p:nvPr>
            <p:ph type="sldImg"/>
          </p:nvPr>
        </p:nvSpPr>
        <p:spPr>
          <a:ln/>
        </p:spPr>
      </p:sp>
      <p:sp>
        <p:nvSpPr>
          <p:cNvPr id="6" name="Rectangle 3"/>
          <p:cNvSpPr>
            <a:spLocks noGrp="1" noChangeArrowheads="1"/>
          </p:cNvSpPr>
          <p:nvPr>
            <p:ph type="body" sz="quarter" idx="10"/>
          </p:nvPr>
        </p:nvSpPr>
        <p:spPr>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sz="1300" dirty="0"/>
              <a:t>The Medicare program was  enacted in 1965. This program is the medical coverage you get when you turn 65 or become disabled. </a:t>
            </a:r>
          </a:p>
          <a:p>
            <a:r>
              <a:rPr lang="en-US" sz="1300" dirty="0"/>
              <a:t>The Supplemental Security Income (SSI) program was enacted in 1972. SSI is a program based on need for those who are 65 or older, blind, or disabled. Although SSI is administered by Social Security, the cost of running the program and the SSI benefit payments come from general tax revenue and not Social Security taxes.</a:t>
            </a:r>
          </a:p>
          <a:p>
            <a:r>
              <a:rPr lang="en-US" sz="1300" dirty="0"/>
              <a:t>The Medicare Modernization Act was enacted in 2003. It added a prescription drug benefit to the Medicare program. Prescription drug coverage went into effect in 2006; helping to meet drug cost needs for millions of Medicare beneficiaries.</a:t>
            </a:r>
          </a:p>
          <a:p>
            <a:r>
              <a:rPr lang="en-US" sz="1300" dirty="0"/>
              <a:t>In 2010, the Patient Protection and Affordable Care Act (commonly called Affordable Care Act or Federal health care) was signed into law. It reduces the number of uninsured Americans and the costs of health care.</a:t>
            </a:r>
          </a:p>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20D356FD-723B-4A56-B5D2-6E9678B93FFB}" type="slidenum">
              <a:rPr lang="en-US" smtClean="0"/>
              <a:pPr/>
              <a:t>42</a:t>
            </a:fld>
            <a:endParaRPr lang="en-US" dirty="0" smtClean="0"/>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xfrm>
            <a:off x="284683" y="4378645"/>
            <a:ext cx="5558474" cy="4151944"/>
          </a:xfrm>
          <a:noFill/>
          <a:ln/>
        </p:spPr>
        <p:txBody>
          <a:bodyPr/>
          <a:lstStyle/>
          <a:p>
            <a:pPr lvl="2" eaLnBrk="1" hangingPunct="1">
              <a:spcBef>
                <a:spcPct val="50000"/>
              </a:spcBef>
              <a:buFont typeface="Wingdings" pitchFamily="2" charset="2"/>
              <a:buNone/>
            </a:pPr>
            <a:r>
              <a:rPr lang="en-US" sz="1300" dirty="0"/>
              <a:t>There is no monthly premium for Part A if you are insured for </a:t>
            </a:r>
            <a:br>
              <a:rPr lang="en-US" sz="1300" dirty="0"/>
            </a:br>
            <a:r>
              <a:rPr lang="en-US" sz="1300" dirty="0"/>
              <a:t>retirement benefits.</a:t>
            </a:r>
          </a:p>
          <a:p>
            <a:pPr lvl="2" eaLnBrk="1" hangingPunct="1">
              <a:spcBef>
                <a:spcPct val="50000"/>
              </a:spcBef>
              <a:buFont typeface="Wingdings" pitchFamily="2" charset="2"/>
              <a:buNone/>
            </a:pPr>
            <a:r>
              <a:rPr lang="en-US" sz="1300" dirty="0"/>
              <a:t>After you retire, your health insurance may only pay after Medicare pays. Many supplemental plans require you to file for Medicare Part B. The Medicare premium beneficiaries pay represents 1/4 of the actual cost; the federal government covers the balance of the cost.</a:t>
            </a:r>
          </a:p>
          <a:p>
            <a:pPr lvl="2" eaLnBrk="1" hangingPunct="1">
              <a:spcBef>
                <a:spcPct val="50000"/>
              </a:spcBef>
              <a:buFont typeface="Wingdings" pitchFamily="2" charset="2"/>
              <a:buNone/>
            </a:pPr>
            <a:r>
              <a:rPr lang="en-US" sz="1300" dirty="0"/>
              <a:t>Medicare Part D Prescription Drug Plan covers a major portion of prescription drug costs for Medicare beneficiaries.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09FF06F-A4AB-4568-908E-312721F9CB5F}" type="slidenum">
              <a:rPr lang="en-US" smtClean="0"/>
              <a:pPr>
                <a:defRPr/>
              </a:pPr>
              <a:t>44</a:t>
            </a:fld>
            <a:endParaRPr lang="en-US" dirty="0"/>
          </a:p>
        </p:txBody>
      </p:sp>
    </p:spTree>
    <p:extLst>
      <p:ext uri="{BB962C8B-B14F-4D97-AF65-F5344CB8AC3E}">
        <p14:creationId xmlns:p14="http://schemas.microsoft.com/office/powerpoint/2010/main" val="5266533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p:spPr>
        <p:txBody>
          <a:bodyPr/>
          <a:lstStyle/>
          <a:p>
            <a:fld id="{7D0C4ED0-51B4-4FD5-A2FB-9144B3B76EEF}" type="slidenum">
              <a:rPr lang="en-US" smtClean="0"/>
              <a:pPr/>
              <a:t>55</a:t>
            </a:fld>
            <a:endParaRPr lang="en-US" dirty="0" smtClean="0"/>
          </a:p>
        </p:txBody>
      </p:sp>
      <p:sp>
        <p:nvSpPr>
          <p:cNvPr id="162819" name="Rectangle 2"/>
          <p:cNvSpPr>
            <a:spLocks noGrp="1" noRot="1" noChangeAspect="1" noChangeArrowheads="1" noTextEdit="1"/>
          </p:cNvSpPr>
          <p:nvPr>
            <p:ph type="sldImg"/>
          </p:nvPr>
        </p:nvSpPr>
        <p:spPr>
          <a:ln/>
        </p:spPr>
      </p:sp>
      <p:sp>
        <p:nvSpPr>
          <p:cNvPr id="162820" name="Rectangle 3"/>
          <p:cNvSpPr>
            <a:spLocks noGrp="1" noChangeArrowheads="1"/>
          </p:cNvSpPr>
          <p:nvPr>
            <p:ph type="body" idx="1"/>
          </p:nvPr>
        </p:nvSpPr>
        <p:spPr>
          <a:xfrm>
            <a:off x="1162589" y="4378649"/>
            <a:ext cx="5288104" cy="4644977"/>
          </a:xfrm>
          <a:noFill/>
          <a:ln/>
        </p:spPr>
        <p:txBody>
          <a:bodyPr/>
          <a:lstStyle/>
          <a:p>
            <a:pPr eaLnBrk="1" hangingPunct="1">
              <a:spcBef>
                <a:spcPct val="50000"/>
              </a:spcBef>
            </a:pPr>
            <a:r>
              <a:rPr lang="en-US" sz="1100" dirty="0"/>
              <a:t>( Note to speaker: depending on your audience, you may wish to briefly describe the quick calculator, online calculator and the detailed estimate.)</a:t>
            </a:r>
          </a:p>
          <a:p>
            <a:pPr eaLnBrk="1" hangingPunct="1"/>
            <a:r>
              <a:rPr lang="en-US" sz="1100" dirty="0"/>
              <a:t>What You Can Do Online @ www.socialsecurity.gov</a:t>
            </a:r>
          </a:p>
          <a:p>
            <a:pPr eaLnBrk="1" hangingPunct="1"/>
            <a:r>
              <a:rPr lang="en-US" sz="1000" dirty="0"/>
              <a:t>Apply for Social Security retirement/spouse’s benefits www.socialsecurity.gov/applyforbenefits</a:t>
            </a:r>
          </a:p>
          <a:p>
            <a:pPr eaLnBrk="1" hangingPunct="1"/>
            <a:r>
              <a:rPr lang="en-US" sz="1000" dirty="0"/>
              <a:t>Apply for Social Security disability benefits www.socialsecurity.gov/applyfordisability</a:t>
            </a:r>
          </a:p>
          <a:p>
            <a:pPr eaLnBrk="1" hangingPunct="1"/>
            <a:r>
              <a:rPr lang="en-US" sz="1000" dirty="0"/>
              <a:t>Apply for extra help with your Medicare prescription drug costs www.socialsecurity.gov/i1020</a:t>
            </a:r>
          </a:p>
          <a:p>
            <a:pPr eaLnBrk="1" hangingPunct="1"/>
            <a:r>
              <a:rPr lang="en-US" sz="1000" dirty="0"/>
              <a:t>Check the status of your online application www.socialsecurity.gov/applyforbenefits</a:t>
            </a:r>
          </a:p>
          <a:p>
            <a:pPr eaLnBrk="1" hangingPunct="1"/>
            <a:r>
              <a:rPr lang="en-US" sz="1000" dirty="0"/>
              <a:t>Find out what benefits you can apply for www.socialsecurity.gov/best</a:t>
            </a:r>
          </a:p>
          <a:p>
            <a:pPr eaLnBrk="1" hangingPunct="1"/>
            <a:r>
              <a:rPr lang="en-US" sz="1000" dirty="0"/>
              <a:t>Find out if you can get extra help with your Medicare prescription drug costs www.socialsecurity.gov/prescriptionhelp</a:t>
            </a:r>
          </a:p>
          <a:p>
            <a:pPr eaLnBrk="1" hangingPunct="1"/>
            <a:r>
              <a:rPr lang="en-US" sz="1000" dirty="0"/>
              <a:t>Use our benefit planners to calculate your retirement, disability and survivors benefits www.socialsecurity.gov/planners</a:t>
            </a:r>
          </a:p>
          <a:p>
            <a:pPr eaLnBrk="1" hangingPunct="1"/>
            <a:r>
              <a:rPr lang="en-US" sz="1000" dirty="0"/>
              <a:t>Request a Social Security Statement www.socialsecurity.gov/statement</a:t>
            </a:r>
          </a:p>
          <a:p>
            <a:pPr eaLnBrk="1" hangingPunct="1"/>
            <a:r>
              <a:rPr lang="en-US" sz="1000" dirty="0"/>
              <a:t>Change your address or telephone number www.socialsecurity.gov/coa</a:t>
            </a:r>
          </a:p>
          <a:p>
            <a:pPr eaLnBrk="1" hangingPunct="1"/>
            <a:r>
              <a:rPr lang="en-US" sz="1000" dirty="0"/>
              <a:t>Get a replacement Medicare card www.socialsecurity.gov/medicarecard</a:t>
            </a:r>
          </a:p>
          <a:p>
            <a:pPr eaLnBrk="1" hangingPunct="1"/>
            <a:r>
              <a:rPr lang="en-US" sz="1000" dirty="0"/>
              <a:t>Request a Proof of Income letter www.socialsecurity.gov/beve</a:t>
            </a:r>
          </a:p>
          <a:p>
            <a:pPr eaLnBrk="1" hangingPunct="1"/>
            <a:r>
              <a:rPr lang="en-US" sz="1000" dirty="0"/>
              <a:t>Get a Form 1099/1042S—Social Security Benefit Statement www.socialsecurity.gov/1099</a:t>
            </a:r>
          </a:p>
          <a:p>
            <a:pPr eaLnBrk="1" hangingPunct="1"/>
            <a:r>
              <a:rPr lang="en-US" sz="1000" dirty="0"/>
              <a:t>Get a password www.socialsecurity.gov/password</a:t>
            </a:r>
          </a:p>
          <a:p>
            <a:pPr eaLnBrk="1" hangingPunct="1"/>
            <a:r>
              <a:rPr lang="en-US" sz="1000" dirty="0"/>
              <a:t>Check your information and benefits www.socialsecurity.gov/pcyb</a:t>
            </a:r>
          </a:p>
          <a:p>
            <a:pPr eaLnBrk="1" hangingPunct="1"/>
            <a:r>
              <a:rPr lang="en-US" sz="1000" dirty="0"/>
              <a:t>Start or change direct deposit www.socialsecurity.gov/pdd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FB3CEE4A-3AA7-4EC5-A753-FBF8E70345C3}" type="slidenum">
              <a:rPr lang="en-US" smtClean="0"/>
              <a:pPr/>
              <a:t>3</a:t>
            </a:fld>
            <a:endParaRPr lang="en-US" dirty="0" smtClean="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r>
              <a:rPr lang="en-US" sz="1300" dirty="0"/>
              <a:t>Social Security provides a foundation on which to build </a:t>
            </a:r>
            <a:br>
              <a:rPr lang="en-US" sz="1300" dirty="0"/>
            </a:br>
            <a:r>
              <a:rPr lang="en-US" sz="1300" dirty="0"/>
              <a:t>retirement security.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FB3CEE4A-3AA7-4EC5-A753-FBF8E70345C3}" type="slidenum">
              <a:rPr lang="en-US" smtClean="0"/>
              <a:pPr/>
              <a:t>4</a:t>
            </a:fld>
            <a:endParaRPr lang="en-US" dirty="0" smtClean="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r>
              <a:rPr lang="en-US" sz="1300" dirty="0"/>
              <a:t>Social Security provides a foundation on which to build </a:t>
            </a:r>
            <a:br>
              <a:rPr lang="en-US" sz="1300" dirty="0"/>
            </a:br>
            <a:r>
              <a:rPr lang="en-US" sz="1300" dirty="0"/>
              <a:t>retirement security.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0650" y="4146550"/>
            <a:ext cx="6705600" cy="4959350"/>
          </a:xfrm>
        </p:spPr>
        <p:txBody>
          <a:bodyPr/>
          <a:lstStyle/>
          <a:p>
            <a:pPr lvl="0"/>
            <a:r>
              <a:rPr lang="en-US" sz="1100" dirty="0">
                <a:solidFill>
                  <a:srgbClr val="000000"/>
                </a:solidFill>
                <a:latin typeface="Arial" pitchFamily="34" charset="0"/>
                <a:cs typeface="Arial" pitchFamily="34" charset="0"/>
              </a:rPr>
              <a:t>Almost anyone can </a:t>
            </a:r>
            <a:r>
              <a:rPr lang="en-US" sz="1100" dirty="0">
                <a:solidFill>
                  <a:prstClr val="black"/>
                </a:solidFill>
                <a:latin typeface="Arial" pitchFamily="34" charset="0"/>
                <a:cs typeface="Arial" pitchFamily="34" charset="0"/>
              </a:rPr>
              <a:t>open a </a:t>
            </a:r>
            <a:r>
              <a:rPr lang="en-US" sz="1100" i="1" dirty="0">
                <a:solidFill>
                  <a:srgbClr val="FF0000"/>
                </a:solidFill>
                <a:latin typeface="Georgia" pitchFamily="18" charset="0"/>
                <a:cs typeface="Arial" pitchFamily="34" charset="0"/>
              </a:rPr>
              <a:t>my</a:t>
            </a:r>
            <a:r>
              <a:rPr lang="en-US" sz="1100" dirty="0">
                <a:solidFill>
                  <a:prstClr val="black"/>
                </a:solidFill>
                <a:latin typeface="Georgia" pitchFamily="18" charset="0"/>
                <a:cs typeface="Arial" pitchFamily="34" charset="0"/>
              </a:rPr>
              <a:t> </a:t>
            </a:r>
            <a:r>
              <a:rPr lang="en-US" sz="1100" dirty="0">
                <a:solidFill>
                  <a:srgbClr val="0070C0"/>
                </a:solidFill>
                <a:latin typeface="Georgia" pitchFamily="18" charset="0"/>
                <a:cs typeface="Arial" pitchFamily="34" charset="0"/>
              </a:rPr>
              <a:t>Social Security </a:t>
            </a:r>
            <a:r>
              <a:rPr lang="en-US" sz="1100" dirty="0">
                <a:solidFill>
                  <a:prstClr val="black"/>
                </a:solidFill>
                <a:latin typeface="Arial" pitchFamily="34" charset="0"/>
                <a:cs typeface="Arial" pitchFamily="34" charset="0"/>
              </a:rPr>
              <a:t>account</a:t>
            </a:r>
            <a:r>
              <a:rPr lang="en-US" sz="1100" dirty="0">
                <a:solidFill>
                  <a:srgbClr val="000000"/>
                </a:solidFill>
                <a:latin typeface="Arial" pitchFamily="34" charset="0"/>
                <a:cs typeface="Arial" pitchFamily="34" charset="0"/>
              </a:rPr>
              <a:t>. You must be at least 18 years of age, have a valid e-mail address, a Social Security number, and a U.S. mailing address (</a:t>
            </a:r>
            <a:r>
              <a:rPr lang="en-US" sz="1100" dirty="0">
                <a:latin typeface="Arial" pitchFamily="34" charset="0"/>
                <a:cs typeface="Arial" pitchFamily="34" charset="0"/>
              </a:rPr>
              <a:t>includes military addresses, APO/FPO/DPO AE, AP or AA)</a:t>
            </a:r>
            <a:r>
              <a:rPr lang="en-US" sz="1100" dirty="0">
                <a:solidFill>
                  <a:srgbClr val="000000"/>
                </a:solidFill>
                <a:latin typeface="Arial" pitchFamily="34" charset="0"/>
                <a:cs typeface="Arial" pitchFamily="34" charset="0"/>
              </a:rPr>
              <a:t>.</a:t>
            </a:r>
          </a:p>
          <a:p>
            <a:pPr lvl="0"/>
            <a:endParaRPr lang="en-US" sz="1000" dirty="0" smtClean="0">
              <a:latin typeface="Arial" pitchFamily="34" charset="0"/>
              <a:cs typeface="Arial" pitchFamily="34" charset="0"/>
            </a:endParaRPr>
          </a:p>
          <a:p>
            <a:pPr lvl="0"/>
            <a:r>
              <a:rPr lang="en-US" sz="1100" dirty="0" smtClean="0">
                <a:latin typeface="Arial" pitchFamily="34" charset="0"/>
                <a:cs typeface="Arial" pitchFamily="34" charset="0"/>
              </a:rPr>
              <a:t>There </a:t>
            </a:r>
            <a:r>
              <a:rPr lang="en-US" sz="1100" dirty="0">
                <a:latin typeface="Arial" pitchFamily="34" charset="0"/>
                <a:cs typeface="Arial" pitchFamily="34" charset="0"/>
              </a:rPr>
              <a:t>are many options available to set up an email address and it can be done in as little as five minutes. Each email provider has its own criteria for setting up an account and you must accept the provider’s terms of use agreement. Some examples of free email providers include:</a:t>
            </a:r>
          </a:p>
          <a:p>
            <a:pPr lvl="0"/>
            <a:r>
              <a:rPr lang="en-US" sz="1100" dirty="0">
                <a:solidFill>
                  <a:srgbClr val="000000"/>
                </a:solidFill>
                <a:latin typeface="Arial" pitchFamily="34" charset="0"/>
                <a:cs typeface="Arial" pitchFamily="34" charset="0"/>
              </a:rPr>
              <a:t>AOL: aolmail.com</a:t>
            </a:r>
          </a:p>
          <a:p>
            <a:pPr lvl="0"/>
            <a:r>
              <a:rPr lang="en-US" sz="1100" dirty="0">
                <a:solidFill>
                  <a:srgbClr val="000000"/>
                </a:solidFill>
                <a:latin typeface="Arial" pitchFamily="34" charset="0"/>
                <a:cs typeface="Arial" pitchFamily="34" charset="0"/>
              </a:rPr>
              <a:t>Gmail: gmail.com</a:t>
            </a:r>
          </a:p>
          <a:p>
            <a:pPr lvl="0"/>
            <a:r>
              <a:rPr lang="en-US" sz="1100" dirty="0" err="1">
                <a:solidFill>
                  <a:srgbClr val="000000"/>
                </a:solidFill>
                <a:latin typeface="Arial" pitchFamily="34" charset="0"/>
                <a:cs typeface="Arial" pitchFamily="34" charset="0"/>
              </a:rPr>
              <a:t>iCloud</a:t>
            </a:r>
            <a:r>
              <a:rPr lang="en-US" sz="1100" dirty="0">
                <a:solidFill>
                  <a:srgbClr val="000000"/>
                </a:solidFill>
                <a:latin typeface="Arial" pitchFamily="34" charset="0"/>
                <a:cs typeface="Arial" pitchFamily="34" charset="0"/>
              </a:rPr>
              <a:t> Mail (Apple): icloud.com</a:t>
            </a:r>
          </a:p>
          <a:p>
            <a:pPr lvl="0"/>
            <a:r>
              <a:rPr lang="en-US" sz="1100" dirty="0">
                <a:solidFill>
                  <a:srgbClr val="000000"/>
                </a:solidFill>
                <a:latin typeface="Arial" pitchFamily="34" charset="0"/>
                <a:cs typeface="Arial" pitchFamily="34" charset="0"/>
              </a:rPr>
              <a:t>Outlook: outlook.com</a:t>
            </a:r>
          </a:p>
          <a:p>
            <a:pPr lvl="0"/>
            <a:r>
              <a:rPr lang="en-US" sz="1100" dirty="0">
                <a:solidFill>
                  <a:srgbClr val="000000"/>
                </a:solidFill>
                <a:latin typeface="Arial" pitchFamily="34" charset="0"/>
                <a:cs typeface="Arial" pitchFamily="34" charset="0"/>
              </a:rPr>
              <a:t>Yahoo: yahoo.com</a:t>
            </a:r>
          </a:p>
          <a:p>
            <a:pPr lvl="0"/>
            <a:r>
              <a:rPr lang="en-US" sz="1100" dirty="0">
                <a:solidFill>
                  <a:srgbClr val="000000"/>
                </a:solidFill>
                <a:latin typeface="Arial" pitchFamily="34" charset="0"/>
                <a:cs typeface="Arial" pitchFamily="34" charset="0"/>
              </a:rPr>
              <a:t>*This is not a complete list of email providers. Social Security is not endorsing any of these particular email account provider(s), as you may use other email account providers as appropriate.</a:t>
            </a:r>
          </a:p>
          <a:p>
            <a:pPr lvl="0"/>
            <a:endParaRPr lang="en-US" sz="1000" dirty="0">
              <a:solidFill>
                <a:srgbClr val="000000"/>
              </a:solidFill>
              <a:latin typeface="Arial" pitchFamily="34" charset="0"/>
              <a:cs typeface="Arial" pitchFamily="34" charset="0"/>
            </a:endParaRPr>
          </a:p>
          <a:p>
            <a:pPr lvl="0"/>
            <a:r>
              <a:rPr lang="en-US" sz="1100" dirty="0">
                <a:solidFill>
                  <a:srgbClr val="000000"/>
                </a:solidFill>
                <a:latin typeface="Arial" pitchFamily="34" charset="0"/>
                <a:cs typeface="Arial" pitchFamily="34" charset="0"/>
              </a:rPr>
              <a:t>Even if you do not use email on the computer, if you have a smart phone it is likely that you already have an email account. Contact your cell phone service provider to find out.</a:t>
            </a:r>
          </a:p>
          <a:p>
            <a:pPr lvl="0"/>
            <a:endParaRPr lang="en-US" sz="1000" dirty="0">
              <a:solidFill>
                <a:srgbClr val="000000"/>
              </a:solidFill>
              <a:latin typeface="Arial" pitchFamily="34" charset="0"/>
              <a:cs typeface="Arial" pitchFamily="34" charset="0"/>
            </a:endParaRPr>
          </a:p>
          <a:p>
            <a:r>
              <a:rPr lang="en-US" sz="1100" dirty="0">
                <a:latin typeface="Arial" pitchFamily="34" charset="0"/>
                <a:cs typeface="Arial" pitchFamily="34" charset="0"/>
              </a:rPr>
              <a:t>You can only open a </a:t>
            </a:r>
            <a:r>
              <a:rPr lang="en-US" sz="1100" i="1" dirty="0">
                <a:solidFill>
                  <a:srgbClr val="FF0000"/>
                </a:solidFill>
                <a:latin typeface="Georgia" pitchFamily="18" charset="0"/>
                <a:cs typeface="Arial" pitchFamily="34" charset="0"/>
              </a:rPr>
              <a:t>my</a:t>
            </a:r>
            <a:r>
              <a:rPr lang="en-US" sz="1100" dirty="0">
                <a:solidFill>
                  <a:prstClr val="black"/>
                </a:solidFill>
                <a:latin typeface="Georgia" pitchFamily="18" charset="0"/>
                <a:cs typeface="Arial" pitchFamily="34" charset="0"/>
              </a:rPr>
              <a:t> </a:t>
            </a:r>
            <a:r>
              <a:rPr lang="en-US" sz="1100" dirty="0">
                <a:solidFill>
                  <a:srgbClr val="0070C0"/>
                </a:solidFill>
                <a:latin typeface="Georgia" pitchFamily="18" charset="0"/>
                <a:cs typeface="Arial" pitchFamily="34" charset="0"/>
              </a:rPr>
              <a:t>Social Security </a:t>
            </a:r>
            <a:r>
              <a:rPr lang="en-US" sz="1100" dirty="0">
                <a:latin typeface="Arial" pitchFamily="34" charset="0"/>
                <a:cs typeface="Arial" pitchFamily="34" charset="0"/>
              </a:rPr>
              <a:t>account for yourself. You cannot open </a:t>
            </a:r>
            <a:r>
              <a:rPr lang="en-US" sz="1100" dirty="0">
                <a:solidFill>
                  <a:prstClr val="black"/>
                </a:solidFill>
                <a:latin typeface="Arial" pitchFamily="34" charset="0"/>
                <a:cs typeface="Arial" pitchFamily="34" charset="0"/>
              </a:rPr>
              <a:t>a </a:t>
            </a:r>
            <a:r>
              <a:rPr lang="en-US" sz="1100" i="1" dirty="0">
                <a:solidFill>
                  <a:srgbClr val="FF0000"/>
                </a:solidFill>
                <a:latin typeface="Georgia" pitchFamily="18" charset="0"/>
                <a:cs typeface="Arial" pitchFamily="34" charset="0"/>
              </a:rPr>
              <a:t>my</a:t>
            </a:r>
            <a:r>
              <a:rPr lang="en-US" sz="1100" dirty="0">
                <a:solidFill>
                  <a:prstClr val="black"/>
                </a:solidFill>
                <a:latin typeface="Georgia" pitchFamily="18" charset="0"/>
                <a:cs typeface="Arial" pitchFamily="34" charset="0"/>
              </a:rPr>
              <a:t> </a:t>
            </a:r>
            <a:r>
              <a:rPr lang="en-US" sz="1100" dirty="0">
                <a:solidFill>
                  <a:srgbClr val="0070C0"/>
                </a:solidFill>
                <a:latin typeface="Georgia" pitchFamily="18" charset="0"/>
                <a:cs typeface="Arial" pitchFamily="34" charset="0"/>
              </a:rPr>
              <a:t>Social Security</a:t>
            </a:r>
            <a:r>
              <a:rPr lang="en-US" sz="1100" dirty="0">
                <a:latin typeface="Georgia" pitchFamily="18" charset="0"/>
                <a:cs typeface="Arial" pitchFamily="34" charset="0"/>
              </a:rPr>
              <a:t> </a:t>
            </a:r>
            <a:r>
              <a:rPr lang="en-US" sz="1100" dirty="0">
                <a:latin typeface="Arial" pitchFamily="34" charset="0"/>
                <a:cs typeface="Arial" pitchFamily="34" charset="0"/>
              </a:rPr>
              <a:t>account for another person, even if you have his or her written consent. This also applies to an appointed representative or someone who is in business with the number holder. </a:t>
            </a:r>
            <a:br>
              <a:rPr lang="en-US" sz="1100" dirty="0">
                <a:latin typeface="Arial" pitchFamily="34" charset="0"/>
                <a:cs typeface="Arial" pitchFamily="34" charset="0"/>
              </a:rPr>
            </a:br>
            <a:r>
              <a:rPr lang="en-US" sz="1100" dirty="0">
                <a:latin typeface="Arial" pitchFamily="34" charset="0"/>
                <a:cs typeface="Arial" pitchFamily="34" charset="0"/>
              </a:rPr>
              <a:t/>
            </a:r>
            <a:br>
              <a:rPr lang="en-US" sz="1100" dirty="0">
                <a:latin typeface="Arial" pitchFamily="34" charset="0"/>
                <a:cs typeface="Arial" pitchFamily="34" charset="0"/>
              </a:rPr>
            </a:br>
            <a:r>
              <a:rPr lang="en-US" sz="1100" dirty="0">
                <a:latin typeface="Arial" pitchFamily="34" charset="0"/>
                <a:cs typeface="Arial" pitchFamily="34" charset="0"/>
              </a:rPr>
              <a:t>You may be unable to open </a:t>
            </a:r>
            <a:r>
              <a:rPr lang="en-US" sz="1100" dirty="0">
                <a:solidFill>
                  <a:prstClr val="black"/>
                </a:solidFill>
                <a:latin typeface="Arial" pitchFamily="34" charset="0"/>
                <a:cs typeface="Arial" pitchFamily="34" charset="0"/>
              </a:rPr>
              <a:t>a </a:t>
            </a:r>
            <a:r>
              <a:rPr lang="en-US" sz="1100" i="1" dirty="0">
                <a:solidFill>
                  <a:srgbClr val="FF0000"/>
                </a:solidFill>
                <a:latin typeface="Georgia" pitchFamily="18" charset="0"/>
                <a:cs typeface="Arial" pitchFamily="34" charset="0"/>
              </a:rPr>
              <a:t>my</a:t>
            </a:r>
            <a:r>
              <a:rPr lang="en-US" sz="1100" dirty="0">
                <a:solidFill>
                  <a:prstClr val="black"/>
                </a:solidFill>
                <a:latin typeface="Georgia" pitchFamily="18" charset="0"/>
                <a:cs typeface="Arial" pitchFamily="34" charset="0"/>
              </a:rPr>
              <a:t> </a:t>
            </a:r>
            <a:r>
              <a:rPr lang="en-US" sz="1100" dirty="0">
                <a:solidFill>
                  <a:srgbClr val="0070C0"/>
                </a:solidFill>
                <a:latin typeface="Georgia" pitchFamily="18" charset="0"/>
                <a:cs typeface="Arial" pitchFamily="34" charset="0"/>
              </a:rPr>
              <a:t>Social Security </a:t>
            </a:r>
            <a:r>
              <a:rPr lang="en-US" sz="1100" dirty="0">
                <a:latin typeface="Arial" pitchFamily="34" charset="0"/>
                <a:cs typeface="Arial" pitchFamily="34" charset="0"/>
              </a:rPr>
              <a:t>account if you:</a:t>
            </a:r>
            <a:br>
              <a:rPr lang="en-US" sz="1100" dirty="0">
                <a:latin typeface="Arial" pitchFamily="34" charset="0"/>
                <a:cs typeface="Arial" pitchFamily="34" charset="0"/>
              </a:rPr>
            </a:br>
            <a:r>
              <a:rPr lang="en-US" sz="1100" dirty="0">
                <a:latin typeface="Arial" pitchFamily="34" charset="0"/>
                <a:cs typeface="Arial" pitchFamily="34" charset="0"/>
              </a:rPr>
              <a:t>•     Blocked electronic access to your personal Social Security information;</a:t>
            </a:r>
            <a:br>
              <a:rPr lang="en-US" sz="1100" dirty="0">
                <a:latin typeface="Arial" pitchFamily="34" charset="0"/>
                <a:cs typeface="Arial" pitchFamily="34" charset="0"/>
              </a:rPr>
            </a:br>
            <a:r>
              <a:rPr lang="en-US" sz="1100" dirty="0">
                <a:latin typeface="Arial" pitchFamily="34" charset="0"/>
                <a:cs typeface="Arial" pitchFamily="34" charset="0"/>
              </a:rPr>
              <a:t>•     Recently moved or changed your name; or</a:t>
            </a:r>
            <a:br>
              <a:rPr lang="en-US" sz="1100" dirty="0">
                <a:latin typeface="Arial" pitchFamily="34" charset="0"/>
                <a:cs typeface="Arial" pitchFamily="34" charset="0"/>
              </a:rPr>
            </a:br>
            <a:r>
              <a:rPr lang="en-US" sz="1100" dirty="0">
                <a:latin typeface="Arial" pitchFamily="34" charset="0"/>
                <a:cs typeface="Arial" pitchFamily="34" charset="0"/>
              </a:rPr>
              <a:t>•     Placed a freeze on your credit report.</a:t>
            </a:r>
            <a:br>
              <a:rPr lang="en-US" sz="1100" dirty="0">
                <a:latin typeface="Arial" pitchFamily="34" charset="0"/>
                <a:cs typeface="Arial" pitchFamily="34" charset="0"/>
              </a:rPr>
            </a:br>
            <a:r>
              <a:rPr lang="en-US" sz="1100" dirty="0">
                <a:latin typeface="+mj-lt"/>
              </a:rPr>
              <a:t/>
            </a:r>
            <a:br>
              <a:rPr lang="en-US" sz="1100" dirty="0">
                <a:latin typeface="+mj-lt"/>
              </a:rPr>
            </a:br>
            <a:endParaRPr lang="en-US" sz="1100" dirty="0"/>
          </a:p>
        </p:txBody>
      </p:sp>
      <p:sp>
        <p:nvSpPr>
          <p:cNvPr id="4" name="Slide Number Placeholder 3"/>
          <p:cNvSpPr>
            <a:spLocks noGrp="1"/>
          </p:cNvSpPr>
          <p:nvPr>
            <p:ph type="sldNum" sz="quarter" idx="10"/>
          </p:nvPr>
        </p:nvSpPr>
        <p:spPr/>
        <p:txBody>
          <a:bodyPr/>
          <a:lstStyle/>
          <a:p>
            <a:pPr>
              <a:defRPr/>
            </a:pPr>
            <a:fld id="{C09FF06F-A4AB-4568-908E-312721F9CB5F}" type="slidenum">
              <a:rPr lang="en-US" smtClean="0">
                <a:solidFill>
                  <a:prstClr val="black"/>
                </a:solidFill>
              </a:rPr>
              <a:pPr>
                <a:defRPr/>
              </a:pPr>
              <a:t>6</a:t>
            </a:fld>
            <a:endParaRPr lang="en-US" dirty="0">
              <a:solidFill>
                <a:prstClr val="black"/>
              </a:solidFill>
            </a:endParaRPr>
          </a:p>
        </p:txBody>
      </p:sp>
    </p:spTree>
    <p:extLst>
      <p:ext uri="{BB962C8B-B14F-4D97-AF65-F5344CB8AC3E}">
        <p14:creationId xmlns:p14="http://schemas.microsoft.com/office/powerpoint/2010/main" val="2223682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xfrm>
            <a:off x="693418" y="4378644"/>
            <a:ext cx="5560065" cy="465105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100" dirty="0" smtClean="0">
                <a:latin typeface="Arial" pitchFamily="34" charset="0"/>
                <a:cs typeface="Arial" pitchFamily="34" charset="0"/>
              </a:rPr>
              <a:t>Your online</a:t>
            </a:r>
            <a:r>
              <a:rPr lang="en-US" sz="1100" i="1" dirty="0">
                <a:solidFill>
                  <a:srgbClr val="FF0000"/>
                </a:solidFill>
                <a:latin typeface="Arial" pitchFamily="34" charset="0"/>
                <a:cs typeface="Arial" pitchFamily="34" charset="0"/>
              </a:rPr>
              <a:t> </a:t>
            </a:r>
            <a:r>
              <a:rPr lang="en-US" sz="1100" i="1" dirty="0">
                <a:solidFill>
                  <a:srgbClr val="FF0000"/>
                </a:solidFill>
                <a:latin typeface="Georgia" pitchFamily="18" charset="0"/>
                <a:cs typeface="Arial" pitchFamily="34" charset="0"/>
              </a:rPr>
              <a:t>my</a:t>
            </a:r>
            <a:r>
              <a:rPr lang="en-US" sz="1100" dirty="0">
                <a:solidFill>
                  <a:prstClr val="black"/>
                </a:solidFill>
                <a:latin typeface="Georgia" pitchFamily="18" charset="0"/>
                <a:cs typeface="Arial" pitchFamily="34" charset="0"/>
              </a:rPr>
              <a:t> </a:t>
            </a:r>
            <a:r>
              <a:rPr lang="en-US" sz="1100" dirty="0">
                <a:solidFill>
                  <a:srgbClr val="0070C0"/>
                </a:solidFill>
                <a:latin typeface="Georgia" pitchFamily="18" charset="0"/>
                <a:cs typeface="Arial" pitchFamily="34" charset="0"/>
              </a:rPr>
              <a:t>Social Security</a:t>
            </a:r>
            <a:r>
              <a:rPr lang="en-US" sz="1100" dirty="0">
                <a:latin typeface="Georgia" pitchFamily="18" charset="0"/>
                <a:cs typeface="Arial" pitchFamily="34" charset="0"/>
              </a:rPr>
              <a:t> </a:t>
            </a:r>
            <a:r>
              <a:rPr lang="en-US" sz="1100" dirty="0" smtClean="0">
                <a:latin typeface="Arial" pitchFamily="34" charset="0"/>
                <a:cs typeface="Arial" pitchFamily="34" charset="0"/>
              </a:rPr>
              <a:t>account provides a wealth of information to help you and your family. (</a:t>
            </a:r>
            <a:r>
              <a:rPr lang="en-US" sz="1100" i="1" dirty="0" smtClean="0">
                <a:latin typeface="Arial" pitchFamily="34" charset="0"/>
                <a:cs typeface="Arial" pitchFamily="34" charset="0"/>
              </a:rPr>
              <a:t>Walk through the</a:t>
            </a:r>
            <a:r>
              <a:rPr lang="en-US" sz="1100" i="1" baseline="0" dirty="0" smtClean="0">
                <a:latin typeface="Arial" pitchFamily="34" charset="0"/>
                <a:cs typeface="Arial" pitchFamily="34" charset="0"/>
              </a:rPr>
              <a:t> bullets in the slide</a:t>
            </a:r>
            <a:r>
              <a:rPr lang="en-US" sz="1100" i="0" baseline="0" dirty="0" smtClean="0">
                <a:latin typeface="Arial" pitchFamily="34" charset="0"/>
                <a:cs typeface="Arial" pitchFamily="34" charset="0"/>
              </a:rPr>
              <a:t>.) </a:t>
            </a:r>
            <a:endParaRPr lang="en-US" sz="1100" dirty="0" smtClean="0">
              <a:latin typeface="Arial" pitchFamily="34" charset="0"/>
              <a:cs typeface="Arial" pitchFamily="34" charset="0"/>
            </a:endParaRPr>
          </a:p>
          <a:p>
            <a:pPr defTabSz="923818" eaLnBrk="1" fontAlgn="auto" hangingPunct="1">
              <a:spcBef>
                <a:spcPts val="0"/>
              </a:spcBef>
              <a:spcAft>
                <a:spcPts val="0"/>
              </a:spcAft>
              <a:defRPr/>
            </a:pPr>
            <a:endParaRPr lang="en-US" sz="1100" dirty="0">
              <a:solidFill>
                <a:prstClr val="black"/>
              </a:solidFill>
              <a:latin typeface="Arial" pitchFamily="34" charset="0"/>
              <a:cs typeface="Arial" pitchFamily="34" charset="0"/>
            </a:endParaRPr>
          </a:p>
          <a:p>
            <a:pPr defTabSz="923818" eaLnBrk="1" fontAlgn="auto" hangingPunct="1">
              <a:spcBef>
                <a:spcPts val="0"/>
              </a:spcBef>
              <a:spcAft>
                <a:spcPts val="0"/>
              </a:spcAft>
              <a:defRPr/>
            </a:pPr>
            <a:r>
              <a:rPr lang="en-US" sz="1100" dirty="0" smtClean="0">
                <a:solidFill>
                  <a:prstClr val="black"/>
                </a:solidFill>
                <a:latin typeface="Arial" pitchFamily="34" charset="0"/>
                <a:cs typeface="Arial" pitchFamily="34" charset="0"/>
              </a:rPr>
              <a:t>(Note </a:t>
            </a:r>
            <a:r>
              <a:rPr lang="en-US" sz="1100" dirty="0">
                <a:solidFill>
                  <a:prstClr val="black"/>
                </a:solidFill>
                <a:latin typeface="Arial" pitchFamily="34" charset="0"/>
                <a:cs typeface="Arial" pitchFamily="34" charset="0"/>
              </a:rPr>
              <a:t>to presenter: Services are available </a:t>
            </a:r>
            <a:r>
              <a:rPr lang="en-US" sz="1100" dirty="0" smtClean="0">
                <a:solidFill>
                  <a:prstClr val="black"/>
                </a:solidFill>
                <a:latin typeface="Arial" pitchFamily="34" charset="0"/>
                <a:cs typeface="Arial" pitchFamily="34" charset="0"/>
              </a:rPr>
              <a:t>and presented to </a:t>
            </a:r>
            <a:r>
              <a:rPr lang="en-US" sz="1100" dirty="0">
                <a:solidFill>
                  <a:prstClr val="black"/>
                </a:solidFill>
                <a:latin typeface="Arial" pitchFamily="34" charset="0"/>
                <a:cs typeface="Arial" pitchFamily="34" charset="0"/>
              </a:rPr>
              <a:t>registered users based on the type of benefits they receive.  </a:t>
            </a:r>
          </a:p>
          <a:p>
            <a:pPr defTabSz="923818" eaLnBrk="1" fontAlgn="auto" hangingPunct="1">
              <a:spcBef>
                <a:spcPts val="0"/>
              </a:spcBef>
              <a:spcAft>
                <a:spcPts val="0"/>
              </a:spcAft>
              <a:defRPr/>
            </a:pPr>
            <a:endParaRPr lang="en-US" sz="1100" dirty="0">
              <a:solidFill>
                <a:prstClr val="black"/>
              </a:solidFill>
              <a:latin typeface="Arial" pitchFamily="34" charset="0"/>
              <a:cs typeface="Arial" pitchFamily="34" charset="0"/>
            </a:endParaRPr>
          </a:p>
          <a:p>
            <a:pPr defTabSz="923818" eaLnBrk="1" fontAlgn="auto" hangingPunct="1">
              <a:spcBef>
                <a:spcPts val="0"/>
              </a:spcBef>
              <a:spcAft>
                <a:spcPts val="0"/>
              </a:spcAft>
              <a:defRPr/>
            </a:pPr>
            <a:r>
              <a:rPr lang="en-US" sz="1100" u="sng" dirty="0">
                <a:solidFill>
                  <a:prstClr val="black"/>
                </a:solidFill>
                <a:latin typeface="Arial" pitchFamily="34" charset="0"/>
                <a:cs typeface="Arial" pitchFamily="34" charset="0"/>
              </a:rPr>
              <a:t>If the user does not receive benefits:</a:t>
            </a:r>
          </a:p>
          <a:p>
            <a:pPr marL="173216" indent="-173216" defTabSz="923818" eaLnBrk="1" fontAlgn="auto" hangingPunct="1">
              <a:spcBef>
                <a:spcPts val="0"/>
              </a:spcBef>
              <a:spcAft>
                <a:spcPts val="0"/>
              </a:spcAft>
              <a:buFont typeface="Arial" pitchFamily="34" charset="0"/>
              <a:buChar char="•"/>
              <a:defRPr/>
            </a:pPr>
            <a:r>
              <a:rPr lang="en-US" sz="1100" dirty="0">
                <a:solidFill>
                  <a:prstClr val="black"/>
                </a:solidFill>
                <a:latin typeface="Arial" pitchFamily="34" charset="0"/>
                <a:cs typeface="Arial" pitchFamily="34" charset="0"/>
              </a:rPr>
              <a:t>Access online </a:t>
            </a:r>
            <a:r>
              <a:rPr lang="en-US" sz="1100" i="1" dirty="0">
                <a:solidFill>
                  <a:prstClr val="black"/>
                </a:solidFill>
                <a:latin typeface="Arial" pitchFamily="34" charset="0"/>
                <a:cs typeface="Arial" pitchFamily="34" charset="0"/>
              </a:rPr>
              <a:t>Social Security Statement</a:t>
            </a:r>
          </a:p>
          <a:p>
            <a:pPr marL="173216" indent="-173216" defTabSz="923818" eaLnBrk="1" fontAlgn="auto" hangingPunct="1">
              <a:spcBef>
                <a:spcPts val="0"/>
              </a:spcBef>
              <a:spcAft>
                <a:spcPts val="0"/>
              </a:spcAft>
              <a:buFont typeface="Arial" pitchFamily="34" charset="0"/>
              <a:buChar char="•"/>
              <a:defRPr/>
            </a:pPr>
            <a:endParaRPr lang="en-US" sz="1100" dirty="0">
              <a:solidFill>
                <a:prstClr val="black"/>
              </a:solidFill>
              <a:latin typeface="Arial" pitchFamily="34" charset="0"/>
              <a:cs typeface="Arial" pitchFamily="34" charset="0"/>
            </a:endParaRPr>
          </a:p>
          <a:p>
            <a:pPr defTabSz="923818" eaLnBrk="1" fontAlgn="auto" hangingPunct="1">
              <a:spcBef>
                <a:spcPts val="0"/>
              </a:spcBef>
              <a:spcAft>
                <a:spcPts val="0"/>
              </a:spcAft>
              <a:defRPr/>
            </a:pPr>
            <a:r>
              <a:rPr lang="en-US" sz="1100" u="sng" dirty="0">
                <a:solidFill>
                  <a:prstClr val="black"/>
                </a:solidFill>
                <a:latin typeface="Arial" pitchFamily="34" charset="0"/>
                <a:cs typeface="Arial" pitchFamily="34" charset="0"/>
              </a:rPr>
              <a:t>If the user only receives Social Security benefits:</a:t>
            </a:r>
          </a:p>
          <a:p>
            <a:pPr marL="173216" indent="-173216" defTabSz="923818" eaLnBrk="1" fontAlgn="auto" hangingPunct="1">
              <a:spcBef>
                <a:spcPts val="0"/>
              </a:spcBef>
              <a:spcAft>
                <a:spcPts val="0"/>
              </a:spcAft>
              <a:buFont typeface="Arial" pitchFamily="34" charset="0"/>
              <a:buChar char="•"/>
              <a:defRPr/>
            </a:pPr>
            <a:r>
              <a:rPr lang="en-US" sz="1100" dirty="0">
                <a:solidFill>
                  <a:prstClr val="black"/>
                </a:solidFill>
                <a:latin typeface="Arial" pitchFamily="34" charset="0"/>
                <a:cs typeface="Arial" pitchFamily="34" charset="0"/>
              </a:rPr>
              <a:t>Access online </a:t>
            </a:r>
            <a:r>
              <a:rPr lang="en-US" sz="1100" i="1" dirty="0">
                <a:solidFill>
                  <a:prstClr val="black"/>
                </a:solidFill>
                <a:latin typeface="Arial" pitchFamily="34" charset="0"/>
                <a:cs typeface="Arial" pitchFamily="34" charset="0"/>
              </a:rPr>
              <a:t>Social Security Statement</a:t>
            </a:r>
          </a:p>
          <a:p>
            <a:pPr marL="173216" indent="-173216" defTabSz="923818" eaLnBrk="1" fontAlgn="auto" hangingPunct="1">
              <a:spcBef>
                <a:spcPts val="0"/>
              </a:spcBef>
              <a:spcAft>
                <a:spcPts val="0"/>
              </a:spcAft>
              <a:buFont typeface="Arial" pitchFamily="34" charset="0"/>
              <a:buChar char="•"/>
              <a:defRPr/>
            </a:pPr>
            <a:r>
              <a:rPr lang="en-US" sz="1100" dirty="0">
                <a:solidFill>
                  <a:prstClr val="black"/>
                </a:solidFill>
                <a:latin typeface="Arial" pitchFamily="34" charset="0"/>
                <a:cs typeface="Arial" pitchFamily="34" charset="0"/>
              </a:rPr>
              <a:t>Get benefit verification letter</a:t>
            </a:r>
          </a:p>
          <a:p>
            <a:pPr marL="173216" indent="-173216" defTabSz="923818" eaLnBrk="1" fontAlgn="auto" hangingPunct="1">
              <a:spcBef>
                <a:spcPts val="0"/>
              </a:spcBef>
              <a:spcAft>
                <a:spcPts val="0"/>
              </a:spcAft>
              <a:buFont typeface="Arial" pitchFamily="34" charset="0"/>
              <a:buChar char="•"/>
              <a:defRPr/>
            </a:pPr>
            <a:r>
              <a:rPr lang="en-US" sz="1100" dirty="0">
                <a:solidFill>
                  <a:prstClr val="black"/>
                </a:solidFill>
                <a:latin typeface="Arial" pitchFamily="34" charset="0"/>
                <a:cs typeface="Arial" pitchFamily="34" charset="0"/>
              </a:rPr>
              <a:t>Change address and telephone number</a:t>
            </a:r>
          </a:p>
          <a:p>
            <a:pPr marL="173216" indent="-173216" defTabSz="923818" eaLnBrk="1" fontAlgn="auto" hangingPunct="1">
              <a:spcBef>
                <a:spcPts val="0"/>
              </a:spcBef>
              <a:spcAft>
                <a:spcPts val="0"/>
              </a:spcAft>
              <a:buFont typeface="Arial" pitchFamily="34" charset="0"/>
              <a:buChar char="•"/>
              <a:defRPr/>
            </a:pPr>
            <a:r>
              <a:rPr lang="en-US" sz="1100" dirty="0">
                <a:solidFill>
                  <a:prstClr val="black"/>
                </a:solidFill>
                <a:latin typeface="Arial" pitchFamily="34" charset="0"/>
                <a:cs typeface="Arial" pitchFamily="34" charset="0"/>
              </a:rPr>
              <a:t>Start or change direct deposit</a:t>
            </a:r>
          </a:p>
          <a:p>
            <a:pPr defTabSz="923818" eaLnBrk="1" fontAlgn="auto" hangingPunct="1">
              <a:spcBef>
                <a:spcPts val="0"/>
              </a:spcBef>
              <a:spcAft>
                <a:spcPts val="0"/>
              </a:spcAft>
              <a:defRPr/>
            </a:pPr>
            <a:endParaRPr lang="en-US" sz="1100" dirty="0">
              <a:solidFill>
                <a:prstClr val="black"/>
              </a:solidFill>
              <a:latin typeface="Arial" pitchFamily="34" charset="0"/>
              <a:cs typeface="Arial" pitchFamily="34" charset="0"/>
            </a:endParaRPr>
          </a:p>
          <a:p>
            <a:pPr defTabSz="923818" eaLnBrk="1" fontAlgn="auto" hangingPunct="1">
              <a:spcBef>
                <a:spcPts val="0"/>
              </a:spcBef>
              <a:spcAft>
                <a:spcPts val="0"/>
              </a:spcAft>
              <a:defRPr/>
            </a:pPr>
            <a:r>
              <a:rPr lang="en-US" sz="1100" u="sng" dirty="0">
                <a:solidFill>
                  <a:prstClr val="black"/>
                </a:solidFill>
                <a:latin typeface="Arial" pitchFamily="34" charset="0"/>
                <a:cs typeface="Arial" pitchFamily="34" charset="0"/>
              </a:rPr>
              <a:t>If the user only receives SSI benefits:</a:t>
            </a:r>
          </a:p>
          <a:p>
            <a:pPr marL="173216" indent="-173216" defTabSz="923818" eaLnBrk="1" fontAlgn="auto" hangingPunct="1">
              <a:spcBef>
                <a:spcPts val="0"/>
              </a:spcBef>
              <a:spcAft>
                <a:spcPts val="0"/>
              </a:spcAft>
              <a:buFont typeface="Arial" pitchFamily="34" charset="0"/>
              <a:buChar char="•"/>
              <a:defRPr/>
            </a:pPr>
            <a:r>
              <a:rPr lang="en-US" sz="1100" dirty="0">
                <a:solidFill>
                  <a:prstClr val="black"/>
                </a:solidFill>
                <a:latin typeface="Arial" pitchFamily="34" charset="0"/>
                <a:cs typeface="Arial" pitchFamily="34" charset="0"/>
              </a:rPr>
              <a:t>Access online </a:t>
            </a:r>
            <a:r>
              <a:rPr lang="en-US" sz="1100" i="1" dirty="0">
                <a:solidFill>
                  <a:prstClr val="black"/>
                </a:solidFill>
                <a:latin typeface="Arial" pitchFamily="34" charset="0"/>
                <a:cs typeface="Arial" pitchFamily="34" charset="0"/>
              </a:rPr>
              <a:t>Social Security Statement</a:t>
            </a:r>
          </a:p>
          <a:p>
            <a:pPr marL="173216" indent="-173216" defTabSz="923818" eaLnBrk="1" fontAlgn="auto" hangingPunct="1">
              <a:spcBef>
                <a:spcPts val="0"/>
              </a:spcBef>
              <a:spcAft>
                <a:spcPts val="0"/>
              </a:spcAft>
              <a:buFont typeface="Arial" pitchFamily="34" charset="0"/>
              <a:buChar char="•"/>
              <a:defRPr/>
            </a:pPr>
            <a:r>
              <a:rPr lang="en-US" sz="1100" dirty="0">
                <a:solidFill>
                  <a:prstClr val="black"/>
                </a:solidFill>
                <a:latin typeface="Arial" pitchFamily="34" charset="0"/>
                <a:cs typeface="Arial" pitchFamily="34" charset="0"/>
              </a:rPr>
              <a:t>Get benefit verification letter</a:t>
            </a:r>
          </a:p>
          <a:p>
            <a:pPr marL="173216" indent="-173216" defTabSz="923818" eaLnBrk="1" fontAlgn="auto" hangingPunct="1">
              <a:spcBef>
                <a:spcPts val="0"/>
              </a:spcBef>
              <a:spcAft>
                <a:spcPts val="0"/>
              </a:spcAft>
              <a:buFont typeface="Arial" pitchFamily="34" charset="0"/>
              <a:buChar char="•"/>
              <a:defRPr/>
            </a:pPr>
            <a:endParaRPr lang="en-US" sz="1100" dirty="0">
              <a:solidFill>
                <a:prstClr val="black"/>
              </a:solidFill>
              <a:latin typeface="Arial" pitchFamily="34" charset="0"/>
              <a:cs typeface="Arial" pitchFamily="34" charset="0"/>
            </a:endParaRPr>
          </a:p>
          <a:p>
            <a:pPr defTabSz="923818" eaLnBrk="1" fontAlgn="auto" hangingPunct="1">
              <a:spcBef>
                <a:spcPts val="0"/>
              </a:spcBef>
              <a:spcAft>
                <a:spcPts val="0"/>
              </a:spcAft>
              <a:defRPr/>
            </a:pPr>
            <a:r>
              <a:rPr lang="en-US" sz="1100" u="sng" dirty="0">
                <a:solidFill>
                  <a:prstClr val="black"/>
                </a:solidFill>
                <a:latin typeface="Arial" pitchFamily="34" charset="0"/>
                <a:cs typeface="Arial" pitchFamily="34" charset="0"/>
              </a:rPr>
              <a:t>If the user receives both Social Security and SSI benefits:</a:t>
            </a:r>
          </a:p>
          <a:p>
            <a:pPr marL="173216" indent="-173216" defTabSz="923818" eaLnBrk="1" fontAlgn="auto" hangingPunct="1">
              <a:spcBef>
                <a:spcPts val="0"/>
              </a:spcBef>
              <a:spcAft>
                <a:spcPts val="0"/>
              </a:spcAft>
              <a:buFont typeface="Arial" pitchFamily="34" charset="0"/>
              <a:buChar char="•"/>
              <a:defRPr/>
            </a:pPr>
            <a:r>
              <a:rPr lang="en-US" sz="1100" dirty="0">
                <a:solidFill>
                  <a:prstClr val="black"/>
                </a:solidFill>
                <a:latin typeface="Arial" pitchFamily="34" charset="0"/>
                <a:cs typeface="Arial" pitchFamily="34" charset="0"/>
              </a:rPr>
              <a:t>Access online </a:t>
            </a:r>
            <a:r>
              <a:rPr lang="en-US" sz="1100" i="1" dirty="0">
                <a:solidFill>
                  <a:prstClr val="black"/>
                </a:solidFill>
                <a:latin typeface="Arial" pitchFamily="34" charset="0"/>
                <a:cs typeface="Arial" pitchFamily="34" charset="0"/>
              </a:rPr>
              <a:t>Social Security Statement</a:t>
            </a:r>
          </a:p>
          <a:p>
            <a:pPr marL="173216" indent="-173216" defTabSz="923818" eaLnBrk="1" fontAlgn="auto" hangingPunct="1">
              <a:spcBef>
                <a:spcPts val="0"/>
              </a:spcBef>
              <a:spcAft>
                <a:spcPts val="0"/>
              </a:spcAft>
              <a:buFont typeface="Arial" pitchFamily="34" charset="0"/>
              <a:buChar char="•"/>
              <a:defRPr/>
            </a:pPr>
            <a:r>
              <a:rPr lang="en-US" sz="1100" dirty="0">
                <a:solidFill>
                  <a:prstClr val="black"/>
                </a:solidFill>
                <a:latin typeface="Arial" pitchFamily="34" charset="0"/>
                <a:cs typeface="Arial" pitchFamily="34" charset="0"/>
              </a:rPr>
              <a:t>Get benefit verification letter</a:t>
            </a:r>
          </a:p>
          <a:p>
            <a:pPr defTabSz="923818" eaLnBrk="1" fontAlgn="auto" hangingPunct="1">
              <a:spcBef>
                <a:spcPts val="0"/>
              </a:spcBef>
              <a:spcAft>
                <a:spcPts val="0"/>
              </a:spcAft>
              <a:defRPr/>
            </a:pPr>
            <a:endParaRPr lang="en-US" sz="1100" u="sng" dirty="0">
              <a:solidFill>
                <a:prstClr val="black"/>
              </a:solidFill>
              <a:latin typeface="Arial" pitchFamily="34" charset="0"/>
              <a:cs typeface="Arial" pitchFamily="34" charset="0"/>
            </a:endParaRPr>
          </a:p>
          <a:p>
            <a:pPr defTabSz="923818" eaLnBrk="1" fontAlgn="auto" hangingPunct="1">
              <a:spcBef>
                <a:spcPts val="0"/>
              </a:spcBef>
              <a:spcAft>
                <a:spcPts val="0"/>
              </a:spcAft>
              <a:defRPr/>
            </a:pPr>
            <a:r>
              <a:rPr lang="en-US" sz="1100" u="sng" dirty="0">
                <a:solidFill>
                  <a:prstClr val="black"/>
                </a:solidFill>
                <a:latin typeface="Arial" pitchFamily="34" charset="0"/>
                <a:cs typeface="Arial" pitchFamily="34" charset="0"/>
              </a:rPr>
              <a:t>If the user only receives Medicare:</a:t>
            </a:r>
          </a:p>
          <a:p>
            <a:pPr marL="173216" indent="-173216" defTabSz="923818" eaLnBrk="1" fontAlgn="auto" hangingPunct="1">
              <a:spcBef>
                <a:spcPts val="0"/>
              </a:spcBef>
              <a:spcAft>
                <a:spcPts val="0"/>
              </a:spcAft>
              <a:buFont typeface="Arial" pitchFamily="34" charset="0"/>
              <a:buChar char="•"/>
              <a:defRPr/>
            </a:pPr>
            <a:r>
              <a:rPr lang="en-US" sz="1100" dirty="0">
                <a:solidFill>
                  <a:prstClr val="black"/>
                </a:solidFill>
                <a:latin typeface="Arial" pitchFamily="34" charset="0"/>
                <a:cs typeface="Arial" pitchFamily="34" charset="0"/>
              </a:rPr>
              <a:t>Access online </a:t>
            </a:r>
            <a:r>
              <a:rPr lang="en-US" sz="1100" i="1" dirty="0">
                <a:solidFill>
                  <a:prstClr val="black"/>
                </a:solidFill>
                <a:latin typeface="Arial" pitchFamily="34" charset="0"/>
                <a:cs typeface="Arial" pitchFamily="34" charset="0"/>
              </a:rPr>
              <a:t>Social Security Statement</a:t>
            </a:r>
          </a:p>
          <a:p>
            <a:pPr marL="173216" indent="-173216" defTabSz="923818" eaLnBrk="1" fontAlgn="auto" hangingPunct="1">
              <a:spcBef>
                <a:spcPts val="0"/>
              </a:spcBef>
              <a:spcAft>
                <a:spcPts val="0"/>
              </a:spcAft>
              <a:buFont typeface="Arial" pitchFamily="34" charset="0"/>
              <a:buChar char="•"/>
              <a:defRPr/>
            </a:pPr>
            <a:r>
              <a:rPr lang="en-US" sz="1100" dirty="0">
                <a:solidFill>
                  <a:prstClr val="black"/>
                </a:solidFill>
                <a:latin typeface="Arial" pitchFamily="34" charset="0"/>
                <a:cs typeface="Arial" pitchFamily="34" charset="0"/>
              </a:rPr>
              <a:t>Get benefit verification letter</a:t>
            </a:r>
          </a:p>
          <a:p>
            <a:pPr marL="173216" indent="-173216" defTabSz="923818" eaLnBrk="1" fontAlgn="auto" hangingPunct="1">
              <a:spcBef>
                <a:spcPts val="0"/>
              </a:spcBef>
              <a:spcAft>
                <a:spcPts val="0"/>
              </a:spcAft>
              <a:buFont typeface="Arial" pitchFamily="34" charset="0"/>
              <a:buChar char="•"/>
              <a:defRPr/>
            </a:pPr>
            <a:r>
              <a:rPr lang="en-US" sz="1100" dirty="0">
                <a:solidFill>
                  <a:prstClr val="black"/>
                </a:solidFill>
                <a:latin typeface="Arial" pitchFamily="34" charset="0"/>
                <a:cs typeface="Arial" pitchFamily="34" charset="0"/>
              </a:rPr>
              <a:t>Change address and telephone </a:t>
            </a:r>
            <a:r>
              <a:rPr lang="en-US" sz="1100" dirty="0" smtClean="0">
                <a:solidFill>
                  <a:prstClr val="black"/>
                </a:solidFill>
                <a:latin typeface="Arial" pitchFamily="34" charset="0"/>
                <a:cs typeface="Arial" pitchFamily="34" charset="0"/>
              </a:rPr>
              <a:t>number)</a:t>
            </a:r>
            <a:endParaRPr lang="en-US" sz="1100" dirty="0">
              <a:solidFill>
                <a:prstClr val="black"/>
              </a:solidFill>
              <a:latin typeface="Arial" pitchFamily="34" charset="0"/>
              <a:cs typeface="Arial" pitchFamily="34" charset="0"/>
            </a:endParaRPr>
          </a:p>
          <a:p>
            <a:pPr defTabSz="923818" eaLnBrk="1" fontAlgn="auto" hangingPunct="1">
              <a:spcBef>
                <a:spcPts val="0"/>
              </a:spcBef>
              <a:spcAft>
                <a:spcPts val="0"/>
              </a:spcAft>
              <a:defRPr/>
            </a:pPr>
            <a:endParaRPr lang="en-US" dirty="0">
              <a:solidFill>
                <a:prstClr val="black"/>
              </a:solidFill>
            </a:endParaRPr>
          </a:p>
          <a:p>
            <a:endParaRPr lang="en-US" sz="1100" dirty="0"/>
          </a:p>
        </p:txBody>
      </p:sp>
      <p:sp>
        <p:nvSpPr>
          <p:cNvPr id="4" name="Slide Number Placeholder 3"/>
          <p:cNvSpPr>
            <a:spLocks noGrp="1"/>
          </p:cNvSpPr>
          <p:nvPr>
            <p:ph type="sldNum" sz="quarter" idx="5"/>
          </p:nvPr>
        </p:nvSpPr>
        <p:spPr/>
        <p:txBody>
          <a:bodyPr/>
          <a:lstStyle/>
          <a:p>
            <a:pPr>
              <a:defRPr/>
            </a:pPr>
            <a:fld id="{CA77A09B-870E-4336-8985-BF4D11CB791B}" type="slidenum">
              <a:rPr lang="en-US" smtClean="0">
                <a:solidFill>
                  <a:prstClr val="black"/>
                </a:solidFill>
              </a:rPr>
              <a:pPr>
                <a:defRPr/>
              </a:pPr>
              <a:t>7</a:t>
            </a:fld>
            <a:endParaRPr lang="en-US"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300" u="none" baseline="0" dirty="0" smtClean="0"/>
          </a:p>
        </p:txBody>
      </p:sp>
      <p:sp>
        <p:nvSpPr>
          <p:cNvPr id="4" name="Slide Number Placeholder 3"/>
          <p:cNvSpPr>
            <a:spLocks noGrp="1"/>
          </p:cNvSpPr>
          <p:nvPr>
            <p:ph type="sldNum" sz="quarter" idx="10"/>
          </p:nvPr>
        </p:nvSpPr>
        <p:spPr/>
        <p:txBody>
          <a:bodyPr/>
          <a:lstStyle/>
          <a:p>
            <a:pPr>
              <a:defRPr/>
            </a:pPr>
            <a:fld id="{C09FF06F-A4AB-4568-908E-312721F9CB5F}" type="slidenum">
              <a:rPr lang="en-US" smtClean="0">
                <a:solidFill>
                  <a:prstClr val="black"/>
                </a:solidFill>
              </a:rPr>
              <a:pPr>
                <a:defRPr/>
              </a:pPr>
              <a:t>8</a:t>
            </a:fld>
            <a:endParaRPr lang="en-US" dirty="0">
              <a:solidFill>
                <a:prstClr val="black"/>
              </a:solidFill>
            </a:endParaRPr>
          </a:p>
        </p:txBody>
      </p:sp>
    </p:spTree>
    <p:extLst>
      <p:ext uri="{BB962C8B-B14F-4D97-AF65-F5344CB8AC3E}">
        <p14:creationId xmlns:p14="http://schemas.microsoft.com/office/powerpoint/2010/main" val="1195312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52CE5743-3A04-4968-BD6F-7468E6E759DD}" type="slidenum">
              <a:rPr lang="en-US" smtClean="0"/>
              <a:pPr/>
              <a:t>12</a:t>
            </a:fld>
            <a:endParaRPr lang="en-US" dirty="0" smtClean="0"/>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xfrm>
            <a:off x="208345" y="4635468"/>
            <a:ext cx="5970390" cy="4150358"/>
          </a:xfrm>
          <a:noFill/>
          <a:ln/>
        </p:spPr>
        <p:txBody>
          <a:bodyPr/>
          <a:lstStyle/>
          <a:p>
            <a:pPr lvl="2" eaLnBrk="1" hangingPunct="1">
              <a:spcBef>
                <a:spcPct val="50000"/>
              </a:spcBef>
              <a:buFont typeface="Marlett" pitchFamily="2" charset="2"/>
              <a:buNone/>
            </a:pPr>
            <a:r>
              <a:rPr lang="en-US" sz="1300" dirty="0"/>
              <a:t>The increase in full retirement age was the result of the 1983 Amendments. Full retirement age increases apply to all Retirement Benefits and to Survivors Benefits. Although, we at Social Security have always used the term “full” retirement age, you may find that some people now refer to “full retirement age” as “Normal Retirement Age”.</a:t>
            </a:r>
          </a:p>
          <a:p>
            <a:pPr lvl="2" eaLnBrk="1" hangingPunct="1">
              <a:spcBef>
                <a:spcPct val="50000"/>
              </a:spcBef>
            </a:pPr>
            <a:r>
              <a:rPr lang="en-US" sz="1300" dirty="0"/>
              <a:t>Regardless of your full retirement age, reduced benefits can still be paid as early as age 62.</a:t>
            </a:r>
          </a:p>
          <a:p>
            <a:pPr lvl="2" eaLnBrk="1" hangingPunct="1">
              <a:spcBef>
                <a:spcPct val="50000"/>
              </a:spcBef>
              <a:buFont typeface="Marlett" pitchFamily="2" charset="2"/>
              <a:buNone/>
            </a:pPr>
            <a:r>
              <a:rPr lang="en-US" sz="1300" dirty="0"/>
              <a:t>In addition, the Medicare eligibility age of 65 has not changed. You should apply for Medicare 3 months before your 65</a:t>
            </a:r>
            <a:r>
              <a:rPr lang="en-US" sz="1300" baseline="30000" dirty="0"/>
              <a:t>th</a:t>
            </a:r>
            <a:r>
              <a:rPr lang="en-US" sz="1300" dirty="0"/>
              <a:t> birthday, even when you plan to apply for your retirement or spouse’s benefits later.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09FF06F-A4AB-4568-908E-312721F9CB5F}" type="slidenum">
              <a:rPr lang="en-US" smtClean="0"/>
              <a:pPr>
                <a:defRPr/>
              </a:pPr>
              <a:t>17</a:t>
            </a:fld>
            <a:endParaRPr lang="en-US" dirty="0"/>
          </a:p>
        </p:txBody>
      </p:sp>
    </p:spTree>
    <p:extLst>
      <p:ext uri="{BB962C8B-B14F-4D97-AF65-F5344CB8AC3E}">
        <p14:creationId xmlns:p14="http://schemas.microsoft.com/office/powerpoint/2010/main" val="813383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F134C-CE8E-4515-AB92-2219B3C94B28}" type="slidenum">
              <a:rPr lang="en-US" smtClean="0"/>
              <a:pPr/>
              <a:t>‹#›</a:t>
            </a:fld>
            <a:endParaRPr lang="en-US"/>
          </a:p>
        </p:txBody>
      </p:sp>
    </p:spTree>
    <p:extLst>
      <p:ext uri="{BB962C8B-B14F-4D97-AF65-F5344CB8AC3E}">
        <p14:creationId xmlns:p14="http://schemas.microsoft.com/office/powerpoint/2010/main" val="3710759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F134C-CE8E-4515-AB92-2219B3C94B28}" type="slidenum">
              <a:rPr lang="en-US" smtClean="0"/>
              <a:pPr/>
              <a:t>‹#›</a:t>
            </a:fld>
            <a:endParaRPr lang="en-US"/>
          </a:p>
        </p:txBody>
      </p:sp>
    </p:spTree>
    <p:extLst>
      <p:ext uri="{BB962C8B-B14F-4D97-AF65-F5344CB8AC3E}">
        <p14:creationId xmlns:p14="http://schemas.microsoft.com/office/powerpoint/2010/main" val="681641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F134C-CE8E-4515-AB92-2219B3C94B28}" type="slidenum">
              <a:rPr lang="en-US" smtClean="0"/>
              <a:pPr/>
              <a:t>‹#›</a:t>
            </a:fld>
            <a:endParaRPr lang="en-US"/>
          </a:p>
        </p:txBody>
      </p:sp>
    </p:spTree>
    <p:extLst>
      <p:ext uri="{BB962C8B-B14F-4D97-AF65-F5344CB8AC3E}">
        <p14:creationId xmlns:p14="http://schemas.microsoft.com/office/powerpoint/2010/main" val="5958484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Title 1"/>
          <p:cNvSpPr>
            <a:spLocks noGrp="1"/>
          </p:cNvSpPr>
          <p:nvPr>
            <p:ph type="title"/>
          </p:nvPr>
        </p:nvSpPr>
        <p:spPr>
          <a:xfrm>
            <a:off x="914400" y="304800"/>
            <a:ext cx="8229600" cy="1143000"/>
          </a:xfrm>
          <a:prstGeom prst="rect">
            <a:avLst/>
          </a:prstGeom>
        </p:spPr>
        <p:txBody>
          <a:bodyPr/>
          <a:lstStyle>
            <a:lvl1pPr>
              <a:defRPr>
                <a:solidFill>
                  <a:srgbClr val="000066"/>
                </a:solidFill>
                <a:latin typeface="Times New Roman" pitchFamily="18" charset="0"/>
                <a:cs typeface="Times New Roman" pitchFamily="18" charset="0"/>
              </a:defRPr>
            </a:lvl1pPr>
          </a:lstStyle>
          <a:p>
            <a:r>
              <a:rPr lang="en-US" dirty="0" smtClean="0"/>
              <a:t>Click to edit Master title style</a:t>
            </a:r>
            <a:endParaRPr lang="en-US" dirty="0"/>
          </a:p>
        </p:txBody>
      </p:sp>
      <p:sp>
        <p:nvSpPr>
          <p:cNvPr id="7" name="Content Placeholder 2"/>
          <p:cNvSpPr>
            <a:spLocks noGrp="1"/>
          </p:cNvSpPr>
          <p:nvPr>
            <p:ph idx="1"/>
          </p:nvPr>
        </p:nvSpPr>
        <p:spPr>
          <a:xfrm>
            <a:off x="914400" y="1630362"/>
            <a:ext cx="8229600" cy="4525963"/>
          </a:xfrm>
          <a:prstGeom prst="rect">
            <a:avLst/>
          </a:prstGeom>
        </p:spPr>
        <p:txBody>
          <a:bodyPr/>
          <a:lstStyle>
            <a:lvl1pPr>
              <a:defRPr>
                <a:solidFill>
                  <a:srgbClr val="000066"/>
                </a:solidFill>
                <a:latin typeface="Times New Roman" pitchFamily="18" charset="0"/>
                <a:cs typeface="Times New Roman" pitchFamily="18" charset="0"/>
              </a:defRPr>
            </a:lvl1pPr>
            <a:lvl2pPr>
              <a:defRPr>
                <a:solidFill>
                  <a:srgbClr val="000066"/>
                </a:solidFill>
                <a:latin typeface="Times New Roman" pitchFamily="18" charset="0"/>
                <a:cs typeface="Times New Roman" pitchFamily="18" charset="0"/>
              </a:defRPr>
            </a:lvl2pPr>
            <a:lvl3pPr>
              <a:defRPr>
                <a:solidFill>
                  <a:srgbClr val="000066"/>
                </a:solidFill>
                <a:latin typeface="Times New Roman" pitchFamily="18" charset="0"/>
                <a:cs typeface="Times New Roman" pitchFamily="18" charset="0"/>
              </a:defRPr>
            </a:lvl3pPr>
            <a:lvl4pPr>
              <a:defRPr>
                <a:solidFill>
                  <a:srgbClr val="000066"/>
                </a:solidFill>
                <a:latin typeface="Times New Roman" pitchFamily="18" charset="0"/>
                <a:cs typeface="Times New Roman" pitchFamily="18" charset="0"/>
              </a:defRPr>
            </a:lvl4pPr>
            <a:lvl5pPr>
              <a:defRPr>
                <a:solidFill>
                  <a:srgbClr val="000066"/>
                </a:solidFill>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312233351"/>
      </p:ext>
    </p:extLst>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solidFill>
                  <a:srgbClr val="000066"/>
                </a:solidFill>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rgbClr val="000066"/>
                </a:solidFill>
                <a:latin typeface="Times New Roman" pitchFamily="18" charset="0"/>
                <a:cs typeface="Times New Roman" pitchFamily="18" charset="0"/>
              </a:defRPr>
            </a:lvl1pPr>
            <a:lvl2pPr>
              <a:defRPr>
                <a:solidFill>
                  <a:srgbClr val="000066"/>
                </a:solidFill>
                <a:latin typeface="Times New Roman" pitchFamily="18" charset="0"/>
                <a:cs typeface="Times New Roman" pitchFamily="18" charset="0"/>
              </a:defRPr>
            </a:lvl2pPr>
            <a:lvl3pPr>
              <a:defRPr>
                <a:solidFill>
                  <a:srgbClr val="000066"/>
                </a:solidFill>
                <a:latin typeface="Times New Roman" pitchFamily="18" charset="0"/>
                <a:cs typeface="Times New Roman" pitchFamily="18" charset="0"/>
              </a:defRPr>
            </a:lvl3pPr>
            <a:lvl4pPr>
              <a:defRPr>
                <a:solidFill>
                  <a:srgbClr val="000066"/>
                </a:solidFill>
                <a:latin typeface="Times New Roman" pitchFamily="18" charset="0"/>
                <a:cs typeface="Times New Roman" pitchFamily="18" charset="0"/>
              </a:defRPr>
            </a:lvl4pPr>
            <a:lvl5pPr>
              <a:defRPr>
                <a:solidFill>
                  <a:srgbClr val="000066"/>
                </a:solidFill>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20775423"/>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6394116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723157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36155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9761997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07130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F134C-CE8E-4515-AB92-2219B3C94B28}" type="slidenum">
              <a:rPr lang="en-US" smtClean="0"/>
              <a:pPr/>
              <a:t>‹#›</a:t>
            </a:fld>
            <a:endParaRPr lang="en-US"/>
          </a:p>
        </p:txBody>
      </p:sp>
    </p:spTree>
    <p:extLst>
      <p:ext uri="{BB962C8B-B14F-4D97-AF65-F5344CB8AC3E}">
        <p14:creationId xmlns:p14="http://schemas.microsoft.com/office/powerpoint/2010/main" val="4591094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406372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87708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37628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574101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6279465"/>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F134C-CE8E-4515-AB92-2219B3C94B28}" type="slidenum">
              <a:rPr lang="en-US" smtClean="0"/>
              <a:pPr/>
              <a:t>‹#›</a:t>
            </a:fld>
            <a:endParaRPr lang="en-US"/>
          </a:p>
        </p:txBody>
      </p:sp>
    </p:spTree>
    <p:extLst>
      <p:ext uri="{BB962C8B-B14F-4D97-AF65-F5344CB8AC3E}">
        <p14:creationId xmlns:p14="http://schemas.microsoft.com/office/powerpoint/2010/main" val="3199986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AF134C-CE8E-4515-AB92-2219B3C94B28}" type="slidenum">
              <a:rPr lang="en-US" smtClean="0"/>
              <a:pPr/>
              <a:t>‹#›</a:t>
            </a:fld>
            <a:endParaRPr lang="en-US"/>
          </a:p>
        </p:txBody>
      </p:sp>
    </p:spTree>
    <p:extLst>
      <p:ext uri="{BB962C8B-B14F-4D97-AF65-F5344CB8AC3E}">
        <p14:creationId xmlns:p14="http://schemas.microsoft.com/office/powerpoint/2010/main" val="1089561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AF134C-CE8E-4515-AB92-2219B3C94B28}" type="slidenum">
              <a:rPr lang="en-US" smtClean="0"/>
              <a:pPr/>
              <a:t>‹#›</a:t>
            </a:fld>
            <a:endParaRPr lang="en-US"/>
          </a:p>
        </p:txBody>
      </p:sp>
    </p:spTree>
    <p:extLst>
      <p:ext uri="{BB962C8B-B14F-4D97-AF65-F5344CB8AC3E}">
        <p14:creationId xmlns:p14="http://schemas.microsoft.com/office/powerpoint/2010/main" val="27317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AF134C-CE8E-4515-AB92-2219B3C94B28}" type="slidenum">
              <a:rPr lang="en-US" smtClean="0"/>
              <a:pPr/>
              <a:t>‹#›</a:t>
            </a:fld>
            <a:endParaRPr lang="en-US"/>
          </a:p>
        </p:txBody>
      </p:sp>
    </p:spTree>
    <p:extLst>
      <p:ext uri="{BB962C8B-B14F-4D97-AF65-F5344CB8AC3E}">
        <p14:creationId xmlns:p14="http://schemas.microsoft.com/office/powerpoint/2010/main" val="3660418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AF134C-CE8E-4515-AB92-2219B3C94B28}" type="slidenum">
              <a:rPr lang="en-US" smtClean="0"/>
              <a:pPr/>
              <a:t>‹#›</a:t>
            </a:fld>
            <a:endParaRPr lang="en-US"/>
          </a:p>
        </p:txBody>
      </p:sp>
    </p:spTree>
    <p:extLst>
      <p:ext uri="{BB962C8B-B14F-4D97-AF65-F5344CB8AC3E}">
        <p14:creationId xmlns:p14="http://schemas.microsoft.com/office/powerpoint/2010/main" val="1441807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AF134C-CE8E-4515-AB92-2219B3C94B28}" type="slidenum">
              <a:rPr lang="en-US" smtClean="0"/>
              <a:pPr/>
              <a:t>‹#›</a:t>
            </a:fld>
            <a:endParaRPr lang="en-US"/>
          </a:p>
        </p:txBody>
      </p:sp>
    </p:spTree>
    <p:extLst>
      <p:ext uri="{BB962C8B-B14F-4D97-AF65-F5344CB8AC3E}">
        <p14:creationId xmlns:p14="http://schemas.microsoft.com/office/powerpoint/2010/main" val="2686216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AF134C-CE8E-4515-AB92-2219B3C94B28}" type="slidenum">
              <a:rPr lang="en-US" smtClean="0"/>
              <a:pPr/>
              <a:t>‹#›</a:t>
            </a:fld>
            <a:endParaRPr lang="en-US"/>
          </a:p>
        </p:txBody>
      </p:sp>
    </p:spTree>
    <p:extLst>
      <p:ext uri="{BB962C8B-B14F-4D97-AF65-F5344CB8AC3E}">
        <p14:creationId xmlns:p14="http://schemas.microsoft.com/office/powerpoint/2010/main" val="199897837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slideLayout" Target="../slideLayouts/slideLayout24.xml"/><Relationship Id="rId13"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AF134C-CE8E-4515-AB92-2219B3C94B28}" type="slidenum">
              <a:rPr lang="en-US" smtClean="0"/>
              <a:pPr/>
              <a:t>‹#›</a:t>
            </a:fld>
            <a:endParaRPr lang="en-US"/>
          </a:p>
        </p:txBody>
      </p:sp>
    </p:spTree>
    <p:extLst>
      <p:ext uri="{BB962C8B-B14F-4D97-AF65-F5344CB8AC3E}">
        <p14:creationId xmlns:p14="http://schemas.microsoft.com/office/powerpoint/2010/main" val="3596353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738"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4" name="Text Box 10"/>
          <p:cNvSpPr txBox="1">
            <a:spLocks noChangeArrowheads="1"/>
          </p:cNvSpPr>
          <p:nvPr/>
        </p:nvSpPr>
        <p:spPr bwMode="auto">
          <a:xfrm>
            <a:off x="8763000" y="6507163"/>
            <a:ext cx="365125" cy="274637"/>
          </a:xfrm>
          <a:prstGeom prst="rect">
            <a:avLst/>
          </a:prstGeom>
          <a:noFill/>
          <a:ln w="9525" algn="ctr">
            <a:noFill/>
            <a:miter lim="800000"/>
            <a:headEnd/>
            <a:tailEnd/>
          </a:ln>
          <a:effectLst>
            <a:outerShdw dist="28398" dir="12393903" algn="ctr" rotWithShape="0">
              <a:schemeClr val="tx1">
                <a:alpha val="50000"/>
              </a:schemeClr>
            </a:outerShdw>
          </a:effectLst>
        </p:spPr>
        <p:txBody>
          <a:bodyPr>
            <a:spAutoFit/>
          </a:bodyPr>
          <a:lstStyle/>
          <a:p>
            <a:pPr fontAlgn="auto">
              <a:spcBef>
                <a:spcPts val="0"/>
              </a:spcBef>
              <a:spcAft>
                <a:spcPts val="0"/>
              </a:spcAft>
              <a:defRPr/>
            </a:pPr>
            <a:endParaRPr lang="en-US" sz="1200" b="0" dirty="0">
              <a:solidFill>
                <a:srgbClr val="000000"/>
              </a:solidFill>
              <a:latin typeface="Arial"/>
            </a:endParaRPr>
          </a:p>
        </p:txBody>
      </p:sp>
      <p:sp>
        <p:nvSpPr>
          <p:cNvPr id="1035" name="Text Box 11"/>
          <p:cNvSpPr txBox="1">
            <a:spLocks noChangeArrowheads="1"/>
          </p:cNvSpPr>
          <p:nvPr/>
        </p:nvSpPr>
        <p:spPr bwMode="auto">
          <a:xfrm>
            <a:off x="8610600" y="6248400"/>
            <a:ext cx="365125" cy="274638"/>
          </a:xfrm>
          <a:prstGeom prst="rect">
            <a:avLst/>
          </a:prstGeom>
          <a:noFill/>
          <a:ln w="9525" algn="ctr">
            <a:noFill/>
            <a:miter lim="800000"/>
            <a:headEnd/>
            <a:tailEnd/>
          </a:ln>
          <a:effectLst/>
        </p:spPr>
        <p:txBody>
          <a:bodyPr>
            <a:spAutoFit/>
          </a:bodyPr>
          <a:lstStyle/>
          <a:p>
            <a:pPr fontAlgn="auto">
              <a:spcBef>
                <a:spcPts val="0"/>
              </a:spcBef>
              <a:spcAft>
                <a:spcPts val="0"/>
              </a:spcAft>
              <a:defRPr/>
            </a:pPr>
            <a:fld id="{63B143E4-BBE0-4432-8A60-6A6BE77B1546}" type="slidenum">
              <a:rPr lang="en-US" sz="1200" b="0">
                <a:solidFill>
                  <a:srgbClr val="002060"/>
                </a:solidFill>
                <a:latin typeface="Arial"/>
              </a:rPr>
              <a:pPr fontAlgn="auto">
                <a:spcBef>
                  <a:spcPts val="0"/>
                </a:spcBef>
                <a:spcAft>
                  <a:spcPts val="0"/>
                </a:spcAft>
                <a:defRPr/>
              </a:pPr>
              <a:t>‹#›</a:t>
            </a:fld>
            <a:endParaRPr lang="en-US" sz="1200" b="0" dirty="0">
              <a:solidFill>
                <a:srgbClr val="002060"/>
              </a:solidFill>
              <a:latin typeface="Arial"/>
            </a:endParaRPr>
          </a:p>
        </p:txBody>
      </p:sp>
      <p:sp>
        <p:nvSpPr>
          <p:cNvPr id="1046" name="Line 22"/>
          <p:cNvSpPr>
            <a:spLocks noChangeShapeType="1"/>
          </p:cNvSpPr>
          <p:nvPr/>
        </p:nvSpPr>
        <p:spPr bwMode="auto">
          <a:xfrm rot="5400000">
            <a:off x="-2742406" y="3428206"/>
            <a:ext cx="6858000" cy="1588"/>
          </a:xfrm>
          <a:prstGeom prst="line">
            <a:avLst/>
          </a:prstGeom>
          <a:noFill/>
          <a:ln w="76200" cmpd="tri">
            <a:solidFill>
              <a:srgbClr val="FF2B15"/>
            </a:solidFill>
            <a:round/>
            <a:headEnd/>
            <a:tailEnd/>
          </a:ln>
          <a:effectLst/>
        </p:spPr>
        <p:txBody>
          <a:bodyPr/>
          <a:lstStyle/>
          <a:p>
            <a:pPr fontAlgn="auto">
              <a:spcBef>
                <a:spcPts val="0"/>
              </a:spcBef>
              <a:spcAft>
                <a:spcPts val="0"/>
              </a:spcAft>
              <a:defRPr/>
            </a:pPr>
            <a:endParaRPr lang="en-US" sz="1800" b="0" dirty="0">
              <a:solidFill>
                <a:srgbClr val="000000"/>
              </a:solidFill>
              <a:latin typeface="Arial"/>
            </a:endParaRPr>
          </a:p>
        </p:txBody>
      </p:sp>
      <p:sp>
        <p:nvSpPr>
          <p:cNvPr id="1047" name="Rectangle 23"/>
          <p:cNvSpPr>
            <a:spLocks noChangeArrowheads="1"/>
          </p:cNvSpPr>
          <p:nvPr/>
        </p:nvSpPr>
        <p:spPr bwMode="auto">
          <a:xfrm rot="5400000">
            <a:off x="-3124200" y="3124200"/>
            <a:ext cx="6858000" cy="609600"/>
          </a:xfrm>
          <a:prstGeom prst="rect">
            <a:avLst/>
          </a:prstGeom>
          <a:solidFill>
            <a:srgbClr val="002060"/>
          </a:solidFill>
          <a:ln w="9525">
            <a:noFill/>
            <a:miter lim="800000"/>
            <a:headEnd/>
            <a:tailEnd/>
          </a:ln>
          <a:effectLst/>
        </p:spPr>
        <p:txBody>
          <a:bodyPr wrap="none" anchor="ctr"/>
          <a:lstStyle/>
          <a:p>
            <a:pPr fontAlgn="auto">
              <a:spcBef>
                <a:spcPts val="0"/>
              </a:spcBef>
              <a:spcAft>
                <a:spcPts val="0"/>
              </a:spcAft>
              <a:defRPr/>
            </a:pPr>
            <a:endParaRPr lang="en-US" sz="1800" b="0" dirty="0">
              <a:solidFill>
                <a:srgbClr val="000000"/>
              </a:solidFill>
              <a:latin typeface="Arial"/>
            </a:endParaRPr>
          </a:p>
        </p:txBody>
      </p:sp>
      <p:sp>
        <p:nvSpPr>
          <p:cNvPr id="1048" name="Rectangle 24"/>
          <p:cNvSpPr>
            <a:spLocks noChangeArrowheads="1"/>
          </p:cNvSpPr>
          <p:nvPr/>
        </p:nvSpPr>
        <p:spPr bwMode="auto">
          <a:xfrm>
            <a:off x="609600" y="6667500"/>
            <a:ext cx="8534400" cy="190500"/>
          </a:xfrm>
          <a:prstGeom prst="rect">
            <a:avLst/>
          </a:prstGeom>
          <a:solidFill>
            <a:srgbClr val="FF2B15"/>
          </a:solidFill>
          <a:ln w="9525">
            <a:solidFill>
              <a:srgbClr val="FF2B15"/>
            </a:solidFill>
            <a:miter lim="800000"/>
            <a:headEnd/>
            <a:tailEnd/>
          </a:ln>
          <a:effectLst/>
        </p:spPr>
        <p:txBody>
          <a:bodyPr wrap="none" anchor="ctr"/>
          <a:lstStyle/>
          <a:p>
            <a:pPr fontAlgn="auto">
              <a:spcBef>
                <a:spcPts val="0"/>
              </a:spcBef>
              <a:spcAft>
                <a:spcPts val="0"/>
              </a:spcAft>
              <a:defRPr/>
            </a:pPr>
            <a:endParaRPr lang="en-US" sz="1800" b="0" dirty="0">
              <a:solidFill>
                <a:srgbClr val="000000"/>
              </a:solidFill>
              <a:latin typeface="Arial"/>
            </a:endParaRPr>
          </a:p>
        </p:txBody>
      </p:sp>
      <p:sp>
        <p:nvSpPr>
          <p:cNvPr id="7" name="Line 39"/>
          <p:cNvSpPr>
            <a:spLocks noChangeShapeType="1"/>
          </p:cNvSpPr>
          <p:nvPr/>
        </p:nvSpPr>
        <p:spPr bwMode="auto">
          <a:xfrm>
            <a:off x="852714" y="1143000"/>
            <a:ext cx="8137526" cy="0"/>
          </a:xfrm>
          <a:prstGeom prst="line">
            <a:avLst/>
          </a:prstGeom>
          <a:noFill/>
          <a:ln w="57150" cmpd="thinThick">
            <a:solidFill>
              <a:srgbClr val="FF3300"/>
            </a:solidFill>
            <a:round/>
            <a:headEnd/>
            <a:tailEnd/>
          </a:ln>
        </p:spPr>
        <p:txBody>
          <a:bodyPr wrap="square">
            <a:spAutoFit/>
          </a:bodyPr>
          <a:lstStyle/>
          <a:p>
            <a:pPr fontAlgn="auto">
              <a:spcBef>
                <a:spcPts val="0"/>
              </a:spcBef>
              <a:spcAft>
                <a:spcPts val="0"/>
              </a:spcAft>
            </a:pPr>
            <a:endParaRPr lang="en-US" sz="1800" b="0" dirty="0">
              <a:solidFill>
                <a:srgbClr val="000000"/>
              </a:solidFill>
              <a:latin typeface="Arial"/>
            </a:endParaRPr>
          </a:p>
        </p:txBody>
      </p:sp>
    </p:spTree>
    <p:extLst>
      <p:ext uri="{BB962C8B-B14F-4D97-AF65-F5344CB8AC3E}">
        <p14:creationId xmlns:p14="http://schemas.microsoft.com/office/powerpoint/2010/main" val="314763032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1.e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 Id="rId3" Type="http://schemas.openxmlformats.org/officeDocument/2006/relationships/hyperlink" Target="http://www.socialsecurity.gov"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socialsecurity.gov/planners/retire/suspend.html"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1.e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 Id="rId3" Type="http://schemas.openxmlformats.org/officeDocument/2006/relationships/image" Target="../media/image3.jpe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56.xml.rels><?xml version="1.0" encoding="UTF-8" standalone="yes"?>
<Relationships xmlns="http://schemas.openxmlformats.org/package/2006/relationships"><Relationship Id="rId3" Type="http://schemas.openxmlformats.org/officeDocument/2006/relationships/hyperlink" Target="http://www.socialsecurity.gov/myaccount" TargetMode="External"/><Relationship Id="rId4" Type="http://schemas.openxmlformats.org/officeDocument/2006/relationships/hyperlink" Target="http://www.socialsecurity.gov/planners/retire/gpo-wep.html" TargetMode="External"/><Relationship Id="rId5" Type="http://schemas.openxmlformats.org/officeDocument/2006/relationships/hyperlink" Target="http://www.socialsecurity.gov/forms/ssa-150.pdf" TargetMode="External"/><Relationship Id="rId6" Type="http://schemas.openxmlformats.org/officeDocument/2006/relationships/hyperlink" Target="http://www.socialsecurity.gov/planners/retire/anyPiaWepjs04.html" TargetMode="External"/><Relationship Id="rId1" Type="http://schemas.openxmlformats.org/officeDocument/2006/relationships/slideLayout" Target="../slideLayouts/slideLayout2.xml"/><Relationship Id="rId2" Type="http://schemas.openxmlformats.org/officeDocument/2006/relationships/hyperlink" Target="http://www.socialsecurity.gov"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www.socialsecurity.gov/myaccount" TargetMode="External"/><Relationship Id="rId4" Type="http://schemas.openxmlformats.org/officeDocument/2006/relationships/hyperlink" Target="http://www.socialsecurity.gov/planners/retire/gpo-wep.html" TargetMode="External"/><Relationship Id="rId5" Type="http://schemas.openxmlformats.org/officeDocument/2006/relationships/hyperlink" Target="http://www.socialsecurity.gov/planers/retire/applying6.html" TargetMode="External"/><Relationship Id="rId6" Type="http://schemas.openxmlformats.org/officeDocument/2006/relationships/hyperlink" Target="http://www.socialsecurity.gov/forms/ssa-3885.pdf" TargetMode="External"/><Relationship Id="rId1" Type="http://schemas.openxmlformats.org/officeDocument/2006/relationships/slideLayout" Target="../slideLayouts/slideLayout2.xml"/><Relationship Id="rId2" Type="http://schemas.openxmlformats.org/officeDocument/2006/relationships/hyperlink" Target="http://www.socialsecurity.gov"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20"/>
          <p:cNvSpPr txBox="1">
            <a:spLocks noChangeArrowheads="1"/>
          </p:cNvSpPr>
          <p:nvPr/>
        </p:nvSpPr>
        <p:spPr bwMode="auto">
          <a:xfrm>
            <a:off x="0" y="990600"/>
            <a:ext cx="8991600" cy="4524315"/>
          </a:xfrm>
          <a:prstGeom prst="rect">
            <a:avLst/>
          </a:prstGeom>
          <a:noFill/>
          <a:ln w="9525">
            <a:noFill/>
            <a:miter lim="800000"/>
            <a:headEnd/>
            <a:tailEnd/>
          </a:ln>
        </p:spPr>
        <p:txBody>
          <a:bodyPr wrap="square">
            <a:spAutoFit/>
          </a:bodyPr>
          <a:lstStyle/>
          <a:p>
            <a:pPr algn="ctr">
              <a:spcBef>
                <a:spcPct val="50000"/>
              </a:spcBef>
            </a:pPr>
            <a:endParaRPr lang="en-US" sz="3600" dirty="0">
              <a:solidFill>
                <a:srgbClr val="002060"/>
              </a:solidFill>
              <a:cs typeface="Times New Roman" pitchFamily="18" charset="0"/>
            </a:endParaRPr>
          </a:p>
          <a:p>
            <a:pPr algn="ctr">
              <a:spcBef>
                <a:spcPct val="50000"/>
              </a:spcBef>
            </a:pPr>
            <a:r>
              <a:rPr lang="en-US" sz="3600" dirty="0" smtClean="0">
                <a:solidFill>
                  <a:srgbClr val="002060"/>
                </a:solidFill>
                <a:cs typeface="Times New Roman" pitchFamily="18" charset="0"/>
              </a:rPr>
              <a:t> </a:t>
            </a:r>
            <a:r>
              <a:rPr lang="en-US" sz="3600" u="sng" dirty="0" smtClean="0">
                <a:solidFill>
                  <a:srgbClr val="000090"/>
                </a:solidFill>
                <a:cs typeface="Times New Roman" pitchFamily="18" charset="0"/>
              </a:rPr>
              <a:t>SOCIAL SECURITY AND YOU</a:t>
            </a:r>
          </a:p>
          <a:p>
            <a:pPr algn="ctr">
              <a:spcBef>
                <a:spcPct val="50000"/>
              </a:spcBef>
            </a:pPr>
            <a:r>
              <a:rPr lang="en-US" sz="3600" u="sng" dirty="0" smtClean="0">
                <a:solidFill>
                  <a:srgbClr val="000090"/>
                </a:solidFill>
                <a:cs typeface="Times New Roman" pitchFamily="18" charset="0"/>
              </a:rPr>
              <a:t>PLANNING FOR RETIREMENT</a:t>
            </a:r>
          </a:p>
          <a:p>
            <a:pPr algn="ctr">
              <a:spcBef>
                <a:spcPct val="50000"/>
              </a:spcBef>
            </a:pPr>
            <a:r>
              <a:rPr lang="en-US" sz="3600" dirty="0" smtClean="0">
                <a:solidFill>
                  <a:srgbClr val="000090"/>
                </a:solidFill>
                <a:cs typeface="Times New Roman" pitchFamily="18" charset="0"/>
              </a:rPr>
              <a:t>April 27, 2016</a:t>
            </a:r>
          </a:p>
          <a:p>
            <a:pPr algn="ctr">
              <a:spcBef>
                <a:spcPct val="50000"/>
              </a:spcBef>
            </a:pPr>
            <a:r>
              <a:rPr lang="en-US" sz="3600" dirty="0" smtClean="0">
                <a:solidFill>
                  <a:srgbClr val="000090"/>
                </a:solidFill>
                <a:cs typeface="Times New Roman" pitchFamily="18" charset="0"/>
              </a:rPr>
              <a:t>  Massachusetts Association of School Superintendents</a:t>
            </a:r>
          </a:p>
        </p:txBody>
      </p:sp>
    </p:spTree>
    <p:extLst>
      <p:ext uri="{BB962C8B-B14F-4D97-AF65-F5344CB8AC3E}">
        <p14:creationId xmlns:p14="http://schemas.microsoft.com/office/powerpoint/2010/main" val="2058642737"/>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000090"/>
                </a:solidFill>
                <a:latin typeface="Times New Roman"/>
                <a:cs typeface="Times New Roman"/>
              </a:rPr>
              <a:t>Qualifying for Social Security Retirement</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457200" y="1417638"/>
            <a:ext cx="8229600" cy="5126476"/>
          </a:xfrm>
        </p:spPr>
        <p:txBody>
          <a:bodyPr>
            <a:normAutofit fontScale="77500" lnSpcReduction="20000"/>
          </a:bodyPr>
          <a:lstStyle/>
          <a:p>
            <a:pPr marL="0" indent="0">
              <a:buNone/>
            </a:pPr>
            <a:r>
              <a:rPr lang="en-US" sz="3600" dirty="0" smtClean="0">
                <a:solidFill>
                  <a:srgbClr val="000090"/>
                </a:solidFill>
                <a:latin typeface="Times New Roman"/>
                <a:cs typeface="Times New Roman"/>
              </a:rPr>
              <a:t>Vesting for retirement is determined by work paid into the cash portion of  F.I.C.A.</a:t>
            </a:r>
          </a:p>
          <a:p>
            <a:pPr marL="0" indent="0">
              <a:buNone/>
            </a:pPr>
            <a:endParaRPr lang="en-US" sz="3600" dirty="0" smtClean="0">
              <a:solidFill>
                <a:srgbClr val="000090"/>
              </a:solidFill>
              <a:latin typeface="Times New Roman"/>
              <a:cs typeface="Times New Roman"/>
            </a:endParaRPr>
          </a:p>
          <a:p>
            <a:pPr marL="0" indent="0">
              <a:buNone/>
            </a:pPr>
            <a:r>
              <a:rPr lang="en-US" sz="3600" dirty="0" smtClean="0">
                <a:solidFill>
                  <a:srgbClr val="000090"/>
                </a:solidFill>
                <a:latin typeface="Times New Roman"/>
                <a:cs typeface="Times New Roman"/>
              </a:rPr>
              <a:t>Earning “40 credits” (10 years of cumulative work) is qualifying for a Social Security retirement benefit.</a:t>
            </a:r>
          </a:p>
          <a:p>
            <a:pPr marL="0" indent="0">
              <a:buNone/>
            </a:pPr>
            <a:endParaRPr lang="en-US" sz="3600" dirty="0" smtClean="0">
              <a:solidFill>
                <a:srgbClr val="000090"/>
              </a:solidFill>
              <a:latin typeface="Times New Roman"/>
              <a:cs typeface="Times New Roman"/>
            </a:endParaRPr>
          </a:p>
          <a:p>
            <a:pPr marL="0" indent="0">
              <a:buNone/>
            </a:pPr>
            <a:r>
              <a:rPr lang="en-US" sz="3600" dirty="0" smtClean="0">
                <a:solidFill>
                  <a:srgbClr val="000090"/>
                </a:solidFill>
                <a:latin typeface="Times New Roman"/>
                <a:cs typeface="Times New Roman"/>
              </a:rPr>
              <a:t>Earning credits in a calendar year is measured by a monetary amount that usually changes annually.</a:t>
            </a:r>
          </a:p>
          <a:p>
            <a:pPr marL="0" indent="0">
              <a:buNone/>
            </a:pPr>
            <a:endParaRPr lang="en-US" sz="3600" dirty="0" smtClean="0">
              <a:solidFill>
                <a:srgbClr val="000090"/>
              </a:solidFill>
              <a:latin typeface="Times New Roman"/>
              <a:cs typeface="Times New Roman"/>
            </a:endParaRPr>
          </a:p>
          <a:p>
            <a:pPr marL="0" indent="0">
              <a:buNone/>
            </a:pPr>
            <a:r>
              <a:rPr lang="en-US" sz="3600" dirty="0" smtClean="0">
                <a:solidFill>
                  <a:srgbClr val="000090"/>
                </a:solidFill>
                <a:latin typeface="Times New Roman"/>
                <a:cs typeface="Times New Roman"/>
              </a:rPr>
              <a:t>In 2016 one credit is earned for every $1,260 earned, never to exceed 4 credits ( $</a:t>
            </a:r>
            <a:r>
              <a:rPr lang="en-US" sz="3600" dirty="0">
                <a:solidFill>
                  <a:srgbClr val="000090"/>
                </a:solidFill>
                <a:latin typeface="Times New Roman"/>
                <a:cs typeface="Times New Roman"/>
              </a:rPr>
              <a:t>5</a:t>
            </a:r>
            <a:r>
              <a:rPr lang="en-US" sz="3600" dirty="0" smtClean="0">
                <a:solidFill>
                  <a:srgbClr val="000090"/>
                </a:solidFill>
                <a:latin typeface="Times New Roman"/>
                <a:cs typeface="Times New Roman"/>
              </a:rPr>
              <a:t>040 for 4 credits).</a:t>
            </a:r>
            <a:endParaRPr lang="en-US" sz="3600" dirty="0">
              <a:solidFill>
                <a:srgbClr val="000090"/>
              </a:solidFill>
              <a:latin typeface="Times New Roman"/>
              <a:cs typeface="Times New Roman"/>
            </a:endParaRPr>
          </a:p>
          <a:p>
            <a:endParaRPr lang="en-US" dirty="0" smtClean="0">
              <a:latin typeface="Times New Roman"/>
              <a:cs typeface="Times New Roman"/>
            </a:endParaRPr>
          </a:p>
          <a:p>
            <a:pPr marL="0" indent="0">
              <a:buNone/>
            </a:pPr>
            <a:r>
              <a:rPr lang="en-US" dirty="0" smtClean="0">
                <a:latin typeface="Times New Roman"/>
                <a:cs typeface="Times New Roman"/>
              </a:rPr>
              <a:t>	</a:t>
            </a:r>
            <a:endParaRPr lang="en-US" dirty="0">
              <a:latin typeface="Times New Roman"/>
              <a:cs typeface="Times New Roman"/>
            </a:endParaRPr>
          </a:p>
        </p:txBody>
      </p:sp>
    </p:spTree>
    <p:extLst>
      <p:ext uri="{BB962C8B-B14F-4D97-AF65-F5344CB8AC3E}">
        <p14:creationId xmlns:p14="http://schemas.microsoft.com/office/powerpoint/2010/main" val="571180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851" y="274638"/>
            <a:ext cx="8697853" cy="1143000"/>
          </a:xfrm>
        </p:spPr>
        <p:txBody>
          <a:bodyPr>
            <a:normAutofit/>
          </a:bodyPr>
          <a:lstStyle/>
          <a:p>
            <a:r>
              <a:rPr lang="en-US" sz="3200" b="1" u="sng" dirty="0" smtClean="0">
                <a:solidFill>
                  <a:srgbClr val="000090"/>
                </a:solidFill>
                <a:latin typeface="Times New Roman"/>
                <a:cs typeface="Times New Roman"/>
              </a:rPr>
              <a:t>CALCULATING THE RETIREMENT BENEFIT</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p:txBody>
          <a:bodyPr/>
          <a:lstStyle/>
          <a:p>
            <a:pPr marL="0" indent="0">
              <a:buNone/>
            </a:pPr>
            <a:r>
              <a:rPr lang="en-US" sz="2800" dirty="0" smtClean="0">
                <a:solidFill>
                  <a:srgbClr val="000090"/>
                </a:solidFill>
                <a:latin typeface="Times New Roman"/>
                <a:cs typeface="Times New Roman"/>
              </a:rPr>
              <a:t>There are 3 steps to the calculation.</a:t>
            </a:r>
          </a:p>
          <a:p>
            <a:pPr marL="0" indent="0">
              <a:buNone/>
            </a:pPr>
            <a:endParaRPr lang="en-US" sz="2800" dirty="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Step 1: Wages are adjusted for changes in wage levels over time (indexing).</a:t>
            </a:r>
          </a:p>
          <a:p>
            <a:pPr marL="0" indent="0">
              <a:buNone/>
            </a:pPr>
            <a:r>
              <a:rPr lang="en-US" sz="2800" dirty="0" smtClean="0">
                <a:solidFill>
                  <a:srgbClr val="000090"/>
                </a:solidFill>
                <a:latin typeface="Times New Roman"/>
                <a:cs typeface="Times New Roman"/>
              </a:rPr>
              <a:t>Step 2: Find the monthly average of the </a:t>
            </a:r>
            <a:r>
              <a:rPr lang="en-US" sz="2800" b="1" dirty="0" smtClean="0">
                <a:solidFill>
                  <a:srgbClr val="000090"/>
                </a:solidFill>
                <a:latin typeface="Times New Roman"/>
                <a:cs typeface="Times New Roman"/>
              </a:rPr>
              <a:t>35</a:t>
            </a:r>
            <a:r>
              <a:rPr lang="en-US" sz="2800" dirty="0" smtClean="0">
                <a:solidFill>
                  <a:srgbClr val="000090"/>
                </a:solidFill>
                <a:latin typeface="Times New Roman"/>
                <a:cs typeface="Times New Roman"/>
              </a:rPr>
              <a:t> highest earnings years.</a:t>
            </a:r>
          </a:p>
          <a:p>
            <a:pPr marL="0" indent="0">
              <a:buNone/>
            </a:pPr>
            <a:r>
              <a:rPr lang="en-US" sz="2800" dirty="0" smtClean="0">
                <a:solidFill>
                  <a:srgbClr val="000090"/>
                </a:solidFill>
                <a:latin typeface="Times New Roman"/>
                <a:cs typeface="Times New Roman"/>
              </a:rPr>
              <a:t>Step 3: The result is the “average indexed monthly earnings”.</a:t>
            </a:r>
          </a:p>
          <a:p>
            <a:pPr marL="0" indent="0">
              <a:buNone/>
            </a:pPr>
            <a:endParaRPr lang="en-US" dirty="0">
              <a:latin typeface="Times New Roman"/>
              <a:cs typeface="Times New Roman"/>
            </a:endParaRPr>
          </a:p>
          <a:p>
            <a:endParaRPr lang="en-US" dirty="0">
              <a:latin typeface="Times New Roman"/>
              <a:cs typeface="Times New Roman"/>
            </a:endParaRPr>
          </a:p>
        </p:txBody>
      </p:sp>
    </p:spTree>
    <p:extLst>
      <p:ext uri="{BB962C8B-B14F-4D97-AF65-F5344CB8AC3E}">
        <p14:creationId xmlns:p14="http://schemas.microsoft.com/office/powerpoint/2010/main" val="3623262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7"/>
          <p:cNvSpPr txBox="1">
            <a:spLocks noChangeArrowheads="1"/>
          </p:cNvSpPr>
          <p:nvPr/>
        </p:nvSpPr>
        <p:spPr bwMode="auto">
          <a:xfrm>
            <a:off x="762000" y="60325"/>
            <a:ext cx="8305800" cy="584776"/>
          </a:xfrm>
          <a:prstGeom prst="rect">
            <a:avLst/>
          </a:prstGeom>
          <a:noFill/>
          <a:ln w="9525">
            <a:noFill/>
            <a:miter lim="800000"/>
            <a:headEnd/>
            <a:tailEnd/>
          </a:ln>
        </p:spPr>
        <p:txBody>
          <a:bodyPr>
            <a:spAutoFit/>
          </a:bodyPr>
          <a:lstStyle/>
          <a:p>
            <a:pPr algn="ctr"/>
            <a:r>
              <a:rPr lang="en-US" sz="3200" u="sng" dirty="0">
                <a:solidFill>
                  <a:srgbClr val="002060"/>
                </a:solidFill>
              </a:rPr>
              <a:t>Full Retirement Age</a:t>
            </a:r>
          </a:p>
        </p:txBody>
      </p:sp>
      <p:grpSp>
        <p:nvGrpSpPr>
          <p:cNvPr id="7" name="Group 6"/>
          <p:cNvGrpSpPr/>
          <p:nvPr/>
        </p:nvGrpSpPr>
        <p:grpSpPr>
          <a:xfrm>
            <a:off x="2133600" y="1320800"/>
            <a:ext cx="5334000" cy="4546600"/>
            <a:chOff x="2133600" y="1320800"/>
            <a:chExt cx="5334000" cy="4546600"/>
          </a:xfrm>
        </p:grpSpPr>
        <p:sp>
          <p:nvSpPr>
            <p:cNvPr id="27650" name="Rectangle 22"/>
            <p:cNvSpPr>
              <a:spLocks noChangeArrowheads="1"/>
            </p:cNvSpPr>
            <p:nvPr/>
          </p:nvSpPr>
          <p:spPr bwMode="auto">
            <a:xfrm>
              <a:off x="2205038" y="1854200"/>
              <a:ext cx="5262562" cy="4013200"/>
            </a:xfrm>
            <a:prstGeom prst="rect">
              <a:avLst/>
            </a:prstGeom>
            <a:solidFill>
              <a:srgbClr val="F8F8F8"/>
            </a:solidFill>
            <a:ln w="28575" algn="ctr">
              <a:solidFill>
                <a:srgbClr val="000066"/>
              </a:solidFill>
              <a:miter lim="800000"/>
              <a:headEnd/>
              <a:tailEnd/>
            </a:ln>
          </p:spPr>
          <p:txBody>
            <a:bodyPr anchor="ctr">
              <a:spAutoFit/>
            </a:bodyPr>
            <a:lstStyle/>
            <a:p>
              <a:endParaRPr lang="en-US" dirty="0"/>
            </a:p>
          </p:txBody>
        </p:sp>
        <p:sp>
          <p:nvSpPr>
            <p:cNvPr id="27652" name="Rectangle 17"/>
            <p:cNvSpPr>
              <a:spLocks noChangeArrowheads="1"/>
            </p:cNvSpPr>
            <p:nvPr/>
          </p:nvSpPr>
          <p:spPr bwMode="auto">
            <a:xfrm>
              <a:off x="2205038" y="1320800"/>
              <a:ext cx="5262562" cy="533400"/>
            </a:xfrm>
            <a:prstGeom prst="rect">
              <a:avLst/>
            </a:prstGeom>
            <a:solidFill>
              <a:srgbClr val="DDDDDD">
                <a:alpha val="50195"/>
              </a:srgbClr>
            </a:solidFill>
            <a:ln w="28575" algn="ctr">
              <a:solidFill>
                <a:srgbClr val="000066"/>
              </a:solidFill>
              <a:miter lim="800000"/>
              <a:headEnd/>
              <a:tailEnd/>
            </a:ln>
          </p:spPr>
          <p:txBody>
            <a:bodyPr anchor="ctr">
              <a:spAutoFit/>
            </a:bodyPr>
            <a:lstStyle/>
            <a:p>
              <a:endParaRPr lang="en-US" dirty="0"/>
            </a:p>
          </p:txBody>
        </p:sp>
        <p:sp>
          <p:nvSpPr>
            <p:cNvPr id="27653" name="Text Box 20"/>
            <p:cNvSpPr txBox="1">
              <a:spLocks noChangeArrowheads="1"/>
            </p:cNvSpPr>
            <p:nvPr/>
          </p:nvSpPr>
          <p:spPr bwMode="auto">
            <a:xfrm>
              <a:off x="2133600" y="1397000"/>
              <a:ext cx="5262563" cy="4470400"/>
            </a:xfrm>
            <a:prstGeom prst="rect">
              <a:avLst/>
            </a:prstGeom>
            <a:noFill/>
            <a:ln w="9525" algn="ctr">
              <a:noFill/>
              <a:miter lim="800000"/>
              <a:headEnd/>
              <a:tailEnd/>
            </a:ln>
          </p:spPr>
          <p:txBody>
            <a:bodyPr>
              <a:spAutoFit/>
            </a:bodyPr>
            <a:lstStyle/>
            <a:p>
              <a:pPr>
                <a:tabLst>
                  <a:tab pos="457200" algn="l"/>
                  <a:tab pos="2578100" algn="l"/>
                </a:tabLst>
              </a:pPr>
              <a:r>
                <a:rPr lang="en-US" sz="2000" dirty="0">
                  <a:solidFill>
                    <a:schemeClr val="bg1"/>
                  </a:solidFill>
                </a:rPr>
                <a:t>	</a:t>
              </a:r>
              <a:r>
                <a:rPr lang="en-US" sz="2000" dirty="0">
                  <a:solidFill>
                    <a:srgbClr val="000090"/>
                  </a:solidFill>
                </a:rPr>
                <a:t>Year of Birth	Full Retirement Age</a:t>
              </a:r>
            </a:p>
            <a:p>
              <a:pPr>
                <a:spcBef>
                  <a:spcPct val="100000"/>
                </a:spcBef>
                <a:tabLst>
                  <a:tab pos="457200" algn="l"/>
                  <a:tab pos="2578100" algn="l"/>
                </a:tabLst>
              </a:pPr>
              <a:r>
                <a:rPr lang="en-US" sz="1800" dirty="0">
                  <a:solidFill>
                    <a:srgbClr val="000090"/>
                  </a:solidFill>
                </a:rPr>
                <a:t>	</a:t>
              </a:r>
              <a:r>
                <a:rPr lang="en-US" sz="1600" dirty="0">
                  <a:solidFill>
                    <a:srgbClr val="000090"/>
                  </a:solidFill>
                </a:rPr>
                <a:t>1937 or earlier	65</a:t>
              </a:r>
            </a:p>
            <a:p>
              <a:pPr>
                <a:spcBef>
                  <a:spcPct val="20000"/>
                </a:spcBef>
                <a:tabLst>
                  <a:tab pos="457200" algn="l"/>
                  <a:tab pos="2578100" algn="l"/>
                </a:tabLst>
              </a:pPr>
              <a:r>
                <a:rPr lang="en-US" sz="1600" dirty="0">
                  <a:solidFill>
                    <a:srgbClr val="000090"/>
                  </a:solidFill>
                </a:rPr>
                <a:t>	1938	65 &amp; 2 months</a:t>
              </a:r>
            </a:p>
            <a:p>
              <a:pPr>
                <a:spcBef>
                  <a:spcPct val="20000"/>
                </a:spcBef>
                <a:tabLst>
                  <a:tab pos="457200" algn="l"/>
                  <a:tab pos="2578100" algn="l"/>
                </a:tabLst>
              </a:pPr>
              <a:r>
                <a:rPr lang="en-US" sz="1600" dirty="0">
                  <a:solidFill>
                    <a:srgbClr val="000090"/>
                  </a:solidFill>
                </a:rPr>
                <a:t>	1939	65 &amp; 4 months</a:t>
              </a:r>
            </a:p>
            <a:p>
              <a:pPr>
                <a:spcBef>
                  <a:spcPct val="20000"/>
                </a:spcBef>
                <a:tabLst>
                  <a:tab pos="457200" algn="l"/>
                  <a:tab pos="2578100" algn="l"/>
                </a:tabLst>
              </a:pPr>
              <a:r>
                <a:rPr lang="en-US" sz="1600" dirty="0">
                  <a:solidFill>
                    <a:srgbClr val="000090"/>
                  </a:solidFill>
                </a:rPr>
                <a:t>	1940	65 &amp; 6 months</a:t>
              </a:r>
            </a:p>
            <a:p>
              <a:pPr>
                <a:spcBef>
                  <a:spcPct val="20000"/>
                </a:spcBef>
                <a:tabLst>
                  <a:tab pos="457200" algn="l"/>
                  <a:tab pos="2578100" algn="l"/>
                </a:tabLst>
              </a:pPr>
              <a:r>
                <a:rPr lang="en-US" sz="1600" dirty="0">
                  <a:solidFill>
                    <a:srgbClr val="000090"/>
                  </a:solidFill>
                </a:rPr>
                <a:t>	1941	65 &amp; 8 months</a:t>
              </a:r>
            </a:p>
            <a:p>
              <a:pPr>
                <a:spcBef>
                  <a:spcPct val="20000"/>
                </a:spcBef>
                <a:tabLst>
                  <a:tab pos="457200" algn="l"/>
                  <a:tab pos="2578100" algn="l"/>
                </a:tabLst>
              </a:pPr>
              <a:r>
                <a:rPr lang="en-US" sz="1600" dirty="0">
                  <a:solidFill>
                    <a:srgbClr val="000090"/>
                  </a:solidFill>
                </a:rPr>
                <a:t>	1942	65 &amp; 10 months</a:t>
              </a:r>
            </a:p>
            <a:p>
              <a:pPr>
                <a:spcBef>
                  <a:spcPct val="20000"/>
                </a:spcBef>
                <a:tabLst>
                  <a:tab pos="457200" algn="l"/>
                  <a:tab pos="2578100" algn="l"/>
                </a:tabLst>
              </a:pPr>
              <a:r>
                <a:rPr lang="en-US" sz="1600" dirty="0">
                  <a:solidFill>
                    <a:srgbClr val="000090"/>
                  </a:solidFill>
                </a:rPr>
                <a:t>	1943 – 1954	66</a:t>
              </a:r>
            </a:p>
            <a:p>
              <a:pPr>
                <a:spcBef>
                  <a:spcPct val="20000"/>
                </a:spcBef>
                <a:tabLst>
                  <a:tab pos="457200" algn="l"/>
                  <a:tab pos="2578100" algn="l"/>
                </a:tabLst>
              </a:pPr>
              <a:r>
                <a:rPr lang="en-US" sz="1600" dirty="0">
                  <a:solidFill>
                    <a:srgbClr val="000090"/>
                  </a:solidFill>
                </a:rPr>
                <a:t>	1955	66 &amp; 2 months</a:t>
              </a:r>
            </a:p>
            <a:p>
              <a:pPr>
                <a:spcBef>
                  <a:spcPct val="20000"/>
                </a:spcBef>
                <a:tabLst>
                  <a:tab pos="457200" algn="l"/>
                  <a:tab pos="2578100" algn="l"/>
                </a:tabLst>
              </a:pPr>
              <a:r>
                <a:rPr lang="en-US" sz="1600" dirty="0">
                  <a:solidFill>
                    <a:srgbClr val="000090"/>
                  </a:solidFill>
                </a:rPr>
                <a:t>	1956	66 &amp; 4 months</a:t>
              </a:r>
            </a:p>
            <a:p>
              <a:pPr>
                <a:spcBef>
                  <a:spcPct val="20000"/>
                </a:spcBef>
                <a:tabLst>
                  <a:tab pos="457200" algn="l"/>
                  <a:tab pos="2578100" algn="l"/>
                </a:tabLst>
              </a:pPr>
              <a:r>
                <a:rPr lang="en-US" sz="1600" dirty="0">
                  <a:solidFill>
                    <a:srgbClr val="000090"/>
                  </a:solidFill>
                </a:rPr>
                <a:t>	1957	66 &amp; 6 months</a:t>
              </a:r>
            </a:p>
            <a:p>
              <a:pPr>
                <a:spcBef>
                  <a:spcPct val="20000"/>
                </a:spcBef>
                <a:tabLst>
                  <a:tab pos="457200" algn="l"/>
                  <a:tab pos="2578100" algn="l"/>
                </a:tabLst>
              </a:pPr>
              <a:r>
                <a:rPr lang="en-US" sz="1600" dirty="0">
                  <a:solidFill>
                    <a:srgbClr val="000090"/>
                  </a:solidFill>
                </a:rPr>
                <a:t>	1958	66 &amp; 8 months</a:t>
              </a:r>
            </a:p>
            <a:p>
              <a:pPr>
                <a:spcBef>
                  <a:spcPct val="20000"/>
                </a:spcBef>
                <a:tabLst>
                  <a:tab pos="457200" algn="l"/>
                  <a:tab pos="2578100" algn="l"/>
                </a:tabLst>
              </a:pPr>
              <a:r>
                <a:rPr lang="en-US" sz="1600" dirty="0">
                  <a:solidFill>
                    <a:srgbClr val="000090"/>
                  </a:solidFill>
                </a:rPr>
                <a:t>	1959	66 &amp; 10 months</a:t>
              </a:r>
            </a:p>
            <a:p>
              <a:pPr>
                <a:spcBef>
                  <a:spcPct val="20000"/>
                </a:spcBef>
                <a:tabLst>
                  <a:tab pos="457200" algn="l"/>
                  <a:tab pos="2578100" algn="l"/>
                </a:tabLst>
              </a:pPr>
              <a:r>
                <a:rPr lang="en-US" sz="1600" dirty="0">
                  <a:solidFill>
                    <a:srgbClr val="000090"/>
                  </a:solidFill>
                </a:rPr>
                <a:t>	1960 or later	67</a:t>
              </a:r>
            </a:p>
          </p:txBody>
        </p:sp>
      </p:grpSp>
    </p:spTree>
    <p:extLst>
      <p:ext uri="{BB962C8B-B14F-4D97-AF65-F5344CB8AC3E}">
        <p14:creationId xmlns:p14="http://schemas.microsoft.com/office/powerpoint/2010/main" val="3243506953"/>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568619"/>
          </a:xfrm>
        </p:spPr>
        <p:txBody>
          <a:bodyPr>
            <a:normAutofit/>
          </a:bodyPr>
          <a:lstStyle/>
          <a:p>
            <a:r>
              <a:rPr lang="en-US" sz="3200" b="1" u="sng" dirty="0" smtClean="0">
                <a:solidFill>
                  <a:srgbClr val="000090"/>
                </a:solidFill>
                <a:latin typeface="Times New Roman"/>
                <a:cs typeface="Times New Roman"/>
              </a:rPr>
              <a:t>The Effect of “Non Covered” </a:t>
            </a:r>
            <a:r>
              <a:rPr lang="en-US" sz="3200" b="1" u="sng" dirty="0">
                <a:solidFill>
                  <a:srgbClr val="000090"/>
                </a:solidFill>
                <a:latin typeface="Times New Roman"/>
                <a:cs typeface="Times New Roman"/>
              </a:rPr>
              <a:t>P</a:t>
            </a:r>
            <a:r>
              <a:rPr lang="en-US" sz="3200" b="1" u="sng" dirty="0" smtClean="0">
                <a:solidFill>
                  <a:srgbClr val="000090"/>
                </a:solidFill>
                <a:latin typeface="Times New Roman"/>
                <a:cs typeface="Times New Roman"/>
              </a:rPr>
              <a:t>ensions on Social </a:t>
            </a:r>
            <a:r>
              <a:rPr lang="en-US" sz="3200" b="1" u="sng" dirty="0">
                <a:solidFill>
                  <a:srgbClr val="000090"/>
                </a:solidFill>
                <a:latin typeface="Times New Roman"/>
                <a:cs typeface="Times New Roman"/>
              </a:rPr>
              <a:t>S</a:t>
            </a:r>
            <a:r>
              <a:rPr lang="en-US" sz="3200" b="1" u="sng" dirty="0" smtClean="0">
                <a:solidFill>
                  <a:srgbClr val="000090"/>
                </a:solidFill>
                <a:latin typeface="Times New Roman"/>
                <a:cs typeface="Times New Roman"/>
              </a:rPr>
              <a:t>ecurity</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p:txBody>
          <a:bodyPr>
            <a:normAutofit/>
          </a:bodyPr>
          <a:lstStyle/>
          <a:p>
            <a:pPr marL="0" indent="0">
              <a:buNone/>
            </a:pPr>
            <a:endParaRPr lang="en-US" sz="2800" dirty="0">
              <a:latin typeface="Times New Roman"/>
              <a:cs typeface="Times New Roman"/>
            </a:endParaRPr>
          </a:p>
          <a:p>
            <a:pPr marL="0" indent="0">
              <a:buNone/>
            </a:pPr>
            <a:r>
              <a:rPr lang="en-US" sz="2800" dirty="0" smtClean="0">
                <a:solidFill>
                  <a:srgbClr val="000090"/>
                </a:solidFill>
                <a:latin typeface="Times New Roman"/>
                <a:cs typeface="Times New Roman"/>
              </a:rPr>
              <a:t>“</a:t>
            </a:r>
            <a:r>
              <a:rPr lang="en-US" sz="2800" u="sng" dirty="0" smtClean="0">
                <a:solidFill>
                  <a:srgbClr val="000090"/>
                </a:solidFill>
                <a:latin typeface="Times New Roman"/>
                <a:cs typeface="Times New Roman"/>
              </a:rPr>
              <a:t>Windfall Elimination Provision</a:t>
            </a:r>
            <a:r>
              <a:rPr lang="en-US" sz="2800" dirty="0" smtClean="0">
                <a:solidFill>
                  <a:srgbClr val="000090"/>
                </a:solidFill>
                <a:latin typeface="Times New Roman"/>
                <a:cs typeface="Times New Roman"/>
              </a:rPr>
              <a:t>” may be imposed for Social Security retirement benefits</a:t>
            </a:r>
          </a:p>
          <a:p>
            <a:pPr marL="0" indent="0">
              <a:buNone/>
            </a:pPr>
            <a:endParaRPr lang="en-US" sz="2800" dirty="0" smtClean="0">
              <a:solidFill>
                <a:srgbClr val="000090"/>
              </a:solidFill>
              <a:latin typeface="Times New Roman"/>
              <a:cs typeface="Times New Roman"/>
            </a:endParaRPr>
          </a:p>
          <a:p>
            <a:pPr marL="0" indent="0">
              <a:buNone/>
            </a:pPr>
            <a:endParaRPr lang="en-US" sz="2800" dirty="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a:t>
            </a:r>
            <a:r>
              <a:rPr lang="en-US" sz="2800" u="sng" dirty="0" smtClean="0">
                <a:solidFill>
                  <a:srgbClr val="000090"/>
                </a:solidFill>
                <a:latin typeface="Times New Roman"/>
                <a:cs typeface="Times New Roman"/>
              </a:rPr>
              <a:t>Government Pension Offset</a:t>
            </a:r>
            <a:r>
              <a:rPr lang="en-US" sz="2800" dirty="0" smtClean="0">
                <a:solidFill>
                  <a:srgbClr val="000090"/>
                </a:solidFill>
                <a:latin typeface="Times New Roman"/>
                <a:cs typeface="Times New Roman"/>
              </a:rPr>
              <a:t>” may be imposed for spousal life and death benefits. </a:t>
            </a:r>
            <a:endParaRPr lang="en-US" sz="2800" dirty="0">
              <a:solidFill>
                <a:srgbClr val="000090"/>
              </a:solidFill>
              <a:latin typeface="Times New Roman"/>
              <a:cs typeface="Times New Roman"/>
            </a:endParaRPr>
          </a:p>
        </p:txBody>
      </p:sp>
    </p:spTree>
    <p:extLst>
      <p:ext uri="{BB962C8B-B14F-4D97-AF65-F5344CB8AC3E}">
        <p14:creationId xmlns:p14="http://schemas.microsoft.com/office/powerpoint/2010/main" val="4274498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000090"/>
                </a:solidFill>
                <a:latin typeface="Times New Roman"/>
                <a:cs typeface="Times New Roman"/>
              </a:rPr>
              <a:t>Those Who Will </a:t>
            </a:r>
            <a:r>
              <a:rPr lang="en-US" sz="3200" b="1" u="sng" dirty="0">
                <a:solidFill>
                  <a:srgbClr val="000090"/>
                </a:solidFill>
                <a:latin typeface="Times New Roman"/>
                <a:cs typeface="Times New Roman"/>
              </a:rPr>
              <a:t>B</a:t>
            </a:r>
            <a:r>
              <a:rPr lang="en-US" sz="3200" b="1" u="sng" dirty="0" smtClean="0">
                <a:solidFill>
                  <a:srgbClr val="000090"/>
                </a:solidFill>
                <a:latin typeface="Times New Roman"/>
                <a:cs typeface="Times New Roman"/>
              </a:rPr>
              <a:t>e Affected </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433827" y="1417638"/>
            <a:ext cx="8229600" cy="4525963"/>
          </a:xfrm>
        </p:spPr>
        <p:txBody>
          <a:bodyPr>
            <a:normAutofit fontScale="92500" lnSpcReduction="10000"/>
          </a:bodyPr>
          <a:lstStyle/>
          <a:p>
            <a:pPr marL="0" indent="0">
              <a:buNone/>
            </a:pPr>
            <a:r>
              <a:rPr lang="en-US" sz="2800" dirty="0" smtClean="0">
                <a:solidFill>
                  <a:srgbClr val="000090"/>
                </a:solidFill>
                <a:latin typeface="Times New Roman"/>
                <a:cs typeface="Times New Roman"/>
              </a:rPr>
              <a:t>Public employees who receive a monthly retirement allowance from the Comm. of MA or a local government </a:t>
            </a:r>
            <a:endParaRPr lang="en-US" sz="2800" dirty="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Public employees in MA who receive an “annuity” as a primary payout ( 457 plans)</a:t>
            </a:r>
          </a:p>
          <a:p>
            <a:pPr marL="0" indent="0">
              <a:buNone/>
            </a:pPr>
            <a:r>
              <a:rPr lang="en-US" sz="2800" dirty="0" smtClean="0">
                <a:solidFill>
                  <a:srgbClr val="000090"/>
                </a:solidFill>
                <a:latin typeface="Times New Roman"/>
                <a:cs typeface="Times New Roman"/>
              </a:rPr>
              <a:t>Social Security refers to these pensions as “non covered”. </a:t>
            </a:r>
          </a:p>
          <a:p>
            <a:pPr marL="0" indent="0">
              <a:buNone/>
            </a:pPr>
            <a:endParaRPr lang="en-US" sz="2800" dirty="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*MA is one of 15 states that does not contribute to Social Security.</a:t>
            </a:r>
          </a:p>
          <a:p>
            <a:pPr marL="0" indent="0">
              <a:buNone/>
            </a:pPr>
            <a:endParaRPr lang="en-US" sz="2800" dirty="0">
              <a:solidFill>
                <a:srgbClr val="000090"/>
              </a:solidFill>
              <a:latin typeface="Times New Roman"/>
              <a:cs typeface="Times New Roman"/>
            </a:endParaRPr>
          </a:p>
          <a:p>
            <a:pPr marL="0" indent="0">
              <a:buNone/>
            </a:pPr>
            <a:r>
              <a:rPr lang="en-US" sz="2800" b="1" dirty="0" smtClean="0">
                <a:solidFill>
                  <a:srgbClr val="000090"/>
                </a:solidFill>
                <a:latin typeface="Times New Roman"/>
                <a:cs typeface="Times New Roman"/>
              </a:rPr>
              <a:t>Spouses who receive a survivor allowance from a public employee are not affected.</a:t>
            </a:r>
            <a:endParaRPr lang="en-US" sz="2800" b="1" dirty="0">
              <a:solidFill>
                <a:srgbClr val="000090"/>
              </a:solidFill>
              <a:latin typeface="Times New Roman"/>
              <a:cs typeface="Times New Roman"/>
            </a:endParaRPr>
          </a:p>
        </p:txBody>
      </p:sp>
    </p:spTree>
    <p:extLst>
      <p:ext uri="{BB962C8B-B14F-4D97-AF65-F5344CB8AC3E}">
        <p14:creationId xmlns:p14="http://schemas.microsoft.com/office/powerpoint/2010/main" val="3094514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a:solidFill>
                  <a:srgbClr val="000090"/>
                </a:solidFill>
                <a:latin typeface="Times New Roman"/>
                <a:cs typeface="Times New Roman"/>
              </a:rPr>
              <a:t>“Windfall Elimination Provision”</a:t>
            </a:r>
          </a:p>
        </p:txBody>
      </p:sp>
      <p:sp>
        <p:nvSpPr>
          <p:cNvPr id="3" name="Content Placeholder 2"/>
          <p:cNvSpPr>
            <a:spLocks noGrp="1"/>
          </p:cNvSpPr>
          <p:nvPr>
            <p:ph idx="1"/>
          </p:nvPr>
        </p:nvSpPr>
        <p:spPr>
          <a:xfrm>
            <a:off x="457200" y="1430203"/>
            <a:ext cx="8229600" cy="4882133"/>
          </a:xfrm>
        </p:spPr>
        <p:txBody>
          <a:bodyPr>
            <a:normAutofit fontScale="92500"/>
          </a:bodyPr>
          <a:lstStyle/>
          <a:p>
            <a:pPr marL="0" indent="0">
              <a:buNone/>
            </a:pPr>
            <a:r>
              <a:rPr lang="en-US" sz="3000" dirty="0">
                <a:solidFill>
                  <a:srgbClr val="000090"/>
                </a:solidFill>
                <a:latin typeface="Times New Roman"/>
                <a:cs typeface="Times New Roman"/>
              </a:rPr>
              <a:t>This applies to those who receive a “non-covered” pension </a:t>
            </a:r>
            <a:r>
              <a:rPr lang="en-US" sz="3000" u="sng" dirty="0">
                <a:solidFill>
                  <a:srgbClr val="000090"/>
                </a:solidFill>
                <a:latin typeface="Times New Roman"/>
                <a:cs typeface="Times New Roman"/>
              </a:rPr>
              <a:t>and</a:t>
            </a:r>
            <a:r>
              <a:rPr lang="en-US" sz="3000" dirty="0">
                <a:solidFill>
                  <a:srgbClr val="000090"/>
                </a:solidFill>
                <a:latin typeface="Times New Roman"/>
                <a:cs typeface="Times New Roman"/>
              </a:rPr>
              <a:t> are also vested for their own Social Security retirement benefit</a:t>
            </a:r>
            <a:r>
              <a:rPr lang="en-US" sz="3000" dirty="0" smtClean="0">
                <a:solidFill>
                  <a:srgbClr val="000090"/>
                </a:solidFill>
                <a:latin typeface="Times New Roman"/>
                <a:cs typeface="Times New Roman"/>
              </a:rPr>
              <a:t>.</a:t>
            </a:r>
          </a:p>
          <a:p>
            <a:pPr marL="0" indent="0">
              <a:buNone/>
            </a:pPr>
            <a:endParaRPr lang="en-US" sz="3000" dirty="0">
              <a:solidFill>
                <a:srgbClr val="000090"/>
              </a:solidFill>
              <a:latin typeface="Times New Roman"/>
              <a:cs typeface="Times New Roman"/>
            </a:endParaRPr>
          </a:p>
          <a:p>
            <a:pPr marL="0" indent="0">
              <a:buNone/>
            </a:pPr>
            <a:r>
              <a:rPr lang="en-US" sz="3000" dirty="0">
                <a:solidFill>
                  <a:srgbClr val="000090"/>
                </a:solidFill>
                <a:latin typeface="Times New Roman"/>
                <a:cs typeface="Times New Roman"/>
              </a:rPr>
              <a:t>The “Windfall” provision </a:t>
            </a:r>
            <a:r>
              <a:rPr lang="en-US" sz="3000" dirty="0" smtClean="0">
                <a:solidFill>
                  <a:srgbClr val="000090"/>
                </a:solidFill>
                <a:latin typeface="Times New Roman"/>
                <a:cs typeface="Times New Roman"/>
              </a:rPr>
              <a:t>pays </a:t>
            </a:r>
            <a:r>
              <a:rPr lang="en-US" sz="3000" dirty="0">
                <a:solidFill>
                  <a:srgbClr val="000090"/>
                </a:solidFill>
                <a:latin typeface="Times New Roman"/>
                <a:cs typeface="Times New Roman"/>
              </a:rPr>
              <a:t>a lower retirement </a:t>
            </a:r>
            <a:r>
              <a:rPr lang="en-US" sz="3000" dirty="0" smtClean="0">
                <a:solidFill>
                  <a:srgbClr val="000090"/>
                </a:solidFill>
                <a:latin typeface="Times New Roman"/>
                <a:cs typeface="Times New Roman"/>
              </a:rPr>
              <a:t>benefit by using a formula change </a:t>
            </a:r>
            <a:r>
              <a:rPr lang="en-US" sz="3000" dirty="0">
                <a:solidFill>
                  <a:srgbClr val="000090"/>
                </a:solidFill>
                <a:latin typeface="Times New Roman"/>
                <a:cs typeface="Times New Roman"/>
              </a:rPr>
              <a:t>but </a:t>
            </a:r>
            <a:r>
              <a:rPr lang="en-US" sz="3000" dirty="0" smtClean="0">
                <a:solidFill>
                  <a:srgbClr val="000090"/>
                </a:solidFill>
                <a:latin typeface="Times New Roman"/>
                <a:cs typeface="Times New Roman"/>
              </a:rPr>
              <a:t>the retirement benefit will </a:t>
            </a:r>
            <a:r>
              <a:rPr lang="en-US" sz="3000" u="sng" dirty="0">
                <a:solidFill>
                  <a:srgbClr val="000090"/>
                </a:solidFill>
                <a:latin typeface="Times New Roman"/>
                <a:cs typeface="Times New Roman"/>
              </a:rPr>
              <a:t>never</a:t>
            </a:r>
            <a:r>
              <a:rPr lang="en-US" sz="3000" dirty="0">
                <a:solidFill>
                  <a:srgbClr val="000090"/>
                </a:solidFill>
                <a:latin typeface="Times New Roman"/>
                <a:cs typeface="Times New Roman"/>
              </a:rPr>
              <a:t> </a:t>
            </a:r>
            <a:r>
              <a:rPr lang="en-US" sz="3000" dirty="0" smtClean="0">
                <a:solidFill>
                  <a:srgbClr val="000090"/>
                </a:solidFill>
                <a:latin typeface="Times New Roman"/>
                <a:cs typeface="Times New Roman"/>
              </a:rPr>
              <a:t>be eliminated. </a:t>
            </a:r>
          </a:p>
          <a:p>
            <a:pPr marL="0" indent="0">
              <a:buNone/>
            </a:pPr>
            <a:endParaRPr lang="en-US" sz="3000" dirty="0">
              <a:solidFill>
                <a:srgbClr val="000090"/>
              </a:solidFill>
              <a:latin typeface="Times New Roman"/>
              <a:cs typeface="Times New Roman"/>
            </a:endParaRPr>
          </a:p>
          <a:p>
            <a:pPr marL="0" indent="0">
              <a:buNone/>
            </a:pPr>
            <a:r>
              <a:rPr lang="en-US" sz="3000" dirty="0" smtClean="0">
                <a:solidFill>
                  <a:srgbClr val="000090"/>
                </a:solidFill>
                <a:latin typeface="Times New Roman"/>
                <a:cs typeface="Times New Roman"/>
              </a:rPr>
              <a:t>(</a:t>
            </a:r>
            <a:r>
              <a:rPr lang="en-US" sz="3000" dirty="0">
                <a:solidFill>
                  <a:srgbClr val="000090"/>
                </a:solidFill>
                <a:latin typeface="Times New Roman"/>
                <a:cs typeface="Times New Roman"/>
              </a:rPr>
              <a:t> </a:t>
            </a:r>
            <a:r>
              <a:rPr lang="en-US" sz="3000" dirty="0" smtClean="0">
                <a:solidFill>
                  <a:srgbClr val="000090"/>
                </a:solidFill>
                <a:latin typeface="Times New Roman"/>
                <a:cs typeface="Times New Roman"/>
              </a:rPr>
              <a:t>The  “Windfall</a:t>
            </a:r>
            <a:r>
              <a:rPr lang="en-US" sz="3000" dirty="0">
                <a:solidFill>
                  <a:srgbClr val="000090"/>
                </a:solidFill>
                <a:latin typeface="Times New Roman"/>
                <a:cs typeface="Times New Roman"/>
              </a:rPr>
              <a:t>” 100% benefit can never be reduced by more than ½ your non-covered pension amount</a:t>
            </a:r>
            <a:r>
              <a:rPr lang="en-US" sz="3000" dirty="0" smtClean="0">
                <a:solidFill>
                  <a:srgbClr val="000090"/>
                </a:solidFill>
                <a:latin typeface="Times New Roman"/>
                <a:cs typeface="Times New Roman"/>
              </a:rPr>
              <a:t>.)</a:t>
            </a:r>
            <a:endParaRPr lang="en-US" sz="3000" dirty="0">
              <a:solidFill>
                <a:srgbClr val="000090"/>
              </a:solidFill>
              <a:latin typeface="Times New Roman"/>
              <a:cs typeface="Times New Roman"/>
            </a:endParaRPr>
          </a:p>
          <a:p>
            <a:endParaRPr lang="en-US" dirty="0"/>
          </a:p>
          <a:p>
            <a:endParaRPr lang="en-US" dirty="0"/>
          </a:p>
        </p:txBody>
      </p:sp>
    </p:spTree>
    <p:extLst>
      <p:ext uri="{BB962C8B-B14F-4D97-AF65-F5344CB8AC3E}">
        <p14:creationId xmlns:p14="http://schemas.microsoft.com/office/powerpoint/2010/main" val="855158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u="sng" dirty="0" smtClean="0">
                <a:solidFill>
                  <a:srgbClr val="000090"/>
                </a:solidFill>
                <a:latin typeface="Times New Roman"/>
                <a:cs typeface="Times New Roman"/>
              </a:rPr>
              <a:t>Exceptions to the Windfall</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762000" y="1295400"/>
            <a:ext cx="7924800" cy="5257800"/>
          </a:xfrm>
        </p:spPr>
        <p:txBody>
          <a:bodyPr>
            <a:normAutofit/>
          </a:bodyPr>
          <a:lstStyle/>
          <a:p>
            <a:pPr marL="0" indent="0">
              <a:buNone/>
            </a:pPr>
            <a:r>
              <a:rPr lang="en-US" dirty="0" smtClean="0">
                <a:solidFill>
                  <a:srgbClr val="000090"/>
                </a:solidFill>
                <a:latin typeface="Times New Roman"/>
                <a:cs typeface="Times New Roman"/>
              </a:rPr>
              <a:t>Age 62 by 1/86</a:t>
            </a:r>
          </a:p>
          <a:p>
            <a:pPr marL="0" indent="0">
              <a:buNone/>
            </a:pPr>
            <a:r>
              <a:rPr lang="en-US" dirty="0" smtClean="0">
                <a:solidFill>
                  <a:srgbClr val="000090"/>
                </a:solidFill>
                <a:latin typeface="Times New Roman"/>
                <a:cs typeface="Times New Roman"/>
              </a:rPr>
              <a:t>Eligible for non-covered pension by 1/86</a:t>
            </a:r>
          </a:p>
          <a:p>
            <a:pPr marL="0" indent="0">
              <a:buNone/>
            </a:pPr>
            <a:r>
              <a:rPr lang="en-US" dirty="0" smtClean="0">
                <a:solidFill>
                  <a:srgbClr val="000090"/>
                </a:solidFill>
                <a:latin typeface="Times New Roman"/>
                <a:cs typeface="Times New Roman"/>
              </a:rPr>
              <a:t>Have 30 year of what Social Security considers “substantial earnings”. </a:t>
            </a:r>
          </a:p>
          <a:p>
            <a:pPr marL="0" indent="0">
              <a:buNone/>
            </a:pPr>
            <a:endParaRPr lang="en-US" dirty="0" smtClean="0">
              <a:solidFill>
                <a:srgbClr val="000090"/>
              </a:solidFill>
              <a:latin typeface="Times New Roman"/>
              <a:cs typeface="Times New Roman"/>
            </a:endParaRPr>
          </a:p>
          <a:p>
            <a:pPr marL="0" indent="0">
              <a:buNone/>
            </a:pPr>
            <a:r>
              <a:rPr lang="en-US" dirty="0" smtClean="0">
                <a:solidFill>
                  <a:srgbClr val="000090"/>
                </a:solidFill>
                <a:latin typeface="Times New Roman"/>
                <a:cs typeface="Times New Roman"/>
              </a:rPr>
              <a:t>If these exceptions </a:t>
            </a:r>
            <a:r>
              <a:rPr lang="en-US" u="sng" dirty="0" smtClean="0">
                <a:solidFill>
                  <a:srgbClr val="000090"/>
                </a:solidFill>
                <a:latin typeface="Times New Roman"/>
                <a:cs typeface="Times New Roman"/>
              </a:rPr>
              <a:t>don’t</a:t>
            </a:r>
            <a:r>
              <a:rPr lang="en-US" dirty="0" smtClean="0">
                <a:solidFill>
                  <a:srgbClr val="000090"/>
                </a:solidFill>
                <a:latin typeface="Times New Roman"/>
                <a:cs typeface="Times New Roman"/>
              </a:rPr>
              <a:t> apply, the “WEP” formula change will be imposed and you will receive a lower Social Security payment than what “The Statement” shows. </a:t>
            </a:r>
          </a:p>
          <a:p>
            <a:pPr marL="0" indent="0">
              <a:buNone/>
            </a:pPr>
            <a:endParaRPr lang="en-US" dirty="0">
              <a:solidFill>
                <a:srgbClr val="000090"/>
              </a:solidFill>
              <a:latin typeface="Times New Roman"/>
              <a:cs typeface="Times New Roman"/>
            </a:endParaRPr>
          </a:p>
        </p:txBody>
      </p:sp>
    </p:spTree>
    <p:extLst>
      <p:ext uri="{BB962C8B-B14F-4D97-AF65-F5344CB8AC3E}">
        <p14:creationId xmlns:p14="http://schemas.microsoft.com/office/powerpoint/2010/main" val="628480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457200"/>
          </a:xfrm>
        </p:spPr>
        <p:txBody>
          <a:bodyPr>
            <a:normAutofit fontScale="90000"/>
          </a:bodyPr>
          <a:lstStyle/>
          <a:p>
            <a:r>
              <a:rPr lang="en-US" sz="3600" b="1" u="sng" dirty="0" smtClean="0">
                <a:solidFill>
                  <a:srgbClr val="000090"/>
                </a:solidFill>
                <a:latin typeface="Times New Roman"/>
                <a:cs typeface="Times New Roman"/>
              </a:rPr>
              <a:t>Definition of “Substantial Earnings”</a:t>
            </a:r>
            <a:endParaRPr lang="en-US" sz="3600" b="1" dirty="0">
              <a:solidFill>
                <a:srgbClr val="000090"/>
              </a:solidFill>
              <a:latin typeface="Times New Roman"/>
              <a:cs typeface="Times New Roman"/>
            </a:endParaRPr>
          </a:p>
        </p:txBody>
      </p:sp>
      <p:sp>
        <p:nvSpPr>
          <p:cNvPr id="3" name="Content Placeholder 2"/>
          <p:cNvSpPr>
            <a:spLocks noGrp="1"/>
          </p:cNvSpPr>
          <p:nvPr>
            <p:ph idx="1"/>
          </p:nvPr>
        </p:nvSpPr>
        <p:spPr>
          <a:xfrm>
            <a:off x="838200" y="1143000"/>
            <a:ext cx="8077200" cy="5486400"/>
          </a:xfrm>
        </p:spPr>
        <p:txBody>
          <a:bodyPr/>
          <a:lstStyle/>
          <a:p>
            <a:r>
              <a:rPr lang="en-US" sz="2800" dirty="0" smtClean="0">
                <a:solidFill>
                  <a:srgbClr val="000090"/>
                </a:solidFill>
                <a:latin typeface="Times New Roman"/>
                <a:cs typeface="Times New Roman"/>
              </a:rPr>
              <a:t>Social Security has determined an exact dollar amount to be “substantial” for each calendar year. If you earned at least that amount or more in that year, you have a “substantial earnings year”.</a:t>
            </a:r>
          </a:p>
          <a:p>
            <a:r>
              <a:rPr lang="en-US" sz="2800" dirty="0" smtClean="0">
                <a:solidFill>
                  <a:srgbClr val="000090"/>
                </a:solidFill>
                <a:latin typeface="Times New Roman"/>
                <a:cs typeface="Times New Roman"/>
              </a:rPr>
              <a:t>If you total 30 or more of these years, your retirement benefit will not be affected.</a:t>
            </a:r>
          </a:p>
          <a:p>
            <a:endParaRPr lang="en-US" sz="2800" dirty="0" smtClean="0">
              <a:solidFill>
                <a:srgbClr val="000090"/>
              </a:solidFill>
              <a:latin typeface="Times New Roman"/>
              <a:cs typeface="Times New Roman"/>
            </a:endParaRPr>
          </a:p>
          <a:p>
            <a:r>
              <a:rPr lang="en-US" sz="2800" dirty="0" smtClean="0">
                <a:solidFill>
                  <a:srgbClr val="000090"/>
                </a:solidFill>
                <a:latin typeface="Times New Roman"/>
                <a:cs typeface="Times New Roman"/>
              </a:rPr>
              <a:t> If you have 21-29 of these years, your retirement benefit is not lowered as much.</a:t>
            </a:r>
          </a:p>
          <a:p>
            <a:endParaRPr lang="en-US" sz="2800" dirty="0" smtClean="0"/>
          </a:p>
        </p:txBody>
      </p:sp>
    </p:spTree>
    <p:extLst>
      <p:ext uri="{BB962C8B-B14F-4D97-AF65-F5344CB8AC3E}">
        <p14:creationId xmlns:p14="http://schemas.microsoft.com/office/powerpoint/2010/main" val="14756943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b="1" u="sng" dirty="0" smtClean="0">
                <a:solidFill>
                  <a:srgbClr val="000090"/>
                </a:solidFill>
                <a:latin typeface="Times New Roman"/>
                <a:cs typeface="Times New Roman"/>
              </a:rPr>
              <a:t>“Substantial Earnings”</a:t>
            </a:r>
            <a:endParaRPr lang="en-US" sz="3200" b="1" u="sng" dirty="0">
              <a:solidFill>
                <a:srgbClr val="000090"/>
              </a:solidFill>
              <a:latin typeface="Times New Roman"/>
              <a:cs typeface="Times New Roman"/>
            </a:endParaRPr>
          </a:p>
        </p:txBody>
      </p:sp>
      <p:sp>
        <p:nvSpPr>
          <p:cNvPr id="4" name="Content Placeholder 3"/>
          <p:cNvSpPr>
            <a:spLocks noGrp="1"/>
          </p:cNvSpPr>
          <p:nvPr>
            <p:ph sz="half" idx="2"/>
          </p:nvPr>
        </p:nvSpPr>
        <p:spPr>
          <a:xfrm>
            <a:off x="761999" y="1295400"/>
            <a:ext cx="3883026" cy="5334001"/>
          </a:xfrm>
        </p:spPr>
        <p:txBody>
          <a:bodyPr/>
          <a:lstStyle/>
          <a:p>
            <a:r>
              <a:rPr lang="en-US" dirty="0" smtClean="0">
                <a:solidFill>
                  <a:srgbClr val="000090"/>
                </a:solidFill>
                <a:latin typeface="Times New Roman"/>
                <a:cs typeface="Times New Roman"/>
              </a:rPr>
              <a:t>‘37-54     $900</a:t>
            </a:r>
          </a:p>
          <a:p>
            <a:r>
              <a:rPr lang="en-US" dirty="0" smtClean="0">
                <a:solidFill>
                  <a:srgbClr val="000090"/>
                </a:solidFill>
                <a:latin typeface="Times New Roman"/>
                <a:cs typeface="Times New Roman"/>
              </a:rPr>
              <a:t>‘55-58     $1,050</a:t>
            </a:r>
          </a:p>
          <a:p>
            <a:r>
              <a:rPr lang="en-US" dirty="0" smtClean="0">
                <a:solidFill>
                  <a:srgbClr val="000090"/>
                </a:solidFill>
                <a:latin typeface="Times New Roman"/>
                <a:cs typeface="Times New Roman"/>
              </a:rPr>
              <a:t>‘59-65     $1,200</a:t>
            </a:r>
          </a:p>
          <a:p>
            <a:r>
              <a:rPr lang="en-US" dirty="0" smtClean="0">
                <a:solidFill>
                  <a:srgbClr val="000090"/>
                </a:solidFill>
                <a:latin typeface="Times New Roman"/>
                <a:cs typeface="Times New Roman"/>
              </a:rPr>
              <a:t> ‘66-67    $1,650	</a:t>
            </a:r>
          </a:p>
          <a:p>
            <a:pPr>
              <a:buFont typeface="Arial"/>
              <a:buChar char="•"/>
            </a:pPr>
            <a:r>
              <a:rPr lang="en-US" dirty="0">
                <a:solidFill>
                  <a:srgbClr val="000090"/>
                </a:solidFill>
                <a:latin typeface="Times New Roman"/>
                <a:cs typeface="Times New Roman"/>
              </a:rPr>
              <a:t> </a:t>
            </a:r>
            <a:r>
              <a:rPr lang="en-US" dirty="0" smtClean="0">
                <a:solidFill>
                  <a:srgbClr val="000090"/>
                </a:solidFill>
                <a:latin typeface="Times New Roman"/>
                <a:cs typeface="Times New Roman"/>
              </a:rPr>
              <a:t>‘68-71    $1,950</a:t>
            </a:r>
          </a:p>
          <a:p>
            <a:pPr>
              <a:buFont typeface="Arial"/>
              <a:buChar char="•"/>
            </a:pPr>
            <a:r>
              <a:rPr lang="en-US" dirty="0">
                <a:solidFill>
                  <a:srgbClr val="000090"/>
                </a:solidFill>
                <a:latin typeface="Times New Roman"/>
                <a:cs typeface="Times New Roman"/>
              </a:rPr>
              <a:t> </a:t>
            </a:r>
            <a:r>
              <a:rPr lang="en-US" dirty="0" smtClean="0">
                <a:solidFill>
                  <a:srgbClr val="000090"/>
                </a:solidFill>
                <a:latin typeface="Times New Roman"/>
                <a:cs typeface="Times New Roman"/>
              </a:rPr>
              <a:t>1972      $2,250</a:t>
            </a:r>
          </a:p>
          <a:p>
            <a:pPr>
              <a:buFont typeface="Arial"/>
              <a:buChar char="•"/>
            </a:pPr>
            <a:r>
              <a:rPr lang="en-US" dirty="0">
                <a:solidFill>
                  <a:srgbClr val="000090"/>
                </a:solidFill>
                <a:latin typeface="Times New Roman"/>
                <a:cs typeface="Times New Roman"/>
              </a:rPr>
              <a:t> </a:t>
            </a:r>
            <a:r>
              <a:rPr lang="en-US" dirty="0" smtClean="0">
                <a:solidFill>
                  <a:srgbClr val="000090"/>
                </a:solidFill>
                <a:latin typeface="Times New Roman"/>
                <a:cs typeface="Times New Roman"/>
              </a:rPr>
              <a:t>1973      $2,700</a:t>
            </a:r>
          </a:p>
          <a:p>
            <a:pPr>
              <a:buFont typeface="Arial"/>
              <a:buChar char="•"/>
            </a:pPr>
            <a:r>
              <a:rPr lang="en-US" dirty="0">
                <a:solidFill>
                  <a:srgbClr val="000090"/>
                </a:solidFill>
                <a:latin typeface="Times New Roman"/>
                <a:cs typeface="Times New Roman"/>
              </a:rPr>
              <a:t> </a:t>
            </a:r>
            <a:r>
              <a:rPr lang="en-US" dirty="0" smtClean="0">
                <a:solidFill>
                  <a:srgbClr val="000090"/>
                </a:solidFill>
                <a:latin typeface="Times New Roman"/>
                <a:cs typeface="Times New Roman"/>
              </a:rPr>
              <a:t>1974      $3,300</a:t>
            </a:r>
          </a:p>
          <a:p>
            <a:pPr>
              <a:buFont typeface="Arial"/>
              <a:buChar char="•"/>
            </a:pPr>
            <a:r>
              <a:rPr lang="en-US" dirty="0">
                <a:solidFill>
                  <a:srgbClr val="000090"/>
                </a:solidFill>
                <a:latin typeface="Times New Roman"/>
                <a:cs typeface="Times New Roman"/>
              </a:rPr>
              <a:t> </a:t>
            </a:r>
            <a:r>
              <a:rPr lang="en-US" dirty="0" smtClean="0">
                <a:solidFill>
                  <a:srgbClr val="000090"/>
                </a:solidFill>
                <a:latin typeface="Times New Roman"/>
                <a:cs typeface="Times New Roman"/>
              </a:rPr>
              <a:t>1975      $3,525</a:t>
            </a:r>
          </a:p>
          <a:p>
            <a:pPr>
              <a:buFont typeface="Arial"/>
              <a:buChar char="•"/>
            </a:pPr>
            <a:r>
              <a:rPr lang="en-US" dirty="0">
                <a:solidFill>
                  <a:srgbClr val="000090"/>
                </a:solidFill>
                <a:latin typeface="Times New Roman"/>
                <a:cs typeface="Times New Roman"/>
              </a:rPr>
              <a:t> </a:t>
            </a:r>
            <a:r>
              <a:rPr lang="en-US" dirty="0" smtClean="0">
                <a:solidFill>
                  <a:srgbClr val="000090"/>
                </a:solidFill>
                <a:latin typeface="Times New Roman"/>
                <a:cs typeface="Times New Roman"/>
              </a:rPr>
              <a:t>1976      $3,825</a:t>
            </a:r>
          </a:p>
          <a:p>
            <a:pPr>
              <a:buFont typeface="Arial"/>
              <a:buChar char="•"/>
            </a:pPr>
            <a:r>
              <a:rPr lang="en-US" dirty="0">
                <a:solidFill>
                  <a:srgbClr val="000090"/>
                </a:solidFill>
                <a:latin typeface="Times New Roman"/>
                <a:cs typeface="Times New Roman"/>
              </a:rPr>
              <a:t> </a:t>
            </a:r>
            <a:r>
              <a:rPr lang="en-US" dirty="0" smtClean="0">
                <a:solidFill>
                  <a:srgbClr val="000090"/>
                </a:solidFill>
                <a:latin typeface="Times New Roman"/>
                <a:cs typeface="Times New Roman"/>
              </a:rPr>
              <a:t>1977      $4,125</a:t>
            </a:r>
          </a:p>
          <a:p>
            <a:pPr>
              <a:buFont typeface="Arial"/>
              <a:buChar char="•"/>
            </a:pPr>
            <a:r>
              <a:rPr lang="en-US" dirty="0" smtClean="0">
                <a:solidFill>
                  <a:srgbClr val="000090"/>
                </a:solidFill>
                <a:latin typeface="Times New Roman"/>
                <a:cs typeface="Times New Roman"/>
              </a:rPr>
              <a:t>  1978     $4,425 </a:t>
            </a:r>
            <a:r>
              <a:rPr lang="en-US" dirty="0" smtClean="0"/>
              <a:t>	</a:t>
            </a:r>
            <a:endParaRPr lang="en-US" dirty="0"/>
          </a:p>
        </p:txBody>
      </p:sp>
      <p:sp>
        <p:nvSpPr>
          <p:cNvPr id="6" name="Content Placeholder 5"/>
          <p:cNvSpPr>
            <a:spLocks noGrp="1"/>
          </p:cNvSpPr>
          <p:nvPr>
            <p:ph sz="quarter" idx="4"/>
          </p:nvPr>
        </p:nvSpPr>
        <p:spPr>
          <a:xfrm>
            <a:off x="4953000" y="1295400"/>
            <a:ext cx="4191000" cy="5333999"/>
          </a:xfrm>
        </p:spPr>
        <p:txBody>
          <a:bodyPr/>
          <a:lstStyle/>
          <a:p>
            <a:r>
              <a:rPr lang="en-US" dirty="0" smtClean="0">
                <a:solidFill>
                  <a:srgbClr val="000090"/>
                </a:solidFill>
                <a:latin typeface="Times New Roman"/>
                <a:cs typeface="Times New Roman"/>
              </a:rPr>
              <a:t>1979      $4,72</a:t>
            </a:r>
          </a:p>
          <a:p>
            <a:r>
              <a:rPr lang="en-US" dirty="0" smtClean="0">
                <a:solidFill>
                  <a:srgbClr val="000090"/>
                </a:solidFill>
                <a:latin typeface="Times New Roman"/>
                <a:cs typeface="Times New Roman"/>
              </a:rPr>
              <a:t>1980      $5,100</a:t>
            </a:r>
          </a:p>
          <a:p>
            <a:r>
              <a:rPr lang="en-US" dirty="0">
                <a:solidFill>
                  <a:srgbClr val="000090"/>
                </a:solidFill>
                <a:latin typeface="Times New Roman"/>
                <a:cs typeface="Times New Roman"/>
              </a:rPr>
              <a:t> </a:t>
            </a:r>
            <a:r>
              <a:rPr lang="en-US" dirty="0" smtClean="0">
                <a:solidFill>
                  <a:srgbClr val="000090"/>
                </a:solidFill>
                <a:latin typeface="Times New Roman"/>
                <a:cs typeface="Times New Roman"/>
              </a:rPr>
              <a:t>1981     $5,550</a:t>
            </a:r>
          </a:p>
          <a:p>
            <a:r>
              <a:rPr lang="en-US" dirty="0">
                <a:solidFill>
                  <a:srgbClr val="000090"/>
                </a:solidFill>
                <a:latin typeface="Times New Roman"/>
                <a:cs typeface="Times New Roman"/>
              </a:rPr>
              <a:t> </a:t>
            </a:r>
            <a:r>
              <a:rPr lang="en-US" dirty="0" smtClean="0">
                <a:solidFill>
                  <a:srgbClr val="000090"/>
                </a:solidFill>
                <a:latin typeface="Times New Roman"/>
                <a:cs typeface="Times New Roman"/>
              </a:rPr>
              <a:t>1982     $6,075</a:t>
            </a:r>
          </a:p>
          <a:p>
            <a:r>
              <a:rPr lang="en-US" dirty="0">
                <a:solidFill>
                  <a:srgbClr val="000090"/>
                </a:solidFill>
                <a:latin typeface="Times New Roman"/>
                <a:cs typeface="Times New Roman"/>
              </a:rPr>
              <a:t> </a:t>
            </a:r>
            <a:r>
              <a:rPr lang="en-US" dirty="0" smtClean="0">
                <a:solidFill>
                  <a:srgbClr val="000090"/>
                </a:solidFill>
                <a:latin typeface="Times New Roman"/>
                <a:cs typeface="Times New Roman"/>
              </a:rPr>
              <a:t>1983     $6,675</a:t>
            </a:r>
          </a:p>
          <a:p>
            <a:r>
              <a:rPr lang="en-US" dirty="0">
                <a:solidFill>
                  <a:srgbClr val="000090"/>
                </a:solidFill>
                <a:latin typeface="Times New Roman"/>
                <a:cs typeface="Times New Roman"/>
              </a:rPr>
              <a:t> </a:t>
            </a:r>
            <a:r>
              <a:rPr lang="en-US" dirty="0" smtClean="0">
                <a:solidFill>
                  <a:srgbClr val="000090"/>
                </a:solidFill>
                <a:latin typeface="Times New Roman"/>
                <a:cs typeface="Times New Roman"/>
              </a:rPr>
              <a:t>1984     $7,050</a:t>
            </a:r>
          </a:p>
          <a:p>
            <a:r>
              <a:rPr lang="en-US" dirty="0">
                <a:solidFill>
                  <a:srgbClr val="000090"/>
                </a:solidFill>
                <a:latin typeface="Times New Roman"/>
                <a:cs typeface="Times New Roman"/>
              </a:rPr>
              <a:t> </a:t>
            </a:r>
            <a:r>
              <a:rPr lang="en-US" dirty="0" smtClean="0">
                <a:solidFill>
                  <a:srgbClr val="000090"/>
                </a:solidFill>
                <a:latin typeface="Times New Roman"/>
                <a:cs typeface="Times New Roman"/>
              </a:rPr>
              <a:t>1985     $7,425</a:t>
            </a:r>
          </a:p>
          <a:p>
            <a:r>
              <a:rPr lang="en-US" dirty="0">
                <a:solidFill>
                  <a:srgbClr val="000090"/>
                </a:solidFill>
                <a:latin typeface="Times New Roman"/>
                <a:cs typeface="Times New Roman"/>
              </a:rPr>
              <a:t> </a:t>
            </a:r>
            <a:r>
              <a:rPr lang="en-US" dirty="0" smtClean="0">
                <a:solidFill>
                  <a:srgbClr val="000090"/>
                </a:solidFill>
                <a:latin typeface="Times New Roman"/>
                <a:cs typeface="Times New Roman"/>
              </a:rPr>
              <a:t>1986     $7,875</a:t>
            </a:r>
          </a:p>
          <a:p>
            <a:r>
              <a:rPr lang="en-US" dirty="0">
                <a:solidFill>
                  <a:srgbClr val="000090"/>
                </a:solidFill>
                <a:latin typeface="Times New Roman"/>
                <a:cs typeface="Times New Roman"/>
              </a:rPr>
              <a:t> </a:t>
            </a:r>
            <a:r>
              <a:rPr lang="en-US" dirty="0" smtClean="0">
                <a:solidFill>
                  <a:srgbClr val="000090"/>
                </a:solidFill>
                <a:latin typeface="Times New Roman"/>
                <a:cs typeface="Times New Roman"/>
              </a:rPr>
              <a:t>1987     $8,175</a:t>
            </a:r>
          </a:p>
          <a:p>
            <a:r>
              <a:rPr lang="en-US" dirty="0">
                <a:solidFill>
                  <a:srgbClr val="000090"/>
                </a:solidFill>
                <a:latin typeface="Times New Roman"/>
                <a:cs typeface="Times New Roman"/>
              </a:rPr>
              <a:t> </a:t>
            </a:r>
            <a:r>
              <a:rPr lang="en-US" dirty="0" smtClean="0">
                <a:solidFill>
                  <a:srgbClr val="000090"/>
                </a:solidFill>
                <a:latin typeface="Times New Roman"/>
                <a:cs typeface="Times New Roman"/>
              </a:rPr>
              <a:t>1988     $8,400</a:t>
            </a:r>
          </a:p>
          <a:p>
            <a:r>
              <a:rPr lang="en-US" dirty="0">
                <a:solidFill>
                  <a:srgbClr val="000090"/>
                </a:solidFill>
                <a:latin typeface="Times New Roman"/>
                <a:cs typeface="Times New Roman"/>
              </a:rPr>
              <a:t> </a:t>
            </a:r>
            <a:r>
              <a:rPr lang="en-US" dirty="0" smtClean="0">
                <a:solidFill>
                  <a:srgbClr val="000090"/>
                </a:solidFill>
                <a:latin typeface="Times New Roman"/>
                <a:cs typeface="Times New Roman"/>
              </a:rPr>
              <a:t>1989     $8,925</a:t>
            </a:r>
          </a:p>
          <a:p>
            <a:r>
              <a:rPr lang="en-US" dirty="0" smtClean="0">
                <a:solidFill>
                  <a:srgbClr val="000090"/>
                </a:solidFill>
                <a:latin typeface="Times New Roman"/>
                <a:cs typeface="Times New Roman"/>
              </a:rPr>
              <a:t>1990     $9,525</a:t>
            </a:r>
            <a:endParaRPr lang="en-US" dirty="0">
              <a:solidFill>
                <a:srgbClr val="000090"/>
              </a:solidFill>
              <a:latin typeface="Times New Roman"/>
              <a:cs typeface="Times New Roman"/>
            </a:endParaRPr>
          </a:p>
        </p:txBody>
      </p:sp>
    </p:spTree>
    <p:extLst>
      <p:ext uri="{BB962C8B-B14F-4D97-AF65-F5344CB8AC3E}">
        <p14:creationId xmlns:p14="http://schemas.microsoft.com/office/powerpoint/2010/main" val="4102134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3200" b="1" u="sng" dirty="0" smtClean="0">
                <a:solidFill>
                  <a:srgbClr val="000090"/>
                </a:solidFill>
                <a:latin typeface="Times New Roman"/>
                <a:cs typeface="Times New Roman"/>
              </a:rPr>
              <a:t>Substantial Earnings (cont.) </a:t>
            </a:r>
            <a:endParaRPr lang="en-US" sz="3200" b="1" u="sng" dirty="0">
              <a:solidFill>
                <a:srgbClr val="000090"/>
              </a:solidFill>
              <a:latin typeface="Times New Roman"/>
              <a:cs typeface="Times New Roman"/>
            </a:endParaRPr>
          </a:p>
        </p:txBody>
      </p:sp>
      <p:sp>
        <p:nvSpPr>
          <p:cNvPr id="3" name="Content Placeholder 2"/>
          <p:cNvSpPr>
            <a:spLocks noGrp="1"/>
          </p:cNvSpPr>
          <p:nvPr>
            <p:ph sz="half" idx="1"/>
          </p:nvPr>
        </p:nvSpPr>
        <p:spPr>
          <a:xfrm>
            <a:off x="1219200" y="1219200"/>
            <a:ext cx="3962400" cy="5410200"/>
          </a:xfrm>
        </p:spPr>
        <p:txBody>
          <a:bodyPr>
            <a:normAutofit/>
          </a:bodyPr>
          <a:lstStyle/>
          <a:p>
            <a:pPr marL="0" indent="0">
              <a:buNone/>
            </a:pPr>
            <a:r>
              <a:rPr lang="en-US" sz="2000" dirty="0" smtClean="0"/>
              <a:t>     </a:t>
            </a:r>
            <a:r>
              <a:rPr lang="en-US" sz="2400" dirty="0" smtClean="0">
                <a:solidFill>
                  <a:srgbClr val="000090"/>
                </a:solidFill>
                <a:latin typeface="Times New Roman"/>
                <a:cs typeface="Times New Roman"/>
              </a:rPr>
              <a:t>1991	            $9,900</a:t>
            </a:r>
          </a:p>
          <a:p>
            <a:pPr marL="0" indent="0">
              <a:buNone/>
            </a:pPr>
            <a:r>
              <a:rPr lang="en-US" sz="2400" dirty="0" smtClean="0">
                <a:solidFill>
                  <a:srgbClr val="000090"/>
                </a:solidFill>
                <a:latin typeface="Times New Roman"/>
                <a:cs typeface="Times New Roman"/>
              </a:rPr>
              <a:t>    1992</a:t>
            </a:r>
            <a:r>
              <a:rPr lang="en-US" sz="2400" dirty="0">
                <a:solidFill>
                  <a:srgbClr val="000090"/>
                </a:solidFill>
                <a:latin typeface="Times New Roman"/>
                <a:cs typeface="Times New Roman"/>
              </a:rPr>
              <a:t>	</a:t>
            </a:r>
            <a:r>
              <a:rPr lang="en-US" sz="2400" dirty="0" smtClean="0">
                <a:solidFill>
                  <a:srgbClr val="000090"/>
                </a:solidFill>
                <a:latin typeface="Times New Roman"/>
                <a:cs typeface="Times New Roman"/>
              </a:rPr>
              <a:t>$10,350</a:t>
            </a:r>
          </a:p>
          <a:p>
            <a:pPr marL="0" indent="0">
              <a:buNone/>
            </a:pPr>
            <a:r>
              <a:rPr lang="en-US" sz="2400" dirty="0" smtClean="0">
                <a:solidFill>
                  <a:srgbClr val="000090"/>
                </a:solidFill>
                <a:latin typeface="Times New Roman"/>
                <a:cs typeface="Times New Roman"/>
              </a:rPr>
              <a:t>    1993    	$10,725</a:t>
            </a:r>
          </a:p>
          <a:p>
            <a:pPr marL="0" indent="0">
              <a:buNone/>
            </a:pPr>
            <a:r>
              <a:rPr lang="en-US" sz="2400" dirty="0" smtClean="0">
                <a:solidFill>
                  <a:srgbClr val="000090"/>
                </a:solidFill>
                <a:latin typeface="Times New Roman"/>
                <a:cs typeface="Times New Roman"/>
              </a:rPr>
              <a:t>    1994    	$11,250</a:t>
            </a:r>
          </a:p>
          <a:p>
            <a:pPr marL="0" indent="0">
              <a:buNone/>
            </a:pPr>
            <a:r>
              <a:rPr lang="en-US" sz="2400" dirty="0" smtClean="0">
                <a:solidFill>
                  <a:srgbClr val="000090"/>
                </a:solidFill>
                <a:latin typeface="Times New Roman"/>
                <a:cs typeface="Times New Roman"/>
              </a:rPr>
              <a:t>    1995    	$11,325</a:t>
            </a:r>
          </a:p>
          <a:p>
            <a:pPr marL="0" indent="0">
              <a:buNone/>
            </a:pPr>
            <a:r>
              <a:rPr lang="en-US" sz="2400" dirty="0" smtClean="0">
                <a:solidFill>
                  <a:srgbClr val="000090"/>
                </a:solidFill>
                <a:latin typeface="Times New Roman"/>
                <a:cs typeface="Times New Roman"/>
              </a:rPr>
              <a:t>    1996    	$11,625</a:t>
            </a:r>
          </a:p>
          <a:p>
            <a:pPr marL="0" indent="0">
              <a:buNone/>
            </a:pPr>
            <a:r>
              <a:rPr lang="en-US" sz="2400" dirty="0" smtClean="0">
                <a:solidFill>
                  <a:srgbClr val="000090"/>
                </a:solidFill>
                <a:latin typeface="Times New Roman"/>
                <a:cs typeface="Times New Roman"/>
              </a:rPr>
              <a:t>    1997    	$12,150</a:t>
            </a:r>
          </a:p>
          <a:p>
            <a:pPr marL="0" indent="0">
              <a:buNone/>
            </a:pPr>
            <a:r>
              <a:rPr lang="en-US" sz="2400" dirty="0" smtClean="0">
                <a:solidFill>
                  <a:srgbClr val="000090"/>
                </a:solidFill>
                <a:latin typeface="Times New Roman"/>
                <a:cs typeface="Times New Roman"/>
              </a:rPr>
              <a:t>    1998    	$12,675</a:t>
            </a:r>
          </a:p>
          <a:p>
            <a:pPr marL="0" indent="0">
              <a:buNone/>
            </a:pPr>
            <a:r>
              <a:rPr lang="en-US" sz="2400" dirty="0" smtClean="0">
                <a:solidFill>
                  <a:srgbClr val="000090"/>
                </a:solidFill>
                <a:latin typeface="Times New Roman"/>
                <a:cs typeface="Times New Roman"/>
              </a:rPr>
              <a:t>    1999    	$13,425  </a:t>
            </a:r>
          </a:p>
          <a:p>
            <a:pPr marL="0" indent="0">
              <a:buNone/>
            </a:pPr>
            <a:r>
              <a:rPr lang="en-US" sz="2400" dirty="0">
                <a:solidFill>
                  <a:srgbClr val="000090"/>
                </a:solidFill>
                <a:latin typeface="Times New Roman"/>
                <a:cs typeface="Times New Roman"/>
              </a:rPr>
              <a:t> </a:t>
            </a:r>
            <a:r>
              <a:rPr lang="en-US" sz="2400" dirty="0" smtClean="0">
                <a:solidFill>
                  <a:srgbClr val="000090"/>
                </a:solidFill>
                <a:latin typeface="Times New Roman"/>
                <a:cs typeface="Times New Roman"/>
              </a:rPr>
              <a:t>    2000           $14,175  </a:t>
            </a:r>
            <a:endParaRPr lang="en-US" sz="2000" dirty="0" smtClean="0">
              <a:solidFill>
                <a:srgbClr val="000090"/>
              </a:solidFill>
              <a:latin typeface="Times New Roman"/>
              <a:cs typeface="Times New Roman"/>
            </a:endParaRPr>
          </a:p>
          <a:p>
            <a:pPr marL="0" indent="0">
              <a:buNone/>
            </a:pPr>
            <a:r>
              <a:rPr lang="en-US" sz="2400" dirty="0" smtClean="0">
                <a:solidFill>
                  <a:srgbClr val="000090"/>
                </a:solidFill>
                <a:latin typeface="Times New Roman"/>
                <a:cs typeface="Times New Roman"/>
              </a:rPr>
              <a:t>     2001   	$14,925 </a:t>
            </a:r>
          </a:p>
          <a:p>
            <a:pPr marL="0" indent="0">
              <a:buNone/>
            </a:pPr>
            <a:r>
              <a:rPr lang="en-US" sz="2400" dirty="0">
                <a:solidFill>
                  <a:srgbClr val="000090"/>
                </a:solidFill>
                <a:latin typeface="Times New Roman"/>
                <a:cs typeface="Times New Roman"/>
              </a:rPr>
              <a:t> </a:t>
            </a:r>
            <a:r>
              <a:rPr lang="en-US" sz="2400" dirty="0" smtClean="0">
                <a:solidFill>
                  <a:srgbClr val="000090"/>
                </a:solidFill>
                <a:latin typeface="Times New Roman"/>
                <a:cs typeface="Times New Roman"/>
              </a:rPr>
              <a:t>    2002           $15,750   </a:t>
            </a:r>
            <a:r>
              <a:rPr lang="en-US" sz="2400" dirty="0" smtClean="0">
                <a:solidFill>
                  <a:srgbClr val="000090"/>
                </a:solidFill>
              </a:rPr>
              <a:t>   </a:t>
            </a:r>
            <a:r>
              <a:rPr lang="en-US" sz="2400" dirty="0" smtClean="0"/>
              <a:t>          	 		 </a:t>
            </a:r>
          </a:p>
        </p:txBody>
      </p:sp>
      <p:sp>
        <p:nvSpPr>
          <p:cNvPr id="4" name="Content Placeholder 3"/>
          <p:cNvSpPr>
            <a:spLocks noGrp="1"/>
          </p:cNvSpPr>
          <p:nvPr>
            <p:ph sz="half" idx="2"/>
          </p:nvPr>
        </p:nvSpPr>
        <p:spPr>
          <a:xfrm>
            <a:off x="5181600" y="1219200"/>
            <a:ext cx="3733800" cy="5410200"/>
          </a:xfrm>
        </p:spPr>
        <p:txBody>
          <a:bodyPr>
            <a:normAutofit/>
          </a:bodyPr>
          <a:lstStyle/>
          <a:p>
            <a:pPr marL="0" indent="0">
              <a:buNone/>
            </a:pPr>
            <a:r>
              <a:rPr lang="en-US" sz="2400" dirty="0" smtClean="0"/>
              <a:t>    </a:t>
            </a:r>
            <a:r>
              <a:rPr lang="en-US" sz="2400" dirty="0">
                <a:solidFill>
                  <a:srgbClr val="000090"/>
                </a:solidFill>
                <a:latin typeface="Times New Roman"/>
                <a:cs typeface="Times New Roman"/>
              </a:rPr>
              <a:t>2003    	$16,125</a:t>
            </a:r>
          </a:p>
          <a:p>
            <a:pPr marL="0" indent="0">
              <a:buNone/>
            </a:pPr>
            <a:r>
              <a:rPr lang="en-US" sz="2400" dirty="0" smtClean="0">
                <a:solidFill>
                  <a:srgbClr val="000090"/>
                </a:solidFill>
                <a:latin typeface="Times New Roman"/>
                <a:cs typeface="Times New Roman"/>
              </a:rPr>
              <a:t>    </a:t>
            </a:r>
            <a:r>
              <a:rPr lang="en-US" sz="2400" dirty="0">
                <a:solidFill>
                  <a:srgbClr val="000090"/>
                </a:solidFill>
                <a:latin typeface="Times New Roman"/>
                <a:cs typeface="Times New Roman"/>
              </a:rPr>
              <a:t>2004    	$</a:t>
            </a:r>
            <a:r>
              <a:rPr lang="en-US" sz="2400" dirty="0" smtClean="0">
                <a:solidFill>
                  <a:srgbClr val="000090"/>
                </a:solidFill>
                <a:latin typeface="Times New Roman"/>
                <a:cs typeface="Times New Roman"/>
              </a:rPr>
              <a:t>16,275</a:t>
            </a:r>
          </a:p>
          <a:p>
            <a:pPr marL="0" indent="0">
              <a:buNone/>
            </a:pPr>
            <a:r>
              <a:rPr lang="en-US" sz="2400" dirty="0" smtClean="0">
                <a:solidFill>
                  <a:srgbClr val="000090"/>
                </a:solidFill>
                <a:latin typeface="Times New Roman"/>
                <a:cs typeface="Times New Roman"/>
              </a:rPr>
              <a:t>    2005    	 $16,725</a:t>
            </a:r>
          </a:p>
          <a:p>
            <a:pPr marL="0" indent="0">
              <a:buNone/>
            </a:pPr>
            <a:r>
              <a:rPr lang="en-US" sz="2400" dirty="0" smtClean="0">
                <a:solidFill>
                  <a:srgbClr val="000090"/>
                </a:solidFill>
                <a:latin typeface="Times New Roman"/>
                <a:cs typeface="Times New Roman"/>
              </a:rPr>
              <a:t>    2006   	 $17,475</a:t>
            </a:r>
          </a:p>
          <a:p>
            <a:pPr marL="0" indent="0">
              <a:buNone/>
            </a:pPr>
            <a:r>
              <a:rPr lang="en-US" sz="2400" dirty="0" smtClean="0">
                <a:solidFill>
                  <a:srgbClr val="000090"/>
                </a:solidFill>
                <a:latin typeface="Times New Roman"/>
                <a:cs typeface="Times New Roman"/>
              </a:rPr>
              <a:t>    2007    	 $18,150</a:t>
            </a:r>
          </a:p>
          <a:p>
            <a:pPr marL="0" indent="0">
              <a:buNone/>
            </a:pPr>
            <a:r>
              <a:rPr lang="en-US" sz="2400" dirty="0" smtClean="0">
                <a:solidFill>
                  <a:srgbClr val="000090"/>
                </a:solidFill>
                <a:latin typeface="Times New Roman"/>
                <a:cs typeface="Times New Roman"/>
              </a:rPr>
              <a:t>    2008    	 $18,975 </a:t>
            </a:r>
          </a:p>
          <a:p>
            <a:pPr marL="0" indent="0">
              <a:buNone/>
            </a:pPr>
            <a:r>
              <a:rPr lang="en-US" sz="2400" dirty="0" smtClean="0">
                <a:solidFill>
                  <a:srgbClr val="000090"/>
                </a:solidFill>
                <a:latin typeface="Times New Roman"/>
                <a:cs typeface="Times New Roman"/>
              </a:rPr>
              <a:t>    ‘09-’11        $19,800</a:t>
            </a:r>
          </a:p>
          <a:p>
            <a:pPr marL="0" indent="0">
              <a:buNone/>
            </a:pPr>
            <a:r>
              <a:rPr lang="en-US" sz="2400" dirty="0" smtClean="0">
                <a:solidFill>
                  <a:srgbClr val="000090"/>
                </a:solidFill>
                <a:latin typeface="Times New Roman"/>
                <a:cs typeface="Times New Roman"/>
              </a:rPr>
              <a:t>    2012            $20,475</a:t>
            </a:r>
          </a:p>
          <a:p>
            <a:pPr marL="0" indent="0">
              <a:buNone/>
            </a:pPr>
            <a:r>
              <a:rPr lang="en-US" sz="2400" dirty="0" smtClean="0">
                <a:solidFill>
                  <a:srgbClr val="000090"/>
                </a:solidFill>
                <a:latin typeface="Times New Roman"/>
                <a:cs typeface="Times New Roman"/>
              </a:rPr>
              <a:t>    2013            $21,075</a:t>
            </a:r>
          </a:p>
          <a:p>
            <a:pPr marL="0" indent="0">
              <a:buNone/>
            </a:pPr>
            <a:r>
              <a:rPr lang="en-US" sz="2400" dirty="0" smtClean="0">
                <a:solidFill>
                  <a:srgbClr val="000090"/>
                </a:solidFill>
                <a:latin typeface="Times New Roman"/>
                <a:cs typeface="Times New Roman"/>
              </a:rPr>
              <a:t>    2014            $21,750 </a:t>
            </a:r>
          </a:p>
          <a:p>
            <a:pPr marL="0" indent="0">
              <a:buNone/>
            </a:pPr>
            <a:r>
              <a:rPr lang="en-US" sz="2400" dirty="0">
                <a:solidFill>
                  <a:srgbClr val="000090"/>
                </a:solidFill>
                <a:latin typeface="Times New Roman"/>
                <a:cs typeface="Times New Roman"/>
              </a:rPr>
              <a:t> </a:t>
            </a:r>
            <a:r>
              <a:rPr lang="en-US" sz="2400" dirty="0" smtClean="0">
                <a:solidFill>
                  <a:srgbClr val="000090"/>
                </a:solidFill>
                <a:latin typeface="Times New Roman"/>
                <a:cs typeface="Times New Roman"/>
              </a:rPr>
              <a:t>   2015,’16      $22,050          </a:t>
            </a:r>
            <a:r>
              <a:rPr lang="en-US" sz="2400" dirty="0">
                <a:solidFill>
                  <a:srgbClr val="000090"/>
                </a:solidFill>
                <a:latin typeface="Times New Roman"/>
                <a:cs typeface="Times New Roman"/>
              </a:rPr>
              <a:t>	</a:t>
            </a:r>
            <a:r>
              <a:rPr lang="en-US" sz="2400" dirty="0" smtClean="0">
                <a:solidFill>
                  <a:srgbClr val="000090"/>
                </a:solidFill>
                <a:latin typeface="Times New Roman"/>
                <a:cs typeface="Times New Roman"/>
              </a:rPr>
              <a:t>  </a:t>
            </a:r>
          </a:p>
          <a:p>
            <a:pPr marL="0" indent="0">
              <a:buNone/>
            </a:pPr>
            <a:r>
              <a:rPr lang="en-US" sz="2000" dirty="0" smtClean="0">
                <a:solidFill>
                  <a:srgbClr val="000090"/>
                </a:solidFill>
              </a:rPr>
              <a:t>      </a:t>
            </a:r>
            <a:endParaRPr lang="en-US" sz="2400" dirty="0" smtClean="0">
              <a:solidFill>
                <a:srgbClr val="000090"/>
              </a:solidFill>
            </a:endParaRPr>
          </a:p>
        </p:txBody>
      </p:sp>
    </p:spTree>
    <p:extLst>
      <p:ext uri="{BB962C8B-B14F-4D97-AF65-F5344CB8AC3E}">
        <p14:creationId xmlns:p14="http://schemas.microsoft.com/office/powerpoint/2010/main" val="3102129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3"/>
          <p:cNvSpPr>
            <a:spLocks noChangeArrowheads="1"/>
          </p:cNvSpPr>
          <p:nvPr/>
        </p:nvSpPr>
        <p:spPr bwMode="auto">
          <a:xfrm>
            <a:off x="152401" y="284721"/>
            <a:ext cx="8839200" cy="707886"/>
          </a:xfrm>
          <a:prstGeom prst="rect">
            <a:avLst/>
          </a:prstGeom>
          <a:noFill/>
          <a:ln w="9525" algn="ctr">
            <a:noFill/>
            <a:miter lim="800000"/>
            <a:headEnd/>
            <a:tailEnd/>
          </a:ln>
        </p:spPr>
        <p:txBody>
          <a:bodyPr wrap="square">
            <a:spAutoFit/>
          </a:bodyPr>
          <a:lstStyle/>
          <a:p>
            <a:pPr algn="ctr"/>
            <a:r>
              <a:rPr lang="en-US" sz="4000" dirty="0" smtClean="0">
                <a:solidFill>
                  <a:srgbClr val="002060"/>
                </a:solidFill>
              </a:rPr>
              <a:t> </a:t>
            </a:r>
            <a:r>
              <a:rPr lang="en-US" sz="3200" u="sng" dirty="0" smtClean="0">
                <a:solidFill>
                  <a:srgbClr val="000090"/>
                </a:solidFill>
              </a:rPr>
              <a:t>The  Package of Protection</a:t>
            </a:r>
            <a:endParaRPr lang="en-US" sz="3200" u="sng" dirty="0">
              <a:solidFill>
                <a:srgbClr val="000090"/>
              </a:solidFill>
            </a:endParaRPr>
          </a:p>
        </p:txBody>
      </p:sp>
      <p:sp>
        <p:nvSpPr>
          <p:cNvPr id="9219" name="Text Box 34"/>
          <p:cNvSpPr txBox="1">
            <a:spLocks noChangeArrowheads="1"/>
          </p:cNvSpPr>
          <p:nvPr/>
        </p:nvSpPr>
        <p:spPr bwMode="auto">
          <a:xfrm>
            <a:off x="706657" y="1295400"/>
            <a:ext cx="7903943" cy="4185761"/>
          </a:xfrm>
          <a:prstGeom prst="rect">
            <a:avLst/>
          </a:prstGeom>
          <a:noFill/>
          <a:ln w="9525">
            <a:noFill/>
            <a:miter lim="800000"/>
            <a:headEnd/>
            <a:tailEnd/>
          </a:ln>
        </p:spPr>
        <p:txBody>
          <a:bodyPr wrap="square">
            <a:spAutoFit/>
          </a:bodyPr>
          <a:lstStyle/>
          <a:p>
            <a:pPr>
              <a:spcBef>
                <a:spcPct val="50000"/>
              </a:spcBef>
              <a:buClr>
                <a:srgbClr val="FF3300"/>
              </a:buClr>
            </a:pPr>
            <a:r>
              <a:rPr lang="en-US" sz="2800" dirty="0" smtClean="0">
                <a:solidFill>
                  <a:srgbClr val="002060"/>
                </a:solidFill>
              </a:rPr>
              <a:t>(</a:t>
            </a:r>
            <a:r>
              <a:rPr lang="en-US" sz="2800" dirty="0" smtClean="0">
                <a:solidFill>
                  <a:srgbClr val="000090"/>
                </a:solidFill>
              </a:rPr>
              <a:t>1935) </a:t>
            </a:r>
            <a:r>
              <a:rPr lang="en-US" sz="2800" dirty="0">
                <a:solidFill>
                  <a:srgbClr val="000090"/>
                </a:solidFill>
              </a:rPr>
              <a:t>Retirement Insurance</a:t>
            </a:r>
          </a:p>
          <a:p>
            <a:pPr>
              <a:spcBef>
                <a:spcPct val="50000"/>
              </a:spcBef>
              <a:buClr>
                <a:srgbClr val="FF3300"/>
              </a:buClr>
            </a:pPr>
            <a:r>
              <a:rPr lang="en-US" sz="2800" dirty="0" smtClean="0">
                <a:solidFill>
                  <a:srgbClr val="000090"/>
                </a:solidFill>
              </a:rPr>
              <a:t>(1939) Survivors </a:t>
            </a:r>
            <a:r>
              <a:rPr lang="en-US" sz="2800" dirty="0">
                <a:solidFill>
                  <a:srgbClr val="000090"/>
                </a:solidFill>
              </a:rPr>
              <a:t>Insurance</a:t>
            </a:r>
          </a:p>
          <a:p>
            <a:pPr>
              <a:spcBef>
                <a:spcPct val="50000"/>
              </a:spcBef>
              <a:buClr>
                <a:srgbClr val="FF3300"/>
              </a:buClr>
            </a:pPr>
            <a:r>
              <a:rPr lang="en-US" sz="2800" dirty="0" smtClean="0">
                <a:solidFill>
                  <a:srgbClr val="000090"/>
                </a:solidFill>
              </a:rPr>
              <a:t>(1956) Disability Insurance</a:t>
            </a:r>
          </a:p>
          <a:p>
            <a:pPr>
              <a:spcBef>
                <a:spcPct val="50000"/>
              </a:spcBef>
              <a:buClr>
                <a:srgbClr val="FF3300"/>
              </a:buClr>
            </a:pPr>
            <a:r>
              <a:rPr lang="en-US" sz="2800" dirty="0" smtClean="0">
                <a:solidFill>
                  <a:srgbClr val="000090"/>
                </a:solidFill>
              </a:rPr>
              <a:t>(1965) Medicare (Part A)</a:t>
            </a:r>
            <a:endParaRPr lang="en-US" sz="2800" dirty="0">
              <a:solidFill>
                <a:srgbClr val="000090"/>
              </a:solidFill>
            </a:endParaRPr>
          </a:p>
          <a:p>
            <a:pPr>
              <a:spcBef>
                <a:spcPct val="50000"/>
              </a:spcBef>
              <a:buClr>
                <a:srgbClr val="FF3300"/>
              </a:buClr>
            </a:pPr>
            <a:r>
              <a:rPr lang="en-US" sz="2800" dirty="0" smtClean="0">
                <a:solidFill>
                  <a:srgbClr val="000090"/>
                </a:solidFill>
              </a:rPr>
              <a:t>(1972)  </a:t>
            </a:r>
            <a:r>
              <a:rPr lang="en-US" sz="2800" dirty="0">
                <a:solidFill>
                  <a:srgbClr val="000090"/>
                </a:solidFill>
              </a:rPr>
              <a:t>Supplemental Security </a:t>
            </a:r>
            <a:r>
              <a:rPr lang="en-US" sz="2800" dirty="0" smtClean="0">
                <a:solidFill>
                  <a:srgbClr val="000090"/>
                </a:solidFill>
              </a:rPr>
              <a:t>Income * </a:t>
            </a:r>
            <a:endParaRPr lang="en-US" sz="2800" dirty="0">
              <a:solidFill>
                <a:srgbClr val="000090"/>
              </a:solidFill>
            </a:endParaRPr>
          </a:p>
          <a:p>
            <a:pPr>
              <a:spcBef>
                <a:spcPct val="50000"/>
              </a:spcBef>
            </a:pPr>
            <a:r>
              <a:rPr lang="en-US" sz="2800" dirty="0" smtClean="0">
                <a:solidFill>
                  <a:srgbClr val="000090"/>
                </a:solidFill>
              </a:rPr>
              <a:t>*administered by SS but not paid with F.I.C.A taxes</a:t>
            </a:r>
            <a:endParaRPr lang="en-US" sz="2800" dirty="0">
              <a:solidFill>
                <a:srgbClr val="000090"/>
              </a:solidFill>
            </a:endParaRPr>
          </a:p>
        </p:txBody>
      </p:sp>
    </p:spTree>
    <p:extLst>
      <p:ext uri="{BB962C8B-B14F-4D97-AF65-F5344CB8AC3E}">
        <p14:creationId xmlns:p14="http://schemas.microsoft.com/office/powerpoint/2010/main" val="3564167640"/>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000090"/>
                </a:solidFill>
                <a:latin typeface="Times New Roman"/>
                <a:cs typeface="Times New Roman"/>
              </a:rPr>
              <a:t>“Government Pension Offset”</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457200" y="1295400"/>
            <a:ext cx="8382000" cy="4830763"/>
          </a:xfrm>
        </p:spPr>
        <p:txBody>
          <a:bodyPr>
            <a:normAutofit lnSpcReduction="10000"/>
          </a:bodyPr>
          <a:lstStyle/>
          <a:p>
            <a:endParaRPr lang="en-US" sz="2800" b="1" dirty="0" smtClean="0"/>
          </a:p>
          <a:p>
            <a:pPr marL="0" indent="0">
              <a:buNone/>
            </a:pPr>
            <a:r>
              <a:rPr lang="en-US" sz="2800" dirty="0" smtClean="0">
                <a:solidFill>
                  <a:srgbClr val="000090"/>
                </a:solidFill>
                <a:latin typeface="Times New Roman"/>
                <a:cs typeface="Times New Roman"/>
              </a:rPr>
              <a:t>This provision impacts individuals who are eligible for Social Security benefits based upon a living or deceased spouse’s work and the spouse receives a non covered pension.</a:t>
            </a:r>
          </a:p>
          <a:p>
            <a:pPr marL="0" indent="0">
              <a:buNone/>
            </a:pPr>
            <a:r>
              <a:rPr lang="en-US" sz="2800" dirty="0" smtClean="0">
                <a:solidFill>
                  <a:srgbClr val="000090"/>
                </a:solidFill>
                <a:latin typeface="Times New Roman"/>
                <a:cs typeface="Times New Roman"/>
              </a:rPr>
              <a:t>Social Security applies a formula that will reduce the spousal payment by </a:t>
            </a:r>
            <a:r>
              <a:rPr lang="en-US" sz="2800" b="1" dirty="0" smtClean="0">
                <a:solidFill>
                  <a:srgbClr val="000090"/>
                </a:solidFill>
                <a:latin typeface="Times New Roman"/>
                <a:cs typeface="Times New Roman"/>
              </a:rPr>
              <a:t>2/3 </a:t>
            </a:r>
            <a:r>
              <a:rPr lang="en-US" sz="2800" dirty="0" smtClean="0">
                <a:solidFill>
                  <a:srgbClr val="000090"/>
                </a:solidFill>
                <a:latin typeface="Times New Roman"/>
                <a:cs typeface="Times New Roman"/>
              </a:rPr>
              <a:t>of the monthly public pension amount.</a:t>
            </a:r>
          </a:p>
          <a:p>
            <a:endParaRPr lang="en-US" sz="2800" dirty="0" smtClean="0">
              <a:latin typeface="Times New Roman"/>
              <a:cs typeface="Times New Roman"/>
            </a:endParaRPr>
          </a:p>
          <a:p>
            <a:pPr marL="0" indent="0">
              <a:buNone/>
            </a:pPr>
            <a:r>
              <a:rPr lang="en-US" sz="2800" dirty="0" smtClean="0">
                <a:solidFill>
                  <a:srgbClr val="000090"/>
                </a:solidFill>
                <a:latin typeface="Times New Roman"/>
                <a:cs typeface="Times New Roman"/>
              </a:rPr>
              <a:t>“GPO” could eliminate Social Security completely for spouses.</a:t>
            </a:r>
            <a:endParaRPr lang="en-US" sz="2800" dirty="0">
              <a:solidFill>
                <a:srgbClr val="000090"/>
              </a:solidFill>
            </a:endParaRPr>
          </a:p>
        </p:txBody>
      </p:sp>
    </p:spTree>
    <p:extLst>
      <p:ext uri="{BB962C8B-B14F-4D97-AF65-F5344CB8AC3E}">
        <p14:creationId xmlns:p14="http://schemas.microsoft.com/office/powerpoint/2010/main" val="9429791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smtClean="0">
                <a:solidFill>
                  <a:srgbClr val="000090"/>
                </a:solidFill>
                <a:latin typeface="Times New Roman"/>
                <a:cs typeface="Times New Roman"/>
              </a:rPr>
              <a:t>Government Pension Offset Example</a:t>
            </a:r>
            <a:endParaRPr lang="en-US" sz="3600" b="1" u="sng" dirty="0">
              <a:solidFill>
                <a:srgbClr val="000090"/>
              </a:solidFill>
              <a:latin typeface="Times New Roman"/>
              <a:cs typeface="Times New Roman"/>
            </a:endParaRPr>
          </a:p>
        </p:txBody>
      </p:sp>
      <p:sp>
        <p:nvSpPr>
          <p:cNvPr id="3" name="Content Placeholder 2"/>
          <p:cNvSpPr>
            <a:spLocks noGrp="1"/>
          </p:cNvSpPr>
          <p:nvPr>
            <p:ph idx="1"/>
          </p:nvPr>
        </p:nvSpPr>
        <p:spPr/>
        <p:txBody>
          <a:bodyPr>
            <a:normAutofit/>
          </a:bodyPr>
          <a:lstStyle/>
          <a:p>
            <a:pPr marL="0" indent="0">
              <a:buNone/>
            </a:pPr>
            <a:r>
              <a:rPr lang="en-US" sz="2800" dirty="0" smtClean="0">
                <a:solidFill>
                  <a:srgbClr val="000090"/>
                </a:solidFill>
                <a:latin typeface="Times New Roman"/>
                <a:cs typeface="Times New Roman"/>
              </a:rPr>
              <a:t>Spouse receives a public pension of $900 per month</a:t>
            </a:r>
          </a:p>
          <a:p>
            <a:pPr marL="0" indent="0">
              <a:buNone/>
            </a:pPr>
            <a:endParaRPr lang="en-US" sz="2800" dirty="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Spouse would otherwise be entitled to $500 per month from Social Security as a spouse</a:t>
            </a:r>
          </a:p>
          <a:p>
            <a:pPr marL="0" indent="0">
              <a:buNone/>
            </a:pPr>
            <a:endParaRPr lang="en-US" sz="2800" dirty="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Because 2/3 of $900 is $600 and $600 is greater than $500, no spousal benefits will be paid.</a:t>
            </a:r>
          </a:p>
          <a:p>
            <a:pPr marL="0" indent="0">
              <a:buNone/>
            </a:pPr>
            <a:endParaRPr lang="en-US" sz="2800" dirty="0">
              <a:solidFill>
                <a:srgbClr val="000090"/>
              </a:solidFill>
              <a:latin typeface="Times New Roman"/>
              <a:cs typeface="Times New Roman"/>
            </a:endParaRPr>
          </a:p>
        </p:txBody>
      </p:sp>
    </p:spTree>
    <p:extLst>
      <p:ext uri="{BB962C8B-B14F-4D97-AF65-F5344CB8AC3E}">
        <p14:creationId xmlns:p14="http://schemas.microsoft.com/office/powerpoint/2010/main" val="4185247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396" y="274638"/>
            <a:ext cx="9004604" cy="1143000"/>
          </a:xfrm>
        </p:spPr>
        <p:txBody>
          <a:bodyPr>
            <a:normAutofit/>
          </a:bodyPr>
          <a:lstStyle/>
          <a:p>
            <a:r>
              <a:rPr lang="en-US" sz="3200" b="1" u="sng" dirty="0" smtClean="0">
                <a:solidFill>
                  <a:srgbClr val="000090"/>
                </a:solidFill>
                <a:latin typeface="Times New Roman"/>
                <a:cs typeface="Times New Roman"/>
              </a:rPr>
              <a:t>How Public Pension COLA’s Affect Social Security  Benefits</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p:txBody>
          <a:bodyPr/>
          <a:lstStyle/>
          <a:p>
            <a:pPr marL="0" indent="0">
              <a:buNone/>
            </a:pPr>
            <a:r>
              <a:rPr lang="en-US" sz="2800" u="sng" dirty="0" smtClean="0">
                <a:solidFill>
                  <a:srgbClr val="000090"/>
                </a:solidFill>
                <a:latin typeface="Times New Roman"/>
                <a:cs typeface="Times New Roman"/>
              </a:rPr>
              <a:t>Those affected by WEP</a:t>
            </a:r>
            <a:r>
              <a:rPr lang="en-US" sz="2800" dirty="0" smtClean="0">
                <a:solidFill>
                  <a:srgbClr val="000090"/>
                </a:solidFill>
                <a:latin typeface="Times New Roman"/>
                <a:cs typeface="Times New Roman"/>
              </a:rPr>
              <a:t>:</a:t>
            </a:r>
          </a:p>
          <a:p>
            <a:pPr marL="0" indent="0">
              <a:buNone/>
            </a:pPr>
            <a:r>
              <a:rPr lang="en-US" sz="2800" dirty="0" smtClean="0">
                <a:solidFill>
                  <a:srgbClr val="000090"/>
                </a:solidFill>
                <a:latin typeface="Times New Roman"/>
                <a:cs typeface="Times New Roman"/>
              </a:rPr>
              <a:t>Changes </a:t>
            </a:r>
            <a:r>
              <a:rPr lang="en-US" sz="2800" dirty="0">
                <a:solidFill>
                  <a:srgbClr val="000090"/>
                </a:solidFill>
                <a:latin typeface="Times New Roman"/>
                <a:cs typeface="Times New Roman"/>
              </a:rPr>
              <a:t>in pension amount will not affect the initial WEP calculation</a:t>
            </a:r>
            <a:r>
              <a:rPr lang="en-US" sz="2800" dirty="0" smtClean="0">
                <a:solidFill>
                  <a:srgbClr val="000090"/>
                </a:solidFill>
                <a:latin typeface="Times New Roman"/>
                <a:cs typeface="Times New Roman"/>
              </a:rPr>
              <a:t>.</a:t>
            </a:r>
          </a:p>
          <a:p>
            <a:endParaRPr lang="en-US" sz="2800" dirty="0" smtClean="0">
              <a:solidFill>
                <a:srgbClr val="000090"/>
              </a:solidFill>
              <a:latin typeface="Times New Roman"/>
              <a:cs typeface="Times New Roman"/>
            </a:endParaRPr>
          </a:p>
          <a:p>
            <a:pPr marL="0" indent="0">
              <a:buNone/>
            </a:pPr>
            <a:r>
              <a:rPr lang="en-US" sz="2800" u="sng" dirty="0" smtClean="0">
                <a:solidFill>
                  <a:srgbClr val="000090"/>
                </a:solidFill>
                <a:latin typeface="Times New Roman"/>
                <a:cs typeface="Times New Roman"/>
              </a:rPr>
              <a:t>Those affected by GPO</a:t>
            </a:r>
            <a:r>
              <a:rPr lang="en-US" sz="2800" dirty="0" smtClean="0">
                <a:solidFill>
                  <a:srgbClr val="000090"/>
                </a:solidFill>
                <a:latin typeface="Times New Roman"/>
                <a:cs typeface="Times New Roman"/>
              </a:rPr>
              <a:t>:</a:t>
            </a:r>
            <a:endParaRPr lang="en-US" sz="2800" dirty="0">
              <a:solidFill>
                <a:srgbClr val="000090"/>
              </a:solidFill>
              <a:latin typeface="Times New Roman"/>
              <a:cs typeface="Times New Roman"/>
            </a:endParaRPr>
          </a:p>
          <a:p>
            <a:pPr marL="0" indent="0">
              <a:buNone/>
            </a:pPr>
            <a:r>
              <a:rPr lang="en-US" sz="2800" dirty="0">
                <a:solidFill>
                  <a:srgbClr val="000090"/>
                </a:solidFill>
                <a:latin typeface="Times New Roman"/>
                <a:cs typeface="Times New Roman"/>
              </a:rPr>
              <a:t>A change in the monthly pension amount such as periodic cost of living adjustments will affect the pension amount.</a:t>
            </a:r>
          </a:p>
          <a:p>
            <a:endParaRPr lang="en-US" dirty="0"/>
          </a:p>
          <a:p>
            <a:endParaRPr lang="en-US" dirty="0"/>
          </a:p>
        </p:txBody>
      </p:sp>
    </p:spTree>
    <p:extLst>
      <p:ext uri="{BB962C8B-B14F-4D97-AF65-F5344CB8AC3E}">
        <p14:creationId xmlns:p14="http://schemas.microsoft.com/office/powerpoint/2010/main" val="12257965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8229600" cy="1143000"/>
          </a:xfrm>
        </p:spPr>
        <p:txBody>
          <a:bodyPr/>
          <a:lstStyle/>
          <a:p>
            <a:r>
              <a:rPr lang="en-US" sz="3200" b="1" u="sng" dirty="0" smtClean="0">
                <a:solidFill>
                  <a:srgbClr val="000090"/>
                </a:solidFill>
                <a:latin typeface="Times New Roman"/>
                <a:cs typeface="Times New Roman"/>
              </a:rPr>
              <a:t>How to Determine Your WEP/GPO Benefit</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990600" y="1600200"/>
            <a:ext cx="7924800" cy="4525963"/>
          </a:xfrm>
        </p:spPr>
        <p:txBody>
          <a:bodyPr/>
          <a:lstStyle/>
          <a:p>
            <a:pPr marL="0" indent="0">
              <a:buNone/>
            </a:pPr>
            <a:r>
              <a:rPr lang="en-US" dirty="0" smtClean="0">
                <a:solidFill>
                  <a:srgbClr val="000090"/>
                </a:solidFill>
                <a:latin typeface="Times New Roman"/>
                <a:cs typeface="Times New Roman"/>
              </a:rPr>
              <a:t>1. Go to </a:t>
            </a:r>
            <a:r>
              <a:rPr lang="en-US" u="sng" dirty="0" err="1" smtClean="0">
                <a:solidFill>
                  <a:srgbClr val="000090"/>
                </a:solidFill>
                <a:latin typeface="Times New Roman"/>
                <a:cs typeface="Times New Roman"/>
              </a:rPr>
              <a:t>socialsecurity.gov</a:t>
            </a:r>
            <a:endParaRPr lang="en-US" u="sng" dirty="0" smtClean="0">
              <a:solidFill>
                <a:srgbClr val="000090"/>
              </a:solidFill>
              <a:latin typeface="Times New Roman"/>
              <a:cs typeface="Times New Roman"/>
            </a:endParaRPr>
          </a:p>
          <a:p>
            <a:pPr marL="0" indent="0">
              <a:buNone/>
            </a:pPr>
            <a:r>
              <a:rPr lang="en-US" dirty="0" smtClean="0">
                <a:solidFill>
                  <a:srgbClr val="000090"/>
                </a:solidFill>
                <a:latin typeface="Times New Roman"/>
                <a:cs typeface="Times New Roman"/>
              </a:rPr>
              <a:t>2. Go to “</a:t>
            </a:r>
            <a:r>
              <a:rPr lang="en-US" u="sng" dirty="0" smtClean="0">
                <a:solidFill>
                  <a:srgbClr val="000090"/>
                </a:solidFill>
                <a:latin typeface="Times New Roman"/>
                <a:cs typeface="Times New Roman"/>
              </a:rPr>
              <a:t>Benefits</a:t>
            </a:r>
            <a:r>
              <a:rPr lang="en-US" dirty="0" smtClean="0">
                <a:solidFill>
                  <a:srgbClr val="000090"/>
                </a:solidFill>
                <a:latin typeface="Times New Roman"/>
                <a:cs typeface="Times New Roman"/>
              </a:rPr>
              <a:t>” on the toolbar</a:t>
            </a:r>
          </a:p>
          <a:p>
            <a:pPr marL="0" indent="0">
              <a:buNone/>
            </a:pPr>
            <a:r>
              <a:rPr lang="en-US" dirty="0" smtClean="0">
                <a:solidFill>
                  <a:srgbClr val="000090"/>
                </a:solidFill>
                <a:latin typeface="Times New Roman"/>
                <a:cs typeface="Times New Roman"/>
              </a:rPr>
              <a:t>3. Click on “</a:t>
            </a:r>
            <a:r>
              <a:rPr lang="en-US" u="sng" dirty="0" smtClean="0">
                <a:solidFill>
                  <a:srgbClr val="000090"/>
                </a:solidFill>
                <a:latin typeface="Times New Roman"/>
                <a:cs typeface="Times New Roman"/>
              </a:rPr>
              <a:t>Government Employees</a:t>
            </a:r>
            <a:r>
              <a:rPr lang="en-US" dirty="0" smtClean="0">
                <a:solidFill>
                  <a:srgbClr val="000090"/>
                </a:solidFill>
                <a:latin typeface="Times New Roman"/>
                <a:cs typeface="Times New Roman"/>
              </a:rPr>
              <a:t>”</a:t>
            </a:r>
          </a:p>
          <a:p>
            <a:pPr marL="0" indent="0">
              <a:buNone/>
            </a:pPr>
            <a:r>
              <a:rPr lang="en-US" dirty="0" smtClean="0">
                <a:solidFill>
                  <a:srgbClr val="000090"/>
                </a:solidFill>
                <a:latin typeface="Times New Roman"/>
                <a:cs typeface="Times New Roman"/>
              </a:rPr>
              <a:t>4. Click “</a:t>
            </a:r>
            <a:r>
              <a:rPr lang="en-US" u="sng" dirty="0" smtClean="0">
                <a:solidFill>
                  <a:srgbClr val="000090"/>
                </a:solidFill>
                <a:latin typeface="Times New Roman"/>
                <a:cs typeface="Times New Roman"/>
              </a:rPr>
              <a:t>Windfall Calculator</a:t>
            </a:r>
            <a:r>
              <a:rPr lang="en-US" dirty="0" smtClean="0">
                <a:solidFill>
                  <a:srgbClr val="000090"/>
                </a:solidFill>
                <a:latin typeface="Times New Roman"/>
                <a:cs typeface="Times New Roman"/>
              </a:rPr>
              <a:t>”</a:t>
            </a:r>
          </a:p>
          <a:p>
            <a:pPr marL="0" indent="0">
              <a:buNone/>
            </a:pPr>
            <a:r>
              <a:rPr lang="en-US" dirty="0" smtClean="0">
                <a:solidFill>
                  <a:srgbClr val="000090"/>
                </a:solidFill>
                <a:latin typeface="Times New Roman"/>
                <a:cs typeface="Times New Roman"/>
              </a:rPr>
              <a:t>5.Click “</a:t>
            </a:r>
            <a:r>
              <a:rPr lang="en-US" u="sng" dirty="0" smtClean="0">
                <a:solidFill>
                  <a:srgbClr val="000090"/>
                </a:solidFill>
                <a:latin typeface="Times New Roman"/>
                <a:cs typeface="Times New Roman"/>
              </a:rPr>
              <a:t>Govt. Pension Offset Calculator</a:t>
            </a:r>
            <a:r>
              <a:rPr lang="en-US" dirty="0" smtClean="0">
                <a:solidFill>
                  <a:srgbClr val="000090"/>
                </a:solidFill>
                <a:latin typeface="Times New Roman"/>
                <a:cs typeface="Times New Roman"/>
              </a:rPr>
              <a:t>”</a:t>
            </a:r>
          </a:p>
          <a:p>
            <a:endParaRPr lang="en-US" b="1" dirty="0" smtClean="0"/>
          </a:p>
          <a:p>
            <a:endParaRPr lang="en-US" dirty="0"/>
          </a:p>
        </p:txBody>
      </p:sp>
    </p:spTree>
    <p:extLst>
      <p:ext uri="{BB962C8B-B14F-4D97-AF65-F5344CB8AC3E}">
        <p14:creationId xmlns:p14="http://schemas.microsoft.com/office/powerpoint/2010/main" val="20977396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b="1" u="sng" dirty="0" smtClean="0">
                <a:solidFill>
                  <a:srgbClr val="000090"/>
                </a:solidFill>
                <a:latin typeface="Times New Roman"/>
                <a:cs typeface="Times New Roman"/>
              </a:rPr>
              <a:t>When “WEP” and “GPO” will Not Apply</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304800" y="1600200"/>
            <a:ext cx="8534400" cy="4953000"/>
          </a:xfrm>
        </p:spPr>
        <p:txBody>
          <a:bodyPr/>
          <a:lstStyle/>
          <a:p>
            <a:pPr marL="0" indent="0">
              <a:buNone/>
            </a:pPr>
            <a:r>
              <a:rPr lang="en-US" sz="2800" b="1" dirty="0" smtClean="0">
                <a:solidFill>
                  <a:srgbClr val="000090"/>
                </a:solidFill>
                <a:latin typeface="Times New Roman"/>
                <a:cs typeface="Times New Roman"/>
              </a:rPr>
              <a:t>These provisions ONLY APPLY when the non-covered pension is being received</a:t>
            </a:r>
            <a:r>
              <a:rPr lang="en-US" sz="2800" dirty="0" smtClean="0">
                <a:solidFill>
                  <a:srgbClr val="000090"/>
                </a:solidFill>
                <a:latin typeface="Times New Roman"/>
                <a:cs typeface="Times New Roman"/>
              </a:rPr>
              <a:t>.</a:t>
            </a:r>
            <a:endParaRPr lang="en-US" sz="2800" dirty="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Until someone begins to draw the non-covered pension, Social Security does not adjust the benefits</a:t>
            </a:r>
            <a:r>
              <a:rPr lang="en-US" dirty="0" smtClean="0">
                <a:solidFill>
                  <a:srgbClr val="000090"/>
                </a:solidFill>
                <a:latin typeface="Times New Roman"/>
                <a:cs typeface="Times New Roman"/>
              </a:rPr>
              <a:t>!</a:t>
            </a:r>
            <a:endParaRPr lang="en-US" dirty="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When a worker reaches “full retirement age” and is still working in the public sector position, the full Social Security benefit is payable without imposing WEP or GPO because:</a:t>
            </a:r>
          </a:p>
          <a:p>
            <a:pPr marL="0" indent="0">
              <a:buNone/>
            </a:pPr>
            <a:r>
              <a:rPr lang="en-US" sz="2800" b="1" dirty="0" smtClean="0">
                <a:solidFill>
                  <a:srgbClr val="000090"/>
                </a:solidFill>
                <a:latin typeface="Times New Roman"/>
                <a:cs typeface="Times New Roman"/>
              </a:rPr>
              <a:t>There is no earnings limitation at “full retirement age”</a:t>
            </a:r>
            <a:endParaRPr lang="en-US" sz="2800" b="1" dirty="0">
              <a:solidFill>
                <a:srgbClr val="000090"/>
              </a:solidFill>
              <a:latin typeface="Times New Roman"/>
              <a:cs typeface="Times New Roman"/>
            </a:endParaRPr>
          </a:p>
        </p:txBody>
      </p:sp>
    </p:spTree>
    <p:extLst>
      <p:ext uri="{BB962C8B-B14F-4D97-AF65-F5344CB8AC3E}">
        <p14:creationId xmlns:p14="http://schemas.microsoft.com/office/powerpoint/2010/main" val="11886381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000090"/>
                </a:solidFill>
                <a:latin typeface="Times New Roman" pitchFamily="18" charset="0"/>
                <a:cs typeface="Times New Roman" pitchFamily="18" charset="0"/>
              </a:rPr>
              <a:t>Earnings Limitations Before “FRA” </a:t>
            </a:r>
            <a:endParaRPr lang="en-US" sz="3200" b="1" u="sng" dirty="0">
              <a:solidFill>
                <a:srgbClr val="000090"/>
              </a:solidFill>
              <a:latin typeface="Times New Roman" pitchFamily="18" charset="0"/>
              <a:cs typeface="Times New Roman" pitchFamily="18" charset="0"/>
            </a:endParaRPr>
          </a:p>
        </p:txBody>
      </p:sp>
      <p:sp>
        <p:nvSpPr>
          <p:cNvPr id="3" name="Content Placeholder 2"/>
          <p:cNvSpPr>
            <a:spLocks noGrp="1"/>
          </p:cNvSpPr>
          <p:nvPr>
            <p:ph idx="1"/>
          </p:nvPr>
        </p:nvSpPr>
        <p:spPr>
          <a:xfrm>
            <a:off x="911785" y="1295400"/>
            <a:ext cx="7772400" cy="5257800"/>
          </a:xfrm>
        </p:spPr>
        <p:txBody>
          <a:bodyPr>
            <a:normAutofit lnSpcReduction="10000"/>
          </a:bodyPr>
          <a:lstStyle/>
          <a:p>
            <a:pPr>
              <a:buNone/>
            </a:pPr>
            <a:r>
              <a:rPr lang="en-US" sz="2800" u="sng" dirty="0" smtClean="0">
                <a:solidFill>
                  <a:srgbClr val="000090"/>
                </a:solidFill>
                <a:latin typeface="Times New Roman" pitchFamily="18" charset="0"/>
                <a:cs typeface="Times New Roman" pitchFamily="18" charset="0"/>
              </a:rPr>
              <a:t>Under Full Retirement </a:t>
            </a:r>
            <a:r>
              <a:rPr lang="en-US" sz="2800" u="sng" dirty="0">
                <a:solidFill>
                  <a:srgbClr val="000090"/>
                </a:solidFill>
                <a:latin typeface="Times New Roman" pitchFamily="18" charset="0"/>
                <a:cs typeface="Times New Roman" pitchFamily="18" charset="0"/>
              </a:rPr>
              <a:t>Age </a:t>
            </a:r>
            <a:r>
              <a:rPr lang="en-US" sz="2800" u="sng" dirty="0" smtClean="0">
                <a:solidFill>
                  <a:srgbClr val="000090"/>
                </a:solidFill>
                <a:latin typeface="Times New Roman" pitchFamily="18" charset="0"/>
                <a:cs typeface="Times New Roman" pitchFamily="18" charset="0"/>
              </a:rPr>
              <a:t>Year</a:t>
            </a:r>
          </a:p>
          <a:p>
            <a:pPr>
              <a:buNone/>
            </a:pPr>
            <a:r>
              <a:rPr lang="en-US" sz="2800" dirty="0" smtClean="0">
                <a:solidFill>
                  <a:srgbClr val="000090"/>
                </a:solidFill>
                <a:latin typeface="Times New Roman" pitchFamily="18" charset="0"/>
                <a:cs typeface="Times New Roman" pitchFamily="18" charset="0"/>
              </a:rPr>
              <a:t>$</a:t>
            </a:r>
            <a:r>
              <a:rPr lang="en-US" sz="2800" dirty="0">
                <a:solidFill>
                  <a:srgbClr val="000090"/>
                </a:solidFill>
                <a:latin typeface="Times New Roman" pitchFamily="18" charset="0"/>
                <a:cs typeface="Times New Roman" pitchFamily="18" charset="0"/>
              </a:rPr>
              <a:t>15,720/yr. ($1,310/mo.) $1 for every $</a:t>
            </a:r>
            <a:r>
              <a:rPr lang="en-US" sz="2800" dirty="0" smtClean="0">
                <a:solidFill>
                  <a:srgbClr val="000090"/>
                </a:solidFill>
                <a:latin typeface="Times New Roman" pitchFamily="18" charset="0"/>
                <a:cs typeface="Times New Roman" pitchFamily="18" charset="0"/>
              </a:rPr>
              <a:t>2 earned will be withheld from benefits payable, if the earnings limit is exceeded. </a:t>
            </a:r>
          </a:p>
          <a:p>
            <a:pPr>
              <a:buNone/>
            </a:pPr>
            <a:endParaRPr lang="en-US" sz="2800" dirty="0">
              <a:solidFill>
                <a:srgbClr val="000090"/>
              </a:solidFill>
              <a:latin typeface="Times New Roman" pitchFamily="18" charset="0"/>
              <a:cs typeface="Times New Roman" pitchFamily="18" charset="0"/>
            </a:endParaRPr>
          </a:p>
          <a:p>
            <a:pPr>
              <a:buNone/>
            </a:pPr>
            <a:r>
              <a:rPr lang="en-US" sz="2800" u="sng" dirty="0">
                <a:solidFill>
                  <a:srgbClr val="000090"/>
                </a:solidFill>
                <a:latin typeface="Times New Roman" pitchFamily="18" charset="0"/>
                <a:cs typeface="Times New Roman" pitchFamily="18" charset="0"/>
              </a:rPr>
              <a:t>The Year Full </a:t>
            </a:r>
            <a:r>
              <a:rPr lang="en-US" sz="2800" u="sng" dirty="0" smtClean="0">
                <a:solidFill>
                  <a:srgbClr val="000090"/>
                </a:solidFill>
                <a:latin typeface="Times New Roman" pitchFamily="18" charset="0"/>
                <a:cs typeface="Times New Roman" pitchFamily="18" charset="0"/>
              </a:rPr>
              <a:t>Retirement Age </a:t>
            </a:r>
            <a:r>
              <a:rPr lang="en-US" sz="2800" u="sng" dirty="0">
                <a:solidFill>
                  <a:srgbClr val="000090"/>
                </a:solidFill>
                <a:latin typeface="Times New Roman" pitchFamily="18" charset="0"/>
                <a:cs typeface="Times New Roman" pitchFamily="18" charset="0"/>
              </a:rPr>
              <a:t>is </a:t>
            </a:r>
            <a:r>
              <a:rPr lang="en-US" sz="2800" u="sng" dirty="0" smtClean="0">
                <a:solidFill>
                  <a:srgbClr val="000090"/>
                </a:solidFill>
                <a:latin typeface="Times New Roman" pitchFamily="18" charset="0"/>
                <a:cs typeface="Times New Roman" pitchFamily="18" charset="0"/>
              </a:rPr>
              <a:t>Reached</a:t>
            </a:r>
          </a:p>
          <a:p>
            <a:pPr>
              <a:buNone/>
            </a:pPr>
            <a:r>
              <a:rPr lang="en-US" sz="2800" dirty="0" smtClean="0">
                <a:solidFill>
                  <a:srgbClr val="000090"/>
                </a:solidFill>
                <a:latin typeface="Times New Roman" pitchFamily="18" charset="0"/>
                <a:cs typeface="Times New Roman" pitchFamily="18" charset="0"/>
              </a:rPr>
              <a:t> </a:t>
            </a:r>
            <a:r>
              <a:rPr lang="en-US" sz="2800" dirty="0">
                <a:solidFill>
                  <a:srgbClr val="000090"/>
                </a:solidFill>
                <a:latin typeface="Times New Roman" pitchFamily="18" charset="0"/>
                <a:cs typeface="Times New Roman" pitchFamily="18" charset="0"/>
              </a:rPr>
              <a:t>$ 41,880/yr. ($3,490/mo.) $1 for every </a:t>
            </a:r>
            <a:r>
              <a:rPr lang="en-US" sz="2800" dirty="0" smtClean="0">
                <a:solidFill>
                  <a:srgbClr val="000090"/>
                </a:solidFill>
                <a:latin typeface="Times New Roman" pitchFamily="18" charset="0"/>
                <a:cs typeface="Times New Roman" pitchFamily="18" charset="0"/>
              </a:rPr>
              <a:t>$3 will be withheld from benefits payable, if the earnings limit is exceeded. </a:t>
            </a:r>
          </a:p>
          <a:p>
            <a:pPr>
              <a:buNone/>
            </a:pPr>
            <a:endParaRPr lang="en-US" sz="2800" dirty="0">
              <a:solidFill>
                <a:srgbClr val="000090"/>
              </a:solidFill>
              <a:latin typeface="Times New Roman" pitchFamily="18" charset="0"/>
              <a:cs typeface="Times New Roman" pitchFamily="18" charset="0"/>
            </a:endParaRPr>
          </a:p>
          <a:p>
            <a:pPr>
              <a:buNone/>
            </a:pPr>
            <a:r>
              <a:rPr lang="en-US" sz="2800" b="1" dirty="0">
                <a:solidFill>
                  <a:srgbClr val="000090"/>
                </a:solidFill>
                <a:latin typeface="Times New Roman" pitchFamily="18" charset="0"/>
                <a:cs typeface="Times New Roman" pitchFamily="18" charset="0"/>
              </a:rPr>
              <a:t>From the </a:t>
            </a:r>
            <a:r>
              <a:rPr lang="en-US" sz="2800" b="1" u="sng" dirty="0">
                <a:solidFill>
                  <a:srgbClr val="000090"/>
                </a:solidFill>
                <a:latin typeface="Times New Roman" pitchFamily="18" charset="0"/>
                <a:cs typeface="Times New Roman" pitchFamily="18" charset="0"/>
              </a:rPr>
              <a:t>month</a:t>
            </a:r>
            <a:r>
              <a:rPr lang="en-US" sz="2800" b="1" dirty="0">
                <a:solidFill>
                  <a:srgbClr val="000090"/>
                </a:solidFill>
                <a:latin typeface="Times New Roman" pitchFamily="18" charset="0"/>
                <a:cs typeface="Times New Roman" pitchFamily="18" charset="0"/>
              </a:rPr>
              <a:t> of Full Retirement </a:t>
            </a:r>
            <a:r>
              <a:rPr lang="en-US" sz="2800" b="1" dirty="0" smtClean="0">
                <a:solidFill>
                  <a:srgbClr val="000090"/>
                </a:solidFill>
                <a:latin typeface="Times New Roman" pitchFamily="18" charset="0"/>
                <a:cs typeface="Times New Roman" pitchFamily="18" charset="0"/>
              </a:rPr>
              <a:t>Age there is no earnings limitation.</a:t>
            </a:r>
            <a:endParaRPr lang="en-US" sz="2800" b="1" dirty="0">
              <a:solidFill>
                <a:srgbClr val="000090"/>
              </a:solidFill>
              <a:latin typeface="Times New Roman" pitchFamily="18" charset="0"/>
              <a:cs typeface="Times New Roman" pitchFamily="18" charset="0"/>
            </a:endParaRPr>
          </a:p>
        </p:txBody>
      </p:sp>
    </p:spTree>
    <p:extLst>
      <p:ext uri="{BB962C8B-B14F-4D97-AF65-F5344CB8AC3E}">
        <p14:creationId xmlns:p14="http://schemas.microsoft.com/office/powerpoint/2010/main" val="54018552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7"/>
          <p:cNvSpPr txBox="1">
            <a:spLocks noChangeArrowheads="1"/>
          </p:cNvSpPr>
          <p:nvPr/>
        </p:nvSpPr>
        <p:spPr bwMode="auto">
          <a:xfrm>
            <a:off x="231910" y="401109"/>
            <a:ext cx="8763000" cy="584776"/>
          </a:xfrm>
          <a:prstGeom prst="rect">
            <a:avLst/>
          </a:prstGeom>
          <a:noFill/>
          <a:ln w="9525">
            <a:noFill/>
            <a:miter lim="800000"/>
            <a:headEnd/>
            <a:tailEnd/>
          </a:ln>
        </p:spPr>
        <p:txBody>
          <a:bodyPr wrap="square">
            <a:spAutoFit/>
          </a:bodyPr>
          <a:lstStyle/>
          <a:p>
            <a:pPr algn="ctr"/>
            <a:r>
              <a:rPr lang="en-US" sz="2800" dirty="0" smtClean="0">
                <a:solidFill>
                  <a:srgbClr val="000090"/>
                </a:solidFill>
              </a:rPr>
              <a:t> </a:t>
            </a:r>
            <a:r>
              <a:rPr lang="en-US" sz="3200" u="sng" dirty="0">
                <a:solidFill>
                  <a:srgbClr val="000090"/>
                </a:solidFill>
              </a:rPr>
              <a:t>Age </a:t>
            </a:r>
            <a:r>
              <a:rPr lang="en-US" sz="3200" u="sng" dirty="0" smtClean="0">
                <a:solidFill>
                  <a:srgbClr val="000090"/>
                </a:solidFill>
              </a:rPr>
              <a:t>at Retirement Determines</a:t>
            </a:r>
            <a:r>
              <a:rPr lang="en-US" sz="3200" u="sng" dirty="0">
                <a:solidFill>
                  <a:srgbClr val="000090"/>
                </a:solidFill>
              </a:rPr>
              <a:t> </a:t>
            </a:r>
            <a:r>
              <a:rPr lang="en-US" sz="3200" u="sng" dirty="0" smtClean="0">
                <a:solidFill>
                  <a:srgbClr val="000090"/>
                </a:solidFill>
              </a:rPr>
              <a:t>the Amount</a:t>
            </a:r>
            <a:endParaRPr lang="en-US" sz="3200" u="sng" dirty="0">
              <a:solidFill>
                <a:srgbClr val="000090"/>
              </a:solidFill>
            </a:endParaRPr>
          </a:p>
        </p:txBody>
      </p:sp>
      <p:sp>
        <p:nvSpPr>
          <p:cNvPr id="22531" name="Text Box 10"/>
          <p:cNvSpPr txBox="1">
            <a:spLocks noChangeArrowheads="1"/>
          </p:cNvSpPr>
          <p:nvPr/>
        </p:nvSpPr>
        <p:spPr bwMode="auto">
          <a:xfrm>
            <a:off x="685800" y="2195512"/>
            <a:ext cx="7772400" cy="3924578"/>
          </a:xfrm>
          <a:prstGeom prst="rect">
            <a:avLst/>
          </a:prstGeom>
          <a:noFill/>
          <a:ln w="9525">
            <a:noFill/>
            <a:miter lim="800000"/>
            <a:headEnd/>
            <a:tailEnd/>
          </a:ln>
        </p:spPr>
        <p:txBody>
          <a:bodyPr wrap="square">
            <a:spAutoFit/>
          </a:bodyPr>
          <a:lstStyle/>
          <a:p>
            <a:pPr>
              <a:lnSpc>
                <a:spcPts val="3100"/>
              </a:lnSpc>
              <a:buClr>
                <a:srgbClr val="FF3300"/>
              </a:buClr>
            </a:pPr>
            <a:r>
              <a:rPr lang="en-US" sz="2800" b="0" dirty="0" smtClean="0">
                <a:solidFill>
                  <a:srgbClr val="1F497D"/>
                </a:solidFill>
              </a:rPr>
              <a:t>At </a:t>
            </a:r>
            <a:r>
              <a:rPr lang="en-US" sz="2800" b="0" dirty="0">
                <a:solidFill>
                  <a:srgbClr val="1F497D"/>
                </a:solidFill>
              </a:rPr>
              <a:t>age 62, you get a lower </a:t>
            </a:r>
            <a:r>
              <a:rPr lang="en-US" sz="2800" b="0" dirty="0" smtClean="0">
                <a:solidFill>
                  <a:srgbClr val="1F497D"/>
                </a:solidFill>
              </a:rPr>
              <a:t>monthly payment</a:t>
            </a:r>
          </a:p>
          <a:p>
            <a:pPr>
              <a:lnSpc>
                <a:spcPts val="3100"/>
              </a:lnSpc>
              <a:buClr>
                <a:srgbClr val="FF3300"/>
              </a:buClr>
            </a:pPr>
            <a:endParaRPr lang="en-US" sz="2800" b="0" dirty="0">
              <a:solidFill>
                <a:srgbClr val="1F497D"/>
              </a:solidFill>
            </a:endParaRPr>
          </a:p>
          <a:p>
            <a:pPr>
              <a:lnSpc>
                <a:spcPts val="3100"/>
              </a:lnSpc>
              <a:spcBef>
                <a:spcPct val="50000"/>
              </a:spcBef>
              <a:buClr>
                <a:srgbClr val="FF3300"/>
              </a:buClr>
            </a:pPr>
            <a:r>
              <a:rPr lang="en-US" sz="2800" b="0" dirty="0" smtClean="0">
                <a:solidFill>
                  <a:srgbClr val="1F497D"/>
                </a:solidFill>
              </a:rPr>
              <a:t>At </a:t>
            </a:r>
            <a:r>
              <a:rPr lang="en-US" sz="2800" b="0" dirty="0">
                <a:solidFill>
                  <a:srgbClr val="1F497D"/>
                </a:solidFill>
              </a:rPr>
              <a:t>your full retirement age, </a:t>
            </a:r>
            <a:r>
              <a:rPr lang="en-US" sz="2800" b="0" dirty="0" smtClean="0">
                <a:solidFill>
                  <a:srgbClr val="1F497D"/>
                </a:solidFill>
              </a:rPr>
              <a:t/>
            </a:r>
            <a:br>
              <a:rPr lang="en-US" sz="2800" b="0" dirty="0" smtClean="0">
                <a:solidFill>
                  <a:srgbClr val="1F497D"/>
                </a:solidFill>
              </a:rPr>
            </a:br>
            <a:r>
              <a:rPr lang="en-US" sz="2800" b="0" dirty="0" smtClean="0">
                <a:solidFill>
                  <a:srgbClr val="1F497D"/>
                </a:solidFill>
              </a:rPr>
              <a:t>you get your </a:t>
            </a:r>
            <a:r>
              <a:rPr lang="en-US" sz="2800" b="0" dirty="0">
                <a:solidFill>
                  <a:srgbClr val="1F497D"/>
                </a:solidFill>
              </a:rPr>
              <a:t>full benefit</a:t>
            </a:r>
          </a:p>
          <a:p>
            <a:pPr>
              <a:lnSpc>
                <a:spcPts val="3100"/>
              </a:lnSpc>
              <a:spcBef>
                <a:spcPct val="50000"/>
              </a:spcBef>
              <a:buClr>
                <a:srgbClr val="FF3300"/>
              </a:buClr>
            </a:pPr>
            <a:endParaRPr lang="en-US" sz="2800" b="0" dirty="0" smtClean="0">
              <a:solidFill>
                <a:srgbClr val="1F497D"/>
              </a:solidFill>
            </a:endParaRPr>
          </a:p>
          <a:p>
            <a:pPr>
              <a:lnSpc>
                <a:spcPts val="3100"/>
              </a:lnSpc>
              <a:spcBef>
                <a:spcPct val="50000"/>
              </a:spcBef>
              <a:buClr>
                <a:srgbClr val="FF3300"/>
              </a:buClr>
            </a:pPr>
            <a:r>
              <a:rPr lang="en-US" sz="2800" b="0" dirty="0" smtClean="0">
                <a:solidFill>
                  <a:srgbClr val="1F497D"/>
                </a:solidFill>
              </a:rPr>
              <a:t> You </a:t>
            </a:r>
            <a:r>
              <a:rPr lang="en-US" sz="2800" b="0" dirty="0">
                <a:solidFill>
                  <a:srgbClr val="1F497D"/>
                </a:solidFill>
              </a:rPr>
              <a:t>get an even higher monthly</a:t>
            </a:r>
            <a:br>
              <a:rPr lang="en-US" sz="2800" b="0" dirty="0">
                <a:solidFill>
                  <a:srgbClr val="1F497D"/>
                </a:solidFill>
              </a:rPr>
            </a:br>
            <a:r>
              <a:rPr lang="en-US" sz="2800" b="0" dirty="0" smtClean="0">
                <a:solidFill>
                  <a:srgbClr val="1F497D"/>
                </a:solidFill>
              </a:rPr>
              <a:t> payment </a:t>
            </a:r>
            <a:r>
              <a:rPr lang="en-US" sz="2800" b="0" dirty="0">
                <a:solidFill>
                  <a:srgbClr val="1F497D"/>
                </a:solidFill>
              </a:rPr>
              <a:t>if you </a:t>
            </a:r>
            <a:r>
              <a:rPr lang="en-US" sz="2800" b="0" dirty="0" smtClean="0">
                <a:solidFill>
                  <a:srgbClr val="1F497D"/>
                </a:solidFill>
              </a:rPr>
              <a:t>delay your  benefits past</a:t>
            </a:r>
            <a:br>
              <a:rPr lang="en-US" sz="2800" b="0" dirty="0" smtClean="0">
                <a:solidFill>
                  <a:srgbClr val="1F497D"/>
                </a:solidFill>
              </a:rPr>
            </a:br>
            <a:r>
              <a:rPr lang="en-US" sz="2800" b="0" dirty="0" smtClean="0">
                <a:solidFill>
                  <a:srgbClr val="1F497D"/>
                </a:solidFill>
              </a:rPr>
              <a:t> full retirement </a:t>
            </a:r>
            <a:r>
              <a:rPr lang="en-US" sz="2800" b="0" dirty="0">
                <a:solidFill>
                  <a:srgbClr val="1F497D"/>
                </a:solidFill>
              </a:rPr>
              <a:t>age</a:t>
            </a:r>
          </a:p>
        </p:txBody>
      </p:sp>
      <p:sp>
        <p:nvSpPr>
          <p:cNvPr id="22533" name="Rectangle 27"/>
          <p:cNvSpPr>
            <a:spLocks noChangeArrowheads="1"/>
          </p:cNvSpPr>
          <p:nvPr/>
        </p:nvSpPr>
        <p:spPr bwMode="auto">
          <a:xfrm>
            <a:off x="677585" y="1152868"/>
            <a:ext cx="7543801" cy="4031873"/>
          </a:xfrm>
          <a:prstGeom prst="rect">
            <a:avLst/>
          </a:prstGeom>
          <a:noFill/>
          <a:ln w="9525" algn="ctr">
            <a:noFill/>
            <a:miter lim="800000"/>
            <a:headEnd/>
            <a:tailEnd/>
          </a:ln>
        </p:spPr>
        <p:txBody>
          <a:bodyPr wrap="square">
            <a:spAutoFit/>
          </a:bodyPr>
          <a:lstStyle/>
          <a:p>
            <a:r>
              <a:rPr lang="en-US" sz="2800" b="0" dirty="0" smtClean="0">
                <a:solidFill>
                  <a:srgbClr val="000090"/>
                </a:solidFill>
              </a:rPr>
              <a:t>If you retire based on your own work credits</a:t>
            </a:r>
            <a:r>
              <a:rPr lang="en-US" sz="3200" b="0" dirty="0" smtClean="0">
                <a:solidFill>
                  <a:srgbClr val="000090"/>
                </a:solidFill>
              </a:rPr>
              <a:t>:</a:t>
            </a:r>
          </a:p>
          <a:p>
            <a:endParaRPr lang="en-US" sz="3200" b="0" dirty="0" smtClean="0">
              <a:solidFill>
                <a:srgbClr val="1F497D"/>
              </a:solidFill>
            </a:endParaRPr>
          </a:p>
          <a:p>
            <a:endParaRPr lang="en-US" sz="3200" b="0" dirty="0" smtClean="0">
              <a:solidFill>
                <a:srgbClr val="1F497D"/>
              </a:solidFill>
            </a:endParaRPr>
          </a:p>
          <a:p>
            <a:endParaRPr lang="en-US" sz="3200" b="0" dirty="0" smtClean="0">
              <a:solidFill>
                <a:srgbClr val="1F497D"/>
              </a:solidFill>
            </a:endParaRPr>
          </a:p>
          <a:p>
            <a:endParaRPr lang="en-US" sz="3200" b="0" dirty="0" smtClean="0">
              <a:solidFill>
                <a:srgbClr val="1F497D"/>
              </a:solidFill>
            </a:endParaRPr>
          </a:p>
          <a:p>
            <a:endParaRPr lang="en-US" sz="3200" dirty="0" smtClean="0">
              <a:solidFill>
                <a:srgbClr val="1F497D"/>
              </a:solidFill>
            </a:endParaRPr>
          </a:p>
          <a:p>
            <a:endParaRPr lang="en-US" sz="3200" dirty="0" smtClean="0">
              <a:solidFill>
                <a:srgbClr val="1F497D"/>
              </a:solidFill>
            </a:endParaRPr>
          </a:p>
          <a:p>
            <a:endParaRPr lang="en-US" sz="3200" dirty="0">
              <a:solidFill>
                <a:srgbClr val="1F497D"/>
              </a:solidFill>
            </a:endParaRPr>
          </a:p>
        </p:txBody>
      </p:sp>
    </p:spTree>
    <p:extLst>
      <p:ext uri="{BB962C8B-B14F-4D97-AF65-F5344CB8AC3E}">
        <p14:creationId xmlns:p14="http://schemas.microsoft.com/office/powerpoint/2010/main" val="2808213990"/>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7"/>
          <p:cNvSpPr txBox="1">
            <a:spLocks noChangeArrowheads="1"/>
          </p:cNvSpPr>
          <p:nvPr/>
        </p:nvSpPr>
        <p:spPr bwMode="auto">
          <a:xfrm>
            <a:off x="122068" y="381000"/>
            <a:ext cx="8839200" cy="584776"/>
          </a:xfrm>
          <a:prstGeom prst="rect">
            <a:avLst/>
          </a:prstGeom>
          <a:noFill/>
          <a:ln w="9525">
            <a:noFill/>
            <a:miter lim="800000"/>
            <a:headEnd/>
            <a:tailEnd/>
          </a:ln>
        </p:spPr>
        <p:txBody>
          <a:bodyPr wrap="square">
            <a:spAutoFit/>
          </a:bodyPr>
          <a:lstStyle/>
          <a:p>
            <a:pPr algn="ctr"/>
            <a:r>
              <a:rPr lang="en-US" sz="3200" u="sng" dirty="0" smtClean="0">
                <a:solidFill>
                  <a:srgbClr val="000090"/>
                </a:solidFill>
              </a:rPr>
              <a:t>For “Full Retirement Age” of 66  </a:t>
            </a:r>
            <a:endParaRPr lang="en-US" sz="3200" u="sng" dirty="0">
              <a:solidFill>
                <a:srgbClr val="000090"/>
              </a:solidFill>
            </a:endParaRPr>
          </a:p>
        </p:txBody>
      </p:sp>
      <p:sp>
        <p:nvSpPr>
          <p:cNvPr id="23555" name="Text Box 10"/>
          <p:cNvSpPr txBox="1">
            <a:spLocks noChangeArrowheads="1"/>
          </p:cNvSpPr>
          <p:nvPr/>
        </p:nvSpPr>
        <p:spPr bwMode="auto">
          <a:xfrm>
            <a:off x="457200" y="2513354"/>
            <a:ext cx="7924800" cy="4174219"/>
          </a:xfrm>
          <a:prstGeom prst="rect">
            <a:avLst/>
          </a:prstGeom>
          <a:noFill/>
          <a:ln w="9525">
            <a:noFill/>
            <a:miter lim="800000"/>
            <a:headEnd/>
            <a:tailEnd/>
          </a:ln>
        </p:spPr>
        <p:txBody>
          <a:bodyPr wrap="square">
            <a:spAutoFit/>
          </a:bodyPr>
          <a:lstStyle/>
          <a:p>
            <a:pPr>
              <a:buClr>
                <a:srgbClr val="FF3300"/>
              </a:buClr>
            </a:pPr>
            <a:endParaRPr lang="en-US" b="0" dirty="0">
              <a:solidFill>
                <a:srgbClr val="002060"/>
              </a:solidFill>
            </a:endParaRPr>
          </a:p>
          <a:p>
            <a:pPr>
              <a:buClr>
                <a:srgbClr val="FF3300"/>
              </a:buClr>
            </a:pPr>
            <a:r>
              <a:rPr lang="en-US" sz="3000" b="0" dirty="0">
                <a:solidFill>
                  <a:srgbClr val="2D2D8A"/>
                </a:solidFill>
              </a:rPr>
              <a:t>Age 62	75% of benefit</a:t>
            </a:r>
          </a:p>
          <a:p>
            <a:pPr>
              <a:lnSpc>
                <a:spcPct val="75000"/>
              </a:lnSpc>
              <a:spcBef>
                <a:spcPct val="50000"/>
              </a:spcBef>
              <a:buClr>
                <a:srgbClr val="FF3300"/>
              </a:buClr>
            </a:pPr>
            <a:r>
              <a:rPr lang="en-US" sz="3000" b="0" dirty="0" smtClean="0">
                <a:solidFill>
                  <a:srgbClr val="2D2D8A"/>
                </a:solidFill>
              </a:rPr>
              <a:t>Age </a:t>
            </a:r>
            <a:r>
              <a:rPr lang="en-US" sz="3000" b="0" dirty="0">
                <a:solidFill>
                  <a:srgbClr val="2D2D8A"/>
                </a:solidFill>
              </a:rPr>
              <a:t>66	100% of benefit</a:t>
            </a:r>
          </a:p>
          <a:p>
            <a:pPr>
              <a:lnSpc>
                <a:spcPct val="75000"/>
              </a:lnSpc>
              <a:spcBef>
                <a:spcPct val="50000"/>
              </a:spcBef>
              <a:buClr>
                <a:srgbClr val="FF3300"/>
              </a:buClr>
            </a:pPr>
            <a:r>
              <a:rPr lang="en-US" sz="3000" b="0" dirty="0">
                <a:solidFill>
                  <a:srgbClr val="2D2D8A"/>
                </a:solidFill>
              </a:rPr>
              <a:t>Age 70	132% of </a:t>
            </a:r>
            <a:r>
              <a:rPr lang="en-US" sz="3000" b="0" dirty="0" smtClean="0">
                <a:solidFill>
                  <a:srgbClr val="2D2D8A"/>
                </a:solidFill>
              </a:rPr>
              <a:t>benefit</a:t>
            </a:r>
          </a:p>
          <a:p>
            <a:pPr>
              <a:lnSpc>
                <a:spcPct val="75000"/>
              </a:lnSpc>
              <a:spcBef>
                <a:spcPct val="50000"/>
              </a:spcBef>
              <a:buClr>
                <a:srgbClr val="FF3300"/>
              </a:buClr>
            </a:pPr>
            <a:endParaRPr lang="en-US" sz="3000" dirty="0">
              <a:solidFill>
                <a:srgbClr val="2D2D8A"/>
              </a:solidFill>
            </a:endParaRPr>
          </a:p>
          <a:p>
            <a:pPr>
              <a:lnSpc>
                <a:spcPct val="75000"/>
              </a:lnSpc>
              <a:spcBef>
                <a:spcPct val="50000"/>
              </a:spcBef>
              <a:buClr>
                <a:srgbClr val="FF3300"/>
              </a:buClr>
            </a:pPr>
            <a:r>
              <a:rPr lang="en-US" sz="3000" dirty="0" smtClean="0">
                <a:solidFill>
                  <a:srgbClr val="2D2D8A"/>
                </a:solidFill>
              </a:rPr>
              <a:t>Amounts are calculated precisely to the month benefits begin.</a:t>
            </a:r>
          </a:p>
          <a:p>
            <a:pPr>
              <a:lnSpc>
                <a:spcPct val="75000"/>
              </a:lnSpc>
              <a:spcBef>
                <a:spcPct val="50000"/>
              </a:spcBef>
              <a:buClr>
                <a:srgbClr val="FF3300"/>
              </a:buClr>
            </a:pPr>
            <a:endParaRPr lang="en-US" sz="3000" dirty="0">
              <a:solidFill>
                <a:srgbClr val="2D2D8A"/>
              </a:solidFill>
            </a:endParaRPr>
          </a:p>
        </p:txBody>
      </p:sp>
      <p:sp>
        <p:nvSpPr>
          <p:cNvPr id="23557" name="Rectangle 27"/>
          <p:cNvSpPr>
            <a:spLocks noChangeArrowheads="1"/>
          </p:cNvSpPr>
          <p:nvPr/>
        </p:nvSpPr>
        <p:spPr bwMode="auto">
          <a:xfrm>
            <a:off x="807868" y="1497691"/>
            <a:ext cx="8153400" cy="1015663"/>
          </a:xfrm>
          <a:prstGeom prst="rect">
            <a:avLst/>
          </a:prstGeom>
          <a:noFill/>
          <a:ln w="9525" algn="ctr">
            <a:noFill/>
            <a:miter lim="800000"/>
            <a:headEnd/>
            <a:tailEnd/>
          </a:ln>
        </p:spPr>
        <p:txBody>
          <a:bodyPr>
            <a:spAutoFit/>
          </a:bodyPr>
          <a:lstStyle/>
          <a:p>
            <a:r>
              <a:rPr lang="en-US" sz="3000" b="0" dirty="0" smtClean="0">
                <a:solidFill>
                  <a:srgbClr val="2D2D8A"/>
                </a:solidFill>
              </a:rPr>
              <a:t>For </a:t>
            </a:r>
            <a:r>
              <a:rPr lang="en-US" sz="3000" b="0" dirty="0">
                <a:solidFill>
                  <a:srgbClr val="2D2D8A"/>
                </a:solidFill>
              </a:rPr>
              <a:t>example, if you were born from 1943 through 1954:</a:t>
            </a:r>
          </a:p>
        </p:txBody>
      </p:sp>
    </p:spTree>
    <p:extLst>
      <p:ext uri="{BB962C8B-B14F-4D97-AF65-F5344CB8AC3E}">
        <p14:creationId xmlns:p14="http://schemas.microsoft.com/office/powerpoint/2010/main" val="3747461894"/>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7"/>
          <p:cNvSpPr txBox="1">
            <a:spLocks noChangeArrowheads="1"/>
          </p:cNvSpPr>
          <p:nvPr/>
        </p:nvSpPr>
        <p:spPr bwMode="auto">
          <a:xfrm>
            <a:off x="271300" y="495556"/>
            <a:ext cx="8534400" cy="543739"/>
          </a:xfrm>
          <a:prstGeom prst="rect">
            <a:avLst/>
          </a:prstGeom>
          <a:noFill/>
          <a:ln w="9525">
            <a:noFill/>
            <a:miter lim="800000"/>
            <a:headEnd/>
            <a:tailEnd/>
          </a:ln>
        </p:spPr>
        <p:txBody>
          <a:bodyPr wrap="square">
            <a:spAutoFit/>
          </a:bodyPr>
          <a:lstStyle/>
          <a:p>
            <a:pPr algn="ctr">
              <a:lnSpc>
                <a:spcPct val="90000"/>
              </a:lnSpc>
            </a:pPr>
            <a:r>
              <a:rPr lang="en-US" sz="3200" u="sng" dirty="0" smtClean="0">
                <a:solidFill>
                  <a:srgbClr val="000090"/>
                </a:solidFill>
              </a:rPr>
              <a:t>Eligible Dependents of the Retiree</a:t>
            </a:r>
          </a:p>
        </p:txBody>
      </p:sp>
      <p:sp>
        <p:nvSpPr>
          <p:cNvPr id="24579" name="Text Box 14"/>
          <p:cNvSpPr txBox="1">
            <a:spLocks noChangeArrowheads="1"/>
          </p:cNvSpPr>
          <p:nvPr/>
        </p:nvSpPr>
        <p:spPr bwMode="auto">
          <a:xfrm>
            <a:off x="381000" y="1648802"/>
            <a:ext cx="8424700" cy="3998530"/>
          </a:xfrm>
          <a:prstGeom prst="rect">
            <a:avLst/>
          </a:prstGeom>
          <a:noFill/>
          <a:ln w="9525">
            <a:noFill/>
            <a:miter lim="800000"/>
            <a:headEnd/>
            <a:tailEnd/>
          </a:ln>
        </p:spPr>
        <p:txBody>
          <a:bodyPr wrap="square">
            <a:spAutoFit/>
          </a:bodyPr>
          <a:lstStyle/>
          <a:p>
            <a:pPr indent="-457200">
              <a:buClr>
                <a:srgbClr val="FF3300"/>
              </a:buClr>
              <a:buFont typeface="Wingdings" pitchFamily="2" charset="2"/>
              <a:buNone/>
            </a:pPr>
            <a:r>
              <a:rPr lang="en-US" sz="3600" dirty="0" smtClean="0">
                <a:solidFill>
                  <a:srgbClr val="000090"/>
                </a:solidFill>
              </a:rPr>
              <a:t> </a:t>
            </a:r>
            <a:r>
              <a:rPr lang="en-US" sz="3200" b="0" u="sng" dirty="0" smtClean="0">
                <a:solidFill>
                  <a:srgbClr val="000090"/>
                </a:solidFill>
              </a:rPr>
              <a:t>Children</a:t>
            </a:r>
            <a:r>
              <a:rPr lang="en-US" sz="3200" b="0" dirty="0" smtClean="0">
                <a:solidFill>
                  <a:srgbClr val="000090"/>
                </a:solidFill>
              </a:rPr>
              <a:t> </a:t>
            </a:r>
            <a:endParaRPr lang="en-US" sz="3200" b="0" dirty="0">
              <a:solidFill>
                <a:srgbClr val="000090"/>
              </a:solidFill>
            </a:endParaRPr>
          </a:p>
          <a:p>
            <a:pPr>
              <a:lnSpc>
                <a:spcPts val="2500"/>
              </a:lnSpc>
              <a:spcBef>
                <a:spcPct val="50000"/>
              </a:spcBef>
              <a:buClr>
                <a:srgbClr val="FF3300"/>
              </a:buClr>
            </a:pPr>
            <a:r>
              <a:rPr lang="en-US" sz="2800" b="0" dirty="0">
                <a:solidFill>
                  <a:srgbClr val="000090"/>
                </a:solidFill>
              </a:rPr>
              <a:t>Not married under </a:t>
            </a:r>
            <a:r>
              <a:rPr lang="en-US" sz="2800" b="0" dirty="0" smtClean="0">
                <a:solidFill>
                  <a:srgbClr val="000090"/>
                </a:solidFill>
              </a:rPr>
              <a:t>18</a:t>
            </a:r>
          </a:p>
          <a:p>
            <a:pPr>
              <a:lnSpc>
                <a:spcPts val="2500"/>
              </a:lnSpc>
              <a:buClr>
                <a:srgbClr val="BD010A"/>
              </a:buClr>
            </a:pPr>
            <a:r>
              <a:rPr lang="en-US" sz="2800" b="0" dirty="0" smtClean="0">
                <a:solidFill>
                  <a:srgbClr val="000090"/>
                </a:solidFill>
              </a:rPr>
              <a:t>      (under 19 if still in high school)</a:t>
            </a:r>
            <a:br>
              <a:rPr lang="en-US" sz="2800" b="0" dirty="0" smtClean="0">
                <a:solidFill>
                  <a:srgbClr val="000090"/>
                </a:solidFill>
              </a:rPr>
            </a:br>
            <a:endParaRPr lang="en-US" sz="2800" b="0" dirty="0" smtClean="0">
              <a:solidFill>
                <a:srgbClr val="000090"/>
              </a:solidFill>
            </a:endParaRPr>
          </a:p>
          <a:p>
            <a:pPr>
              <a:lnSpc>
                <a:spcPts val="2500"/>
              </a:lnSpc>
              <a:buClr>
                <a:srgbClr val="BD010A"/>
              </a:buClr>
            </a:pPr>
            <a:endParaRPr lang="en-US" sz="2800" b="0" dirty="0" smtClean="0">
              <a:solidFill>
                <a:srgbClr val="000090"/>
              </a:solidFill>
            </a:endParaRPr>
          </a:p>
          <a:p>
            <a:pPr>
              <a:lnSpc>
                <a:spcPts val="2500"/>
              </a:lnSpc>
              <a:buClr>
                <a:srgbClr val="BD010A"/>
              </a:buClr>
            </a:pPr>
            <a:r>
              <a:rPr lang="en-US" sz="2800" b="0" dirty="0" smtClean="0">
                <a:solidFill>
                  <a:srgbClr val="000090"/>
                </a:solidFill>
              </a:rPr>
              <a:t>Disabled young adult</a:t>
            </a:r>
            <a:br>
              <a:rPr lang="en-US" sz="2800" b="0" dirty="0" smtClean="0">
                <a:solidFill>
                  <a:srgbClr val="000090"/>
                </a:solidFill>
              </a:rPr>
            </a:br>
            <a:r>
              <a:rPr lang="en-US" sz="2800" b="0" dirty="0" smtClean="0">
                <a:solidFill>
                  <a:srgbClr val="000090"/>
                </a:solidFill>
              </a:rPr>
              <a:t>	Disabled before age 22</a:t>
            </a:r>
          </a:p>
          <a:p>
            <a:pPr>
              <a:lnSpc>
                <a:spcPts val="2500"/>
              </a:lnSpc>
              <a:buClr>
                <a:srgbClr val="BD010A"/>
              </a:buClr>
            </a:pPr>
            <a:r>
              <a:rPr lang="en-US" sz="2800" b="0" dirty="0">
                <a:solidFill>
                  <a:srgbClr val="000090"/>
                </a:solidFill>
              </a:rPr>
              <a:t>	</a:t>
            </a:r>
            <a:r>
              <a:rPr lang="en-US" sz="2800" b="0" dirty="0" smtClean="0">
                <a:solidFill>
                  <a:srgbClr val="000090"/>
                </a:solidFill>
              </a:rPr>
              <a:t>Unmarried</a:t>
            </a:r>
            <a:endParaRPr lang="en-US" sz="2800" b="0" dirty="0">
              <a:solidFill>
                <a:srgbClr val="000090"/>
              </a:solidFill>
            </a:endParaRPr>
          </a:p>
          <a:p>
            <a:pPr indent="-457200"/>
            <a:r>
              <a:rPr lang="en-US" sz="2800" u="sng" dirty="0">
                <a:solidFill>
                  <a:srgbClr val="002060"/>
                </a:solidFill>
              </a:rPr>
              <a:t/>
            </a:r>
            <a:br>
              <a:rPr lang="en-US" sz="2800" u="sng" dirty="0">
                <a:solidFill>
                  <a:srgbClr val="002060"/>
                </a:solidFill>
              </a:rPr>
            </a:br>
            <a:endParaRPr lang="en-US" sz="2800" dirty="0">
              <a:solidFill>
                <a:srgbClr val="002060"/>
              </a:solidFill>
            </a:endParaRPr>
          </a:p>
        </p:txBody>
      </p:sp>
    </p:spTree>
    <p:extLst>
      <p:ext uri="{BB962C8B-B14F-4D97-AF65-F5344CB8AC3E}">
        <p14:creationId xmlns:p14="http://schemas.microsoft.com/office/powerpoint/2010/main" val="4102870186"/>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7"/>
          <p:cNvSpPr txBox="1">
            <a:spLocks noChangeArrowheads="1"/>
          </p:cNvSpPr>
          <p:nvPr/>
        </p:nvSpPr>
        <p:spPr bwMode="auto">
          <a:xfrm>
            <a:off x="304800" y="119237"/>
            <a:ext cx="8458200" cy="600164"/>
          </a:xfrm>
          <a:prstGeom prst="rect">
            <a:avLst/>
          </a:prstGeom>
          <a:noFill/>
          <a:ln w="9525">
            <a:noFill/>
            <a:miter lim="800000"/>
            <a:headEnd/>
            <a:tailEnd/>
          </a:ln>
        </p:spPr>
        <p:txBody>
          <a:bodyPr>
            <a:spAutoFit/>
          </a:bodyPr>
          <a:lstStyle/>
          <a:p>
            <a:pPr algn="ctr">
              <a:lnSpc>
                <a:spcPct val="90000"/>
              </a:lnSpc>
            </a:pPr>
            <a:r>
              <a:rPr lang="en-US" sz="3600" u="sng" dirty="0" smtClean="0">
                <a:solidFill>
                  <a:srgbClr val="000090"/>
                </a:solidFill>
              </a:rPr>
              <a:t>Spousal Benefits</a:t>
            </a:r>
          </a:p>
        </p:txBody>
      </p:sp>
      <p:sp>
        <p:nvSpPr>
          <p:cNvPr id="25603" name="Text Box 14"/>
          <p:cNvSpPr txBox="1">
            <a:spLocks noChangeArrowheads="1"/>
          </p:cNvSpPr>
          <p:nvPr/>
        </p:nvSpPr>
        <p:spPr bwMode="auto">
          <a:xfrm>
            <a:off x="304800" y="914400"/>
            <a:ext cx="8534400" cy="6089273"/>
          </a:xfrm>
          <a:prstGeom prst="rect">
            <a:avLst/>
          </a:prstGeom>
          <a:noFill/>
          <a:ln w="9525">
            <a:noFill/>
            <a:miter lim="800000"/>
            <a:headEnd/>
            <a:tailEnd/>
          </a:ln>
        </p:spPr>
        <p:txBody>
          <a:bodyPr wrap="square">
            <a:spAutoFit/>
          </a:bodyPr>
          <a:lstStyle/>
          <a:p>
            <a:pPr indent="-457200">
              <a:lnSpc>
                <a:spcPts val="2880"/>
              </a:lnSpc>
            </a:pPr>
            <a:r>
              <a:rPr lang="en-US" sz="2800" b="0" u="sng" dirty="0" smtClean="0">
                <a:solidFill>
                  <a:srgbClr val="000090"/>
                </a:solidFill>
              </a:rPr>
              <a:t>Current </a:t>
            </a:r>
            <a:r>
              <a:rPr lang="en-US" sz="2800" b="0" u="sng" dirty="0">
                <a:solidFill>
                  <a:srgbClr val="000090"/>
                </a:solidFill>
              </a:rPr>
              <a:t>Spouse </a:t>
            </a:r>
            <a:endParaRPr lang="en-US" sz="2800" b="0" u="sng" dirty="0" smtClean="0">
              <a:solidFill>
                <a:srgbClr val="000090"/>
              </a:solidFill>
            </a:endParaRPr>
          </a:p>
          <a:p>
            <a:pPr indent="-457200">
              <a:lnSpc>
                <a:spcPts val="2880"/>
              </a:lnSpc>
            </a:pPr>
            <a:endParaRPr lang="en-US" sz="2800" b="0" u="sng" dirty="0">
              <a:solidFill>
                <a:srgbClr val="000090"/>
              </a:solidFill>
            </a:endParaRPr>
          </a:p>
          <a:p>
            <a:pPr>
              <a:lnSpc>
                <a:spcPts val="2500"/>
              </a:lnSpc>
              <a:buClr>
                <a:srgbClr val="FF0000"/>
              </a:buClr>
            </a:pPr>
            <a:r>
              <a:rPr lang="en-US" sz="2800" b="0" dirty="0">
                <a:solidFill>
                  <a:srgbClr val="000090"/>
                </a:solidFill>
              </a:rPr>
              <a:t>Age 62 or </a:t>
            </a:r>
            <a:r>
              <a:rPr lang="en-US" sz="2800" b="0" dirty="0" smtClean="0">
                <a:solidFill>
                  <a:srgbClr val="000090"/>
                </a:solidFill>
              </a:rPr>
              <a:t>older</a:t>
            </a:r>
          </a:p>
          <a:p>
            <a:pPr>
              <a:lnSpc>
                <a:spcPts val="2500"/>
              </a:lnSpc>
              <a:buClr>
                <a:srgbClr val="FF0000"/>
              </a:buClr>
            </a:pPr>
            <a:r>
              <a:rPr lang="en-US" sz="2800" b="0" dirty="0" smtClean="0">
                <a:solidFill>
                  <a:srgbClr val="000090"/>
                </a:solidFill>
              </a:rPr>
              <a:t>At </a:t>
            </a:r>
            <a:r>
              <a:rPr lang="en-US" sz="2800" b="0" dirty="0">
                <a:solidFill>
                  <a:srgbClr val="000090"/>
                </a:solidFill>
              </a:rPr>
              <a:t>any age, if caring for a child under age 16 or </a:t>
            </a:r>
            <a:r>
              <a:rPr lang="en-US" sz="2800" b="0" dirty="0" smtClean="0">
                <a:solidFill>
                  <a:srgbClr val="000090"/>
                </a:solidFill>
              </a:rPr>
              <a:t>disabled</a:t>
            </a:r>
          </a:p>
          <a:p>
            <a:pPr>
              <a:lnSpc>
                <a:spcPts val="2500"/>
              </a:lnSpc>
              <a:buClr>
                <a:srgbClr val="FF0000"/>
              </a:buClr>
            </a:pPr>
            <a:r>
              <a:rPr lang="en-US" sz="2800" b="0" dirty="0" smtClean="0">
                <a:solidFill>
                  <a:srgbClr val="000090"/>
                </a:solidFill>
              </a:rPr>
              <a:t>Worker must be receiving benefits</a:t>
            </a:r>
            <a:endParaRPr lang="en-US" sz="2800" b="0" dirty="0">
              <a:solidFill>
                <a:srgbClr val="000090"/>
              </a:solidFill>
            </a:endParaRPr>
          </a:p>
          <a:p>
            <a:pPr>
              <a:lnSpc>
                <a:spcPts val="2500"/>
              </a:lnSpc>
              <a:buClr>
                <a:srgbClr val="FF3300"/>
              </a:buClr>
              <a:buFont typeface="Wingdings" pitchFamily="2" charset="2"/>
              <a:buNone/>
            </a:pPr>
            <a:endParaRPr lang="en-US" sz="3200" b="0" u="sng" dirty="0">
              <a:solidFill>
                <a:srgbClr val="002060"/>
              </a:solidFill>
            </a:endParaRPr>
          </a:p>
          <a:p>
            <a:pPr>
              <a:lnSpc>
                <a:spcPts val="2500"/>
              </a:lnSpc>
              <a:buClr>
                <a:srgbClr val="FF3300"/>
              </a:buClr>
              <a:buFont typeface="Wingdings" pitchFamily="2" charset="2"/>
              <a:buNone/>
            </a:pPr>
            <a:r>
              <a:rPr lang="en-US" sz="2800" b="0" u="sng" dirty="0">
                <a:solidFill>
                  <a:srgbClr val="000090"/>
                </a:solidFill>
              </a:rPr>
              <a:t>Your </a:t>
            </a:r>
            <a:r>
              <a:rPr lang="en-US" sz="2800" b="0" u="sng" dirty="0" smtClean="0">
                <a:solidFill>
                  <a:srgbClr val="000090"/>
                </a:solidFill>
              </a:rPr>
              <a:t>Ex-Spouse</a:t>
            </a:r>
            <a:endParaRPr lang="en-US" sz="2800" b="0" u="sng" dirty="0">
              <a:solidFill>
                <a:srgbClr val="002060"/>
              </a:solidFill>
            </a:endParaRPr>
          </a:p>
          <a:p>
            <a:pPr>
              <a:lnSpc>
                <a:spcPts val="2500"/>
              </a:lnSpc>
              <a:spcBef>
                <a:spcPct val="50000"/>
              </a:spcBef>
              <a:buClr>
                <a:srgbClr val="FF3300"/>
              </a:buClr>
            </a:pPr>
            <a:r>
              <a:rPr lang="en-US" b="0" dirty="0" smtClean="0">
                <a:solidFill>
                  <a:srgbClr val="002060"/>
                </a:solidFill>
              </a:rPr>
              <a:t> </a:t>
            </a:r>
            <a:r>
              <a:rPr lang="en-US" sz="2800" b="0" dirty="0">
                <a:solidFill>
                  <a:srgbClr val="000090"/>
                </a:solidFill>
              </a:rPr>
              <a:t>Ex-spouse 62 or older </a:t>
            </a:r>
            <a:endParaRPr lang="en-US" sz="2800" b="0" dirty="0">
              <a:solidFill>
                <a:srgbClr val="002060"/>
              </a:solidFill>
            </a:endParaRPr>
          </a:p>
          <a:p>
            <a:pPr>
              <a:lnSpc>
                <a:spcPts val="2500"/>
              </a:lnSpc>
              <a:spcBef>
                <a:spcPct val="50000"/>
              </a:spcBef>
              <a:buClr>
                <a:srgbClr val="FF3300"/>
              </a:buClr>
            </a:pPr>
            <a:r>
              <a:rPr lang="en-US" sz="2800" b="0" dirty="0" smtClean="0">
                <a:solidFill>
                  <a:srgbClr val="000090"/>
                </a:solidFill>
              </a:rPr>
              <a:t>Marriage </a:t>
            </a:r>
            <a:r>
              <a:rPr lang="en-US" sz="2800" b="0" dirty="0">
                <a:solidFill>
                  <a:srgbClr val="000090"/>
                </a:solidFill>
              </a:rPr>
              <a:t>lasted at least 10 </a:t>
            </a:r>
            <a:r>
              <a:rPr lang="en-US" sz="2800" b="0" dirty="0" smtClean="0">
                <a:solidFill>
                  <a:srgbClr val="000090"/>
                </a:solidFill>
              </a:rPr>
              <a:t>years, not remarried</a:t>
            </a:r>
            <a:endParaRPr lang="en-US" sz="2800" b="0" dirty="0">
              <a:solidFill>
                <a:srgbClr val="000090"/>
              </a:solidFill>
            </a:endParaRPr>
          </a:p>
          <a:p>
            <a:pPr>
              <a:lnSpc>
                <a:spcPts val="2500"/>
              </a:lnSpc>
              <a:buClr>
                <a:srgbClr val="FF3300"/>
              </a:buClr>
            </a:pPr>
            <a:r>
              <a:rPr lang="en-US" b="0" dirty="0" smtClean="0">
                <a:solidFill>
                  <a:srgbClr val="000090"/>
                </a:solidFill>
              </a:rPr>
              <a:t>( If divorce has been in effect at </a:t>
            </a:r>
            <a:r>
              <a:rPr lang="en-US" b="0" dirty="0">
                <a:solidFill>
                  <a:srgbClr val="000090"/>
                </a:solidFill>
              </a:rPr>
              <a:t>least two </a:t>
            </a:r>
            <a:r>
              <a:rPr lang="en-US" b="0" dirty="0" smtClean="0">
                <a:solidFill>
                  <a:srgbClr val="000090"/>
                </a:solidFill>
              </a:rPr>
              <a:t>years, ex</a:t>
            </a:r>
            <a:r>
              <a:rPr lang="en-US" b="0" dirty="0">
                <a:solidFill>
                  <a:srgbClr val="000090"/>
                </a:solidFill>
              </a:rPr>
              <a:t>-</a:t>
            </a:r>
            <a:r>
              <a:rPr lang="en-US" b="0" dirty="0" smtClean="0">
                <a:solidFill>
                  <a:srgbClr val="000090"/>
                </a:solidFill>
              </a:rPr>
              <a:t>spouses </a:t>
            </a:r>
            <a:r>
              <a:rPr lang="en-US" b="0" dirty="0">
                <a:solidFill>
                  <a:srgbClr val="000090"/>
                </a:solidFill>
              </a:rPr>
              <a:t>can </a:t>
            </a:r>
            <a:r>
              <a:rPr lang="en-US" b="0" dirty="0" smtClean="0">
                <a:solidFill>
                  <a:srgbClr val="000090"/>
                </a:solidFill>
              </a:rPr>
              <a:t> receive benefits regardless of the worker’s benefit status)</a:t>
            </a:r>
            <a:r>
              <a:rPr lang="en-US" b="0" dirty="0">
                <a:solidFill>
                  <a:srgbClr val="000090"/>
                </a:solidFill>
              </a:rPr>
              <a:t/>
            </a:r>
            <a:br>
              <a:rPr lang="en-US" b="0" dirty="0">
                <a:solidFill>
                  <a:srgbClr val="000090"/>
                </a:solidFill>
              </a:rPr>
            </a:br>
            <a:r>
              <a:rPr lang="en-US" b="0" dirty="0">
                <a:solidFill>
                  <a:srgbClr val="000090"/>
                </a:solidFill>
              </a:rPr>
              <a:t> </a:t>
            </a:r>
            <a:endParaRPr lang="en-US" b="0" dirty="0" smtClean="0">
              <a:solidFill>
                <a:srgbClr val="000090"/>
              </a:solidFill>
            </a:endParaRPr>
          </a:p>
          <a:p>
            <a:pPr>
              <a:lnSpc>
                <a:spcPts val="2500"/>
              </a:lnSpc>
              <a:buClr>
                <a:srgbClr val="FF3300"/>
              </a:buClr>
            </a:pPr>
            <a:r>
              <a:rPr lang="en-US" sz="2800" b="0" dirty="0" smtClean="0">
                <a:solidFill>
                  <a:srgbClr val="000090"/>
                </a:solidFill>
              </a:rPr>
              <a:t>Ex-spouse’s benefits have </a:t>
            </a:r>
            <a:r>
              <a:rPr lang="en-US" sz="2800" b="0" dirty="0">
                <a:solidFill>
                  <a:srgbClr val="000090"/>
                </a:solidFill>
              </a:rPr>
              <a:t>no effect on </a:t>
            </a:r>
            <a:r>
              <a:rPr lang="en-US" sz="2800" b="0" dirty="0" smtClean="0">
                <a:solidFill>
                  <a:srgbClr val="000090"/>
                </a:solidFill>
              </a:rPr>
              <a:t>the current spouse’s benefits</a:t>
            </a:r>
            <a:r>
              <a:rPr lang="en-US" b="0" dirty="0" smtClean="0">
                <a:solidFill>
                  <a:srgbClr val="000090"/>
                </a:solidFill>
              </a:rPr>
              <a:t> </a:t>
            </a:r>
            <a:r>
              <a:rPr lang="en-US" b="0" dirty="0">
                <a:solidFill>
                  <a:srgbClr val="000090"/>
                </a:solidFill>
              </a:rPr>
              <a:t/>
            </a:r>
            <a:br>
              <a:rPr lang="en-US" b="0" dirty="0">
                <a:solidFill>
                  <a:srgbClr val="000090"/>
                </a:solidFill>
              </a:rPr>
            </a:br>
            <a:endParaRPr lang="en-US" b="0" dirty="0">
              <a:solidFill>
                <a:srgbClr val="000090"/>
              </a:solidFill>
            </a:endParaRPr>
          </a:p>
          <a:p>
            <a:pPr>
              <a:lnSpc>
                <a:spcPts val="2500"/>
              </a:lnSpc>
            </a:pPr>
            <a:endParaRPr lang="en-US" sz="2800" dirty="0">
              <a:solidFill>
                <a:srgbClr val="002060"/>
              </a:solidFill>
            </a:endParaRPr>
          </a:p>
          <a:p>
            <a:pPr>
              <a:lnSpc>
                <a:spcPts val="2500"/>
              </a:lnSpc>
            </a:pPr>
            <a:endParaRPr lang="en-US" sz="2800" dirty="0">
              <a:solidFill>
                <a:srgbClr val="002060"/>
              </a:solidFill>
            </a:endParaRPr>
          </a:p>
        </p:txBody>
      </p:sp>
      <p:sp>
        <p:nvSpPr>
          <p:cNvPr id="25605" name="Rectangle 5"/>
          <p:cNvSpPr>
            <a:spLocks noChangeArrowheads="1"/>
          </p:cNvSpPr>
          <p:nvPr/>
        </p:nvSpPr>
        <p:spPr bwMode="auto">
          <a:xfrm>
            <a:off x="1295400" y="4724400"/>
            <a:ext cx="7467600" cy="830263"/>
          </a:xfrm>
          <a:prstGeom prst="rect">
            <a:avLst/>
          </a:prstGeom>
          <a:noFill/>
          <a:ln w="9525">
            <a:noFill/>
            <a:miter lim="800000"/>
            <a:headEnd/>
            <a:tailEnd/>
          </a:ln>
        </p:spPr>
        <p:txBody>
          <a:bodyPr>
            <a:spAutoFit/>
          </a:bodyPr>
          <a:lstStyle/>
          <a:p>
            <a:pPr>
              <a:buClr>
                <a:srgbClr val="FF3300"/>
              </a:buClr>
              <a:buFont typeface="Wingdings" pitchFamily="2" charset="2"/>
              <a:buChar char="Ø"/>
            </a:pPr>
            <a:endParaRPr lang="en-US" dirty="0">
              <a:solidFill>
                <a:srgbClr val="002060"/>
              </a:solidFill>
            </a:endParaRPr>
          </a:p>
          <a:p>
            <a:pPr>
              <a:buClr>
                <a:srgbClr val="FF3300"/>
              </a:buClr>
            </a:pPr>
            <a:endParaRPr lang="en-US" dirty="0">
              <a:solidFill>
                <a:srgbClr val="002060"/>
              </a:solidFill>
            </a:endParaRPr>
          </a:p>
        </p:txBody>
      </p:sp>
    </p:spTree>
    <p:extLst>
      <p:ext uri="{BB962C8B-B14F-4D97-AF65-F5344CB8AC3E}">
        <p14:creationId xmlns:p14="http://schemas.microsoft.com/office/powerpoint/2010/main" val="2751213175"/>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85799" y="273050"/>
            <a:ext cx="8001001" cy="584776"/>
          </a:xfrm>
          <a:prstGeom prst="rect">
            <a:avLst/>
          </a:prstGeom>
          <a:noFill/>
          <a:ln w="9525" algn="ctr">
            <a:noFill/>
            <a:miter lim="800000"/>
            <a:headEnd/>
            <a:tailEnd/>
          </a:ln>
        </p:spPr>
        <p:txBody>
          <a:bodyPr wrap="square">
            <a:spAutoFit/>
          </a:bodyPr>
          <a:lstStyle/>
          <a:p>
            <a:pPr algn="ctr"/>
            <a:r>
              <a:rPr lang="en-US" sz="3200" u="sng" dirty="0">
                <a:solidFill>
                  <a:srgbClr val="2D2D8A"/>
                </a:solidFill>
              </a:rPr>
              <a:t>A Foundation for Planning Your Future</a:t>
            </a:r>
          </a:p>
        </p:txBody>
      </p:sp>
      <p:grpSp>
        <p:nvGrpSpPr>
          <p:cNvPr id="10" name="Group 9"/>
          <p:cNvGrpSpPr/>
          <p:nvPr/>
        </p:nvGrpSpPr>
        <p:grpSpPr>
          <a:xfrm>
            <a:off x="1600200" y="1903838"/>
            <a:ext cx="6656801" cy="3592087"/>
            <a:chOff x="1752600" y="1903838"/>
            <a:chExt cx="6656801" cy="3592087"/>
          </a:xfrm>
        </p:grpSpPr>
        <p:pic>
          <p:nvPicPr>
            <p:cNvPr id="1026" name="Picture 2"/>
            <p:cNvPicPr>
              <a:picLocks noChangeAspect="1" noChangeArrowheads="1"/>
            </p:cNvPicPr>
            <p:nvPr/>
          </p:nvPicPr>
          <p:blipFill>
            <a:blip r:embed="rId3" cstate="print"/>
            <a:srcRect/>
            <a:stretch>
              <a:fillRect/>
            </a:stretch>
          </p:blipFill>
          <p:spPr bwMode="auto">
            <a:xfrm>
              <a:off x="1752600" y="1903838"/>
              <a:ext cx="6656801" cy="3592087"/>
            </a:xfrm>
            <a:prstGeom prst="rect">
              <a:avLst/>
            </a:prstGeom>
            <a:noFill/>
            <a:ln w="9525">
              <a:noFill/>
              <a:miter lim="800000"/>
              <a:headEnd/>
              <a:tailEnd/>
            </a:ln>
            <a:effectLst/>
          </p:spPr>
        </p:pic>
        <p:sp>
          <p:nvSpPr>
            <p:cNvPr id="6" name="TextBox 5"/>
            <p:cNvSpPr txBox="1"/>
            <p:nvPr/>
          </p:nvSpPr>
          <p:spPr>
            <a:xfrm>
              <a:off x="2895600" y="2133600"/>
              <a:ext cx="4419600"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2800" dirty="0" smtClean="0">
                  <a:latin typeface="Articulate Light" pitchFamily="2" charset="0"/>
                </a:rPr>
                <a:t>OTHER INCOME</a:t>
              </a:r>
              <a:endParaRPr lang="en-US" sz="2800" dirty="0">
                <a:latin typeface="Articulate Light" pitchFamily="2" charset="0"/>
              </a:endParaRPr>
            </a:p>
          </p:txBody>
        </p:sp>
        <p:sp>
          <p:nvSpPr>
            <p:cNvPr id="7" name="TextBox 6"/>
            <p:cNvSpPr txBox="1"/>
            <p:nvPr/>
          </p:nvSpPr>
          <p:spPr>
            <a:xfrm>
              <a:off x="2514600" y="2971800"/>
              <a:ext cx="5105400"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2800" dirty="0" smtClean="0">
                  <a:latin typeface="Articulate Light" pitchFamily="2" charset="0"/>
                </a:rPr>
                <a:t>SAVINGS &amp; INVESTMENTS</a:t>
              </a:r>
              <a:endParaRPr lang="en-US" sz="2800" dirty="0">
                <a:latin typeface="Articulate Light" pitchFamily="2" charset="0"/>
              </a:endParaRPr>
            </a:p>
          </p:txBody>
        </p:sp>
        <p:sp>
          <p:nvSpPr>
            <p:cNvPr id="8" name="TextBox 7"/>
            <p:cNvSpPr txBox="1"/>
            <p:nvPr/>
          </p:nvSpPr>
          <p:spPr>
            <a:xfrm>
              <a:off x="2242458" y="3810000"/>
              <a:ext cx="5715000"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2800" dirty="0" smtClean="0">
                  <a:latin typeface="Articulate Light" pitchFamily="2" charset="0"/>
                </a:rPr>
                <a:t>PENSION</a:t>
              </a:r>
              <a:endParaRPr lang="en-US" sz="2800" dirty="0">
                <a:latin typeface="Articulate Light" pitchFamily="2" charset="0"/>
              </a:endParaRPr>
            </a:p>
          </p:txBody>
        </p:sp>
        <p:sp>
          <p:nvSpPr>
            <p:cNvPr id="9" name="TextBox 8"/>
            <p:cNvSpPr txBox="1"/>
            <p:nvPr/>
          </p:nvSpPr>
          <p:spPr>
            <a:xfrm>
              <a:off x="1752601" y="4724400"/>
              <a:ext cx="6656800"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2800" dirty="0" smtClean="0">
                  <a:latin typeface="Articulate Light" pitchFamily="2" charset="0"/>
                </a:rPr>
                <a:t>SOCIAL SECURITY</a:t>
              </a:r>
              <a:endParaRPr lang="en-US" sz="2800" dirty="0">
                <a:latin typeface="Articulate Light" pitchFamily="2" charset="0"/>
              </a:endParaRPr>
            </a:p>
          </p:txBody>
        </p:sp>
      </p:grpSp>
    </p:spTree>
    <p:extLst>
      <p:ext uri="{BB962C8B-B14F-4D97-AF65-F5344CB8AC3E}">
        <p14:creationId xmlns:p14="http://schemas.microsoft.com/office/powerpoint/2010/main" val="3889136293"/>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7"/>
          <p:cNvSpPr txBox="1">
            <a:spLocks noChangeArrowheads="1"/>
          </p:cNvSpPr>
          <p:nvPr/>
        </p:nvSpPr>
        <p:spPr bwMode="auto">
          <a:xfrm>
            <a:off x="228600" y="60325"/>
            <a:ext cx="8610600" cy="584776"/>
          </a:xfrm>
          <a:prstGeom prst="rect">
            <a:avLst/>
          </a:prstGeom>
          <a:noFill/>
          <a:ln w="9525">
            <a:noFill/>
            <a:miter lim="800000"/>
            <a:headEnd/>
            <a:tailEnd/>
          </a:ln>
        </p:spPr>
        <p:txBody>
          <a:bodyPr wrap="square">
            <a:spAutoFit/>
          </a:bodyPr>
          <a:lstStyle/>
          <a:p>
            <a:pPr algn="ctr"/>
            <a:r>
              <a:rPr lang="en-US" sz="3200" u="sng" dirty="0" smtClean="0">
                <a:solidFill>
                  <a:srgbClr val="000090"/>
                </a:solidFill>
              </a:rPr>
              <a:t>Spousal </a:t>
            </a:r>
            <a:r>
              <a:rPr lang="en-US" sz="3200" u="sng" dirty="0">
                <a:solidFill>
                  <a:srgbClr val="000090"/>
                </a:solidFill>
              </a:rPr>
              <a:t>Benefit </a:t>
            </a:r>
            <a:r>
              <a:rPr lang="en-US" sz="3200" u="sng" dirty="0" smtClean="0">
                <a:solidFill>
                  <a:srgbClr val="000090"/>
                </a:solidFill>
              </a:rPr>
              <a:t>Amounts</a:t>
            </a:r>
            <a:endParaRPr lang="en-US" sz="3200" u="sng" dirty="0">
              <a:solidFill>
                <a:srgbClr val="000090"/>
              </a:solidFill>
            </a:endParaRPr>
          </a:p>
        </p:txBody>
      </p:sp>
      <p:sp>
        <p:nvSpPr>
          <p:cNvPr id="26628" name="Content Placeholder 9"/>
          <p:cNvSpPr>
            <a:spLocks noGrp="1"/>
          </p:cNvSpPr>
          <p:nvPr>
            <p:ph sz="half" idx="4294967295"/>
          </p:nvPr>
        </p:nvSpPr>
        <p:spPr bwMode="auto">
          <a:xfrm>
            <a:off x="780944" y="1143000"/>
            <a:ext cx="7620000" cy="4983162"/>
          </a:xfrm>
          <a:prstGeom prst="rect">
            <a:avLst/>
          </a:prstGeom>
          <a:noFill/>
          <a:ln>
            <a:miter lim="800000"/>
            <a:headEnd/>
            <a:tailEnd/>
          </a:ln>
        </p:spPr>
        <p:txBody>
          <a:bodyPr vert="horz" wrap="square" lIns="91440" tIns="45720" rIns="91440" bIns="45720" numCol="1" anchor="t" anchorCtr="0" compatLnSpc="1">
            <a:prstTxWarp prst="textNoShape">
              <a:avLst/>
            </a:prstTxWarp>
            <a:normAutofit/>
          </a:bodyPr>
          <a:lstStyle/>
          <a:p>
            <a:pPr marL="0" indent="0">
              <a:spcBef>
                <a:spcPts val="0"/>
              </a:spcBef>
              <a:buClr>
                <a:srgbClr val="FF3300"/>
              </a:buClr>
              <a:buNone/>
            </a:pPr>
            <a:r>
              <a:rPr lang="en-US" sz="2800" b="1" dirty="0" smtClean="0">
                <a:solidFill>
                  <a:srgbClr val="1F497D"/>
                </a:solidFill>
                <a:latin typeface="Times New Roman" pitchFamily="18" charset="0"/>
              </a:rPr>
              <a:t> </a:t>
            </a:r>
            <a:r>
              <a:rPr lang="en-US" sz="2800" dirty="0" smtClean="0">
                <a:solidFill>
                  <a:srgbClr val="1F497D"/>
                </a:solidFill>
                <a:latin typeface="Times New Roman" pitchFamily="18" charset="0"/>
              </a:rPr>
              <a:t>50% of worker’s unreduced benefit</a:t>
            </a:r>
            <a:r>
              <a:rPr lang="en-US" sz="2800" dirty="0">
                <a:solidFill>
                  <a:srgbClr val="1F497D"/>
                </a:solidFill>
                <a:latin typeface="Times New Roman" pitchFamily="18" charset="0"/>
              </a:rPr>
              <a:t> </a:t>
            </a:r>
            <a:r>
              <a:rPr lang="en-US" sz="2800" dirty="0" smtClean="0">
                <a:solidFill>
                  <a:srgbClr val="1F497D"/>
                </a:solidFill>
                <a:latin typeface="Times New Roman" pitchFamily="18" charset="0"/>
              </a:rPr>
              <a:t>at spouse’s full retirement age</a:t>
            </a:r>
          </a:p>
          <a:p>
            <a:pPr marL="0" indent="0">
              <a:spcBef>
                <a:spcPts val="0"/>
              </a:spcBef>
              <a:buClr>
                <a:srgbClr val="FF3300"/>
              </a:buClr>
              <a:buNone/>
            </a:pPr>
            <a:endParaRPr lang="en-US" sz="2800" dirty="0" smtClean="0">
              <a:solidFill>
                <a:srgbClr val="1F497D"/>
              </a:solidFill>
              <a:latin typeface="Times New Roman" pitchFamily="18" charset="0"/>
            </a:endParaRPr>
          </a:p>
          <a:p>
            <a:pPr marL="0" indent="0">
              <a:spcBef>
                <a:spcPts val="0"/>
              </a:spcBef>
              <a:buClr>
                <a:srgbClr val="FF3300"/>
              </a:buClr>
              <a:buNone/>
            </a:pPr>
            <a:r>
              <a:rPr lang="en-US" sz="2800" dirty="0" smtClean="0">
                <a:solidFill>
                  <a:srgbClr val="1F497D"/>
                </a:solidFill>
                <a:latin typeface="Times New Roman" pitchFamily="18" charset="0"/>
              </a:rPr>
              <a:t>The 50% is reduced for early retirement</a:t>
            </a:r>
            <a:r>
              <a:rPr lang="en-US" dirty="0" smtClean="0">
                <a:solidFill>
                  <a:srgbClr val="1F497D"/>
                </a:solidFill>
                <a:latin typeface="Times New Roman" pitchFamily="18" charset="0"/>
              </a:rPr>
              <a:t/>
            </a:r>
            <a:br>
              <a:rPr lang="en-US" dirty="0" smtClean="0">
                <a:solidFill>
                  <a:srgbClr val="1F497D"/>
                </a:solidFill>
                <a:latin typeface="Times New Roman" pitchFamily="18" charset="0"/>
              </a:rPr>
            </a:br>
            <a:endParaRPr lang="en-US" sz="1800" dirty="0" smtClean="0">
              <a:solidFill>
                <a:srgbClr val="1F497D"/>
              </a:solidFill>
              <a:latin typeface="Times New Roman" pitchFamily="18" charset="0"/>
            </a:endParaRPr>
          </a:p>
          <a:p>
            <a:pPr marL="0" indent="0">
              <a:spcBef>
                <a:spcPts val="0"/>
              </a:spcBef>
              <a:buClr>
                <a:srgbClr val="FF3300"/>
              </a:buClr>
              <a:buNone/>
            </a:pPr>
            <a:r>
              <a:rPr lang="en-US" sz="2800" dirty="0" smtClean="0">
                <a:solidFill>
                  <a:srgbClr val="1F497D"/>
                </a:solidFill>
                <a:latin typeface="Times New Roman" pitchFamily="18" charset="0"/>
              </a:rPr>
              <a:t>If  spouse’s own benefit is less than the worker’s 50%, the highest combination is paid.</a:t>
            </a:r>
            <a:endParaRPr lang="en-US" sz="1800" dirty="0">
              <a:solidFill>
                <a:srgbClr val="1F497D"/>
              </a:solidFill>
              <a:latin typeface="Times New Roman" pitchFamily="18" charset="0"/>
            </a:endParaRPr>
          </a:p>
          <a:p>
            <a:pPr marL="0" indent="0">
              <a:spcBef>
                <a:spcPts val="0"/>
              </a:spcBef>
              <a:buClr>
                <a:srgbClr val="FF3300"/>
              </a:buClr>
              <a:buNone/>
            </a:pPr>
            <a:r>
              <a:rPr lang="en-US" sz="2800" dirty="0" smtClean="0">
                <a:solidFill>
                  <a:srgbClr val="1F497D"/>
                </a:solidFill>
                <a:latin typeface="Times New Roman" pitchFamily="18" charset="0"/>
              </a:rPr>
              <a:t>Payments to worker are never affected</a:t>
            </a:r>
            <a:r>
              <a:rPr lang="en-US" dirty="0" smtClean="0">
                <a:solidFill>
                  <a:srgbClr val="1F497D"/>
                </a:solidFill>
                <a:latin typeface="Times New Roman" pitchFamily="18" charset="0"/>
              </a:rPr>
              <a:t>  </a:t>
            </a:r>
          </a:p>
          <a:p>
            <a:pPr marL="0" indent="0">
              <a:spcBef>
                <a:spcPts val="0"/>
              </a:spcBef>
              <a:buClr>
                <a:srgbClr val="FF3300"/>
              </a:buClr>
              <a:buNone/>
            </a:pPr>
            <a:endParaRPr lang="en-US" dirty="0">
              <a:solidFill>
                <a:srgbClr val="1F497D"/>
              </a:solidFill>
              <a:latin typeface="Times New Roman" pitchFamily="18" charset="0"/>
            </a:endParaRPr>
          </a:p>
          <a:p>
            <a:pPr marL="0" indent="0">
              <a:spcBef>
                <a:spcPts val="0"/>
              </a:spcBef>
              <a:buClr>
                <a:srgbClr val="FF3300"/>
              </a:buClr>
              <a:buNone/>
            </a:pPr>
            <a:r>
              <a:rPr lang="en-US" sz="2800" dirty="0" smtClean="0">
                <a:solidFill>
                  <a:srgbClr val="1F497D"/>
                </a:solidFill>
                <a:latin typeface="Times New Roman" pitchFamily="18" charset="0"/>
              </a:rPr>
              <a:t> </a:t>
            </a:r>
            <a:r>
              <a:rPr lang="en-US" sz="2800" b="1" dirty="0" smtClean="0">
                <a:solidFill>
                  <a:srgbClr val="1F497D"/>
                </a:solidFill>
                <a:latin typeface="Times New Roman" pitchFamily="18" charset="0"/>
              </a:rPr>
              <a:t>There are/were “</a:t>
            </a:r>
            <a:r>
              <a:rPr lang="en-US" sz="2800" b="1" dirty="0">
                <a:solidFill>
                  <a:srgbClr val="1F497D"/>
                </a:solidFill>
                <a:latin typeface="Times New Roman" pitchFamily="18" charset="0"/>
              </a:rPr>
              <a:t>f</a:t>
            </a:r>
            <a:r>
              <a:rPr lang="en-US" sz="2800" b="1" dirty="0" smtClean="0">
                <a:solidFill>
                  <a:srgbClr val="1F497D"/>
                </a:solidFill>
                <a:latin typeface="Times New Roman" pitchFamily="18" charset="0"/>
              </a:rPr>
              <a:t>inancial strategies” for spouses and workers…</a:t>
            </a:r>
            <a:r>
              <a:rPr lang="en-US" sz="2800" dirty="0" smtClean="0">
                <a:solidFill>
                  <a:srgbClr val="1F497D"/>
                </a:solidFill>
                <a:latin typeface="Times New Roman" pitchFamily="18" charset="0"/>
              </a:rPr>
              <a:t>	</a:t>
            </a:r>
          </a:p>
        </p:txBody>
      </p:sp>
    </p:spTree>
    <p:extLst>
      <p:ext uri="{BB962C8B-B14F-4D97-AF65-F5344CB8AC3E}">
        <p14:creationId xmlns:p14="http://schemas.microsoft.com/office/powerpoint/2010/main" val="3793545959"/>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685800" y="1143000"/>
            <a:ext cx="8077200" cy="6124754"/>
          </a:xfrm>
          <a:prstGeom prst="rect">
            <a:avLst/>
          </a:prstGeom>
          <a:noFill/>
          <a:ln w="9525">
            <a:noFill/>
            <a:miter lim="800000"/>
            <a:headEnd/>
            <a:tailEnd/>
          </a:ln>
        </p:spPr>
        <p:txBody>
          <a:bodyPr>
            <a:spAutoFit/>
          </a:bodyPr>
          <a:lstStyle/>
          <a:p>
            <a:pPr>
              <a:spcBef>
                <a:spcPts val="1200"/>
              </a:spcBef>
              <a:buClr>
                <a:srgbClr val="FA1200"/>
              </a:buClr>
            </a:pPr>
            <a:r>
              <a:rPr lang="en-US" sz="3200" b="0" dirty="0" smtClean="0">
                <a:solidFill>
                  <a:srgbClr val="2D2D8A"/>
                </a:solidFill>
                <a:cs typeface="Arial" charset="0"/>
              </a:rPr>
              <a:t>Apply </a:t>
            </a:r>
            <a:r>
              <a:rPr lang="en-US" sz="3200" b="0" dirty="0">
                <a:solidFill>
                  <a:srgbClr val="2D2D8A"/>
                </a:solidFill>
                <a:cs typeface="Arial" charset="0"/>
              </a:rPr>
              <a:t>online at </a:t>
            </a:r>
            <a:r>
              <a:rPr lang="en-US" sz="3200" b="0" u="sng" dirty="0" smtClean="0">
                <a:solidFill>
                  <a:srgbClr val="2D2D8A"/>
                </a:solidFill>
                <a:cs typeface="Arial" charset="0"/>
                <a:hlinkClick r:id="rId3"/>
              </a:rPr>
              <a:t>www.socialsecurity.gov</a:t>
            </a:r>
            <a:endParaRPr lang="en-US" sz="2800" b="0" dirty="0">
              <a:solidFill>
                <a:srgbClr val="2D2D8A"/>
              </a:solidFill>
              <a:cs typeface="Arial" charset="0"/>
            </a:endParaRPr>
          </a:p>
          <a:p>
            <a:pPr>
              <a:spcBef>
                <a:spcPts val="1200"/>
              </a:spcBef>
              <a:buClr>
                <a:srgbClr val="FA1200"/>
              </a:buClr>
            </a:pPr>
            <a:r>
              <a:rPr lang="en-US" sz="2800" b="0" dirty="0" smtClean="0">
                <a:solidFill>
                  <a:srgbClr val="2D2D8A"/>
                </a:solidFill>
                <a:cs typeface="Arial" charset="0"/>
              </a:rPr>
              <a:t>It </a:t>
            </a:r>
            <a:r>
              <a:rPr lang="en-US" sz="2800" b="0" dirty="0">
                <a:solidFill>
                  <a:srgbClr val="2D2D8A"/>
                </a:solidFill>
                <a:cs typeface="Arial" charset="0"/>
              </a:rPr>
              <a:t>is the most convenient way to </a:t>
            </a:r>
            <a:r>
              <a:rPr lang="en-US" sz="2800" b="0" dirty="0" smtClean="0">
                <a:solidFill>
                  <a:srgbClr val="2D2D8A"/>
                </a:solidFill>
                <a:cs typeface="Arial" charset="0"/>
              </a:rPr>
              <a:t>apply</a:t>
            </a:r>
            <a:endParaRPr lang="en-US" sz="2800" b="0" dirty="0">
              <a:solidFill>
                <a:srgbClr val="2D2D8A"/>
              </a:solidFill>
              <a:cs typeface="Arial" charset="0"/>
            </a:endParaRPr>
          </a:p>
          <a:p>
            <a:pPr>
              <a:spcBef>
                <a:spcPts val="1200"/>
              </a:spcBef>
              <a:buClr>
                <a:srgbClr val="FA1200"/>
              </a:buClr>
            </a:pPr>
            <a:r>
              <a:rPr lang="en-US" sz="2800" b="0" dirty="0" smtClean="0">
                <a:solidFill>
                  <a:srgbClr val="2D2D8A"/>
                </a:solidFill>
                <a:cs typeface="Arial" charset="0"/>
              </a:rPr>
              <a:t>			or</a:t>
            </a:r>
          </a:p>
          <a:p>
            <a:pPr>
              <a:spcBef>
                <a:spcPts val="1200"/>
              </a:spcBef>
              <a:buClr>
                <a:srgbClr val="FA1200"/>
              </a:buClr>
            </a:pPr>
            <a:r>
              <a:rPr lang="en-US" sz="2800" b="0" dirty="0" smtClean="0">
                <a:solidFill>
                  <a:srgbClr val="2D2D8A"/>
                </a:solidFill>
                <a:cs typeface="Arial" charset="0"/>
              </a:rPr>
              <a:t>Call </a:t>
            </a:r>
            <a:r>
              <a:rPr lang="en-US" sz="2800" b="0" dirty="0">
                <a:solidFill>
                  <a:srgbClr val="2D2D8A"/>
                </a:solidFill>
                <a:cs typeface="Arial" charset="0"/>
              </a:rPr>
              <a:t>Social Security to schedule an appointment 1-800-772-1213 (TTY 1-800-325-0778); </a:t>
            </a:r>
            <a:endParaRPr lang="en-US" sz="2800" b="0" dirty="0" smtClean="0">
              <a:solidFill>
                <a:srgbClr val="2D2D8A"/>
              </a:solidFill>
              <a:cs typeface="Arial" charset="0"/>
            </a:endParaRPr>
          </a:p>
          <a:p>
            <a:pPr>
              <a:spcBef>
                <a:spcPts val="1200"/>
              </a:spcBef>
              <a:buClr>
                <a:srgbClr val="FA1200"/>
              </a:buClr>
            </a:pPr>
            <a:r>
              <a:rPr lang="en-US" sz="2800" b="0" dirty="0">
                <a:solidFill>
                  <a:srgbClr val="2D2D8A"/>
                </a:solidFill>
                <a:cs typeface="Arial" charset="0"/>
              </a:rPr>
              <a:t>	</a:t>
            </a:r>
            <a:r>
              <a:rPr lang="en-US" sz="2800" b="0" dirty="0" smtClean="0">
                <a:solidFill>
                  <a:srgbClr val="2D2D8A"/>
                </a:solidFill>
                <a:cs typeface="Arial" charset="0"/>
              </a:rPr>
              <a:t>		or</a:t>
            </a:r>
          </a:p>
          <a:p>
            <a:pPr>
              <a:spcBef>
                <a:spcPts val="1200"/>
              </a:spcBef>
              <a:buClr>
                <a:srgbClr val="FA1200"/>
              </a:buClr>
            </a:pPr>
            <a:r>
              <a:rPr lang="en-US" sz="2800" b="0" dirty="0" smtClean="0">
                <a:solidFill>
                  <a:srgbClr val="2D2D8A"/>
                </a:solidFill>
                <a:cs typeface="Arial" charset="0"/>
              </a:rPr>
              <a:t>Apply </a:t>
            </a:r>
            <a:r>
              <a:rPr lang="en-US" sz="2800" b="0" dirty="0">
                <a:solidFill>
                  <a:srgbClr val="2D2D8A"/>
                </a:solidFill>
                <a:cs typeface="Arial" charset="0"/>
              </a:rPr>
              <a:t>at your local Social Security office</a:t>
            </a:r>
            <a:r>
              <a:rPr lang="en-US" sz="2800" b="0" dirty="0" smtClean="0">
                <a:solidFill>
                  <a:srgbClr val="2D2D8A"/>
                </a:solidFill>
                <a:cs typeface="Arial" charset="0"/>
              </a:rPr>
              <a:t>.</a:t>
            </a:r>
          </a:p>
          <a:p>
            <a:pPr>
              <a:spcBef>
                <a:spcPts val="1200"/>
              </a:spcBef>
              <a:buClr>
                <a:srgbClr val="FA1200"/>
              </a:buClr>
            </a:pPr>
            <a:endParaRPr lang="en-US" sz="2800" b="0" dirty="0">
              <a:solidFill>
                <a:srgbClr val="2D2D8A"/>
              </a:solidFill>
              <a:cs typeface="Arial" charset="0"/>
            </a:endParaRPr>
          </a:p>
          <a:p>
            <a:pPr>
              <a:spcBef>
                <a:spcPts val="1200"/>
              </a:spcBef>
              <a:buClr>
                <a:srgbClr val="FA1200"/>
              </a:buClr>
            </a:pPr>
            <a:r>
              <a:rPr lang="en-US" sz="2800" b="0" dirty="0" smtClean="0">
                <a:solidFill>
                  <a:srgbClr val="2D2D8A"/>
                </a:solidFill>
                <a:cs typeface="Arial" charset="0"/>
              </a:rPr>
              <a:t>You should file approximately 3 months before the month you want benefits to begin.</a:t>
            </a:r>
            <a:endParaRPr lang="en-US" sz="2800" b="0" dirty="0">
              <a:solidFill>
                <a:srgbClr val="2D2D8A"/>
              </a:solidFill>
              <a:cs typeface="Arial" charset="0"/>
            </a:endParaRPr>
          </a:p>
          <a:p>
            <a:pPr marL="1257300" lvl="2" indent="-342900" algn="ctr">
              <a:spcBef>
                <a:spcPts val="1200"/>
              </a:spcBef>
              <a:buClr>
                <a:srgbClr val="FA1200"/>
              </a:buClr>
              <a:buFont typeface="Wingdings" pitchFamily="2" charset="2"/>
              <a:buNone/>
            </a:pPr>
            <a:endParaRPr lang="en-US" sz="2800" dirty="0">
              <a:solidFill>
                <a:srgbClr val="000066"/>
              </a:solidFill>
              <a:cs typeface="Arial" charset="0"/>
            </a:endParaRPr>
          </a:p>
        </p:txBody>
      </p:sp>
      <p:sp>
        <p:nvSpPr>
          <p:cNvPr id="37891" name="Text Box 3"/>
          <p:cNvSpPr txBox="1">
            <a:spLocks noChangeArrowheads="1"/>
          </p:cNvSpPr>
          <p:nvPr/>
        </p:nvSpPr>
        <p:spPr bwMode="auto">
          <a:xfrm>
            <a:off x="152400" y="329625"/>
            <a:ext cx="8915400" cy="584775"/>
          </a:xfrm>
          <a:prstGeom prst="rect">
            <a:avLst/>
          </a:prstGeom>
          <a:noFill/>
          <a:ln w="9525">
            <a:noFill/>
            <a:miter lim="800000"/>
            <a:headEnd/>
            <a:tailEnd/>
          </a:ln>
        </p:spPr>
        <p:txBody>
          <a:bodyPr wrap="square">
            <a:spAutoFit/>
          </a:bodyPr>
          <a:lstStyle/>
          <a:p>
            <a:pPr algn="ctr">
              <a:spcBef>
                <a:spcPct val="50000"/>
              </a:spcBef>
            </a:pPr>
            <a:r>
              <a:rPr lang="en-US" sz="3200" u="sng" dirty="0" smtClean="0">
                <a:solidFill>
                  <a:srgbClr val="2D2D8A"/>
                </a:solidFill>
              </a:rPr>
              <a:t>Ways To </a:t>
            </a:r>
            <a:r>
              <a:rPr lang="en-US" sz="3200" u="sng" dirty="0">
                <a:solidFill>
                  <a:srgbClr val="2D2D8A"/>
                </a:solidFill>
              </a:rPr>
              <a:t>Apply for </a:t>
            </a:r>
            <a:r>
              <a:rPr lang="en-US" sz="3200" u="sng" dirty="0" smtClean="0">
                <a:solidFill>
                  <a:srgbClr val="2D2D8A"/>
                </a:solidFill>
              </a:rPr>
              <a:t>Retirement/Spousal Benefits</a:t>
            </a:r>
            <a:endParaRPr lang="en-US" sz="3200" u="sng" dirty="0">
              <a:solidFill>
                <a:srgbClr val="2D2D8A"/>
              </a:solidFill>
            </a:endParaRPr>
          </a:p>
        </p:txBody>
      </p:sp>
    </p:spTree>
    <p:extLst>
      <p:ext uri="{BB962C8B-B14F-4D97-AF65-F5344CB8AC3E}">
        <p14:creationId xmlns:p14="http://schemas.microsoft.com/office/powerpoint/2010/main" val="4111067260"/>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7"/>
          <p:cNvSpPr txBox="1">
            <a:spLocks noChangeArrowheads="1"/>
          </p:cNvSpPr>
          <p:nvPr/>
        </p:nvSpPr>
        <p:spPr bwMode="auto">
          <a:xfrm>
            <a:off x="152400" y="228600"/>
            <a:ext cx="8763000" cy="584776"/>
          </a:xfrm>
          <a:prstGeom prst="rect">
            <a:avLst/>
          </a:prstGeom>
          <a:noFill/>
          <a:ln w="9525">
            <a:noFill/>
            <a:miter lim="800000"/>
            <a:headEnd/>
            <a:tailEnd/>
          </a:ln>
        </p:spPr>
        <p:txBody>
          <a:bodyPr wrap="square">
            <a:spAutoFit/>
          </a:bodyPr>
          <a:lstStyle/>
          <a:p>
            <a:pPr algn="ctr"/>
            <a:r>
              <a:rPr lang="en-US" sz="3200" u="sng" dirty="0" smtClean="0">
                <a:solidFill>
                  <a:srgbClr val="2D2D8A"/>
                </a:solidFill>
              </a:rPr>
              <a:t>Eligibility for  </a:t>
            </a:r>
            <a:r>
              <a:rPr lang="en-US" sz="3200" u="sng" dirty="0">
                <a:solidFill>
                  <a:srgbClr val="2D2D8A"/>
                </a:solidFill>
              </a:rPr>
              <a:t>Survivors </a:t>
            </a:r>
            <a:r>
              <a:rPr lang="en-US" sz="3200" u="sng" dirty="0" smtClean="0">
                <a:solidFill>
                  <a:srgbClr val="2D2D8A"/>
                </a:solidFill>
              </a:rPr>
              <a:t>Benefits</a:t>
            </a:r>
            <a:endParaRPr lang="en-US" sz="3200" u="sng" dirty="0">
              <a:solidFill>
                <a:srgbClr val="2D2D8A"/>
              </a:solidFill>
            </a:endParaRPr>
          </a:p>
        </p:txBody>
      </p:sp>
      <p:sp>
        <p:nvSpPr>
          <p:cNvPr id="41987" name="Text Box 16"/>
          <p:cNvSpPr txBox="1">
            <a:spLocks noChangeArrowheads="1"/>
          </p:cNvSpPr>
          <p:nvPr/>
        </p:nvSpPr>
        <p:spPr bwMode="auto">
          <a:xfrm>
            <a:off x="970296" y="838744"/>
            <a:ext cx="7620000" cy="5970866"/>
          </a:xfrm>
          <a:prstGeom prst="rect">
            <a:avLst/>
          </a:prstGeom>
          <a:noFill/>
          <a:ln w="9525">
            <a:noFill/>
            <a:miter lim="800000"/>
            <a:headEnd/>
            <a:tailEnd/>
          </a:ln>
        </p:spPr>
        <p:txBody>
          <a:bodyPr>
            <a:spAutoFit/>
          </a:bodyPr>
          <a:lstStyle/>
          <a:p>
            <a:pPr>
              <a:lnSpc>
                <a:spcPct val="150000"/>
              </a:lnSpc>
              <a:spcBef>
                <a:spcPct val="50000"/>
              </a:spcBef>
            </a:pPr>
            <a:r>
              <a:rPr lang="en-US" sz="2800" u="sng" dirty="0" smtClean="0">
                <a:solidFill>
                  <a:srgbClr val="2D2D8A"/>
                </a:solidFill>
              </a:rPr>
              <a:t>Children:</a:t>
            </a:r>
            <a:endParaRPr lang="en-US" sz="2800" u="sng" dirty="0">
              <a:solidFill>
                <a:srgbClr val="2D2D8A"/>
              </a:solidFill>
            </a:endParaRPr>
          </a:p>
          <a:p>
            <a:pPr>
              <a:spcBef>
                <a:spcPts val="1200"/>
              </a:spcBef>
              <a:buClr>
                <a:srgbClr val="FF3300"/>
              </a:buClr>
            </a:pPr>
            <a:r>
              <a:rPr lang="en-US" sz="2800" dirty="0" smtClean="0">
                <a:solidFill>
                  <a:srgbClr val="2D2D8A"/>
                </a:solidFill>
              </a:rPr>
              <a:t> </a:t>
            </a:r>
            <a:r>
              <a:rPr lang="en-US" sz="2800" b="0" dirty="0" smtClean="0">
                <a:solidFill>
                  <a:srgbClr val="2D2D8A"/>
                </a:solidFill>
              </a:rPr>
              <a:t>Not </a:t>
            </a:r>
            <a:r>
              <a:rPr lang="en-US" sz="2800" b="0" dirty="0">
                <a:solidFill>
                  <a:srgbClr val="2D2D8A"/>
                </a:solidFill>
              </a:rPr>
              <a:t>married under age 18 (under 19 if still in high school)</a:t>
            </a:r>
          </a:p>
          <a:p>
            <a:pPr>
              <a:spcBef>
                <a:spcPts val="1200"/>
              </a:spcBef>
              <a:buClr>
                <a:srgbClr val="FF3300"/>
              </a:buClr>
            </a:pPr>
            <a:r>
              <a:rPr lang="en-US" sz="2800" dirty="0" smtClean="0">
                <a:solidFill>
                  <a:srgbClr val="2D2D8A"/>
                </a:solidFill>
              </a:rPr>
              <a:t> </a:t>
            </a:r>
            <a:r>
              <a:rPr lang="en-US" sz="2800" b="0" dirty="0" smtClean="0">
                <a:solidFill>
                  <a:srgbClr val="2D2D8A"/>
                </a:solidFill>
              </a:rPr>
              <a:t>Not married an </a:t>
            </a:r>
            <a:r>
              <a:rPr lang="en-US" sz="2800" b="0" dirty="0">
                <a:solidFill>
                  <a:srgbClr val="2D2D8A"/>
                </a:solidFill>
              </a:rPr>
              <a:t>disabled before age </a:t>
            </a:r>
            <a:r>
              <a:rPr lang="en-US" sz="2800" b="0" dirty="0" smtClean="0">
                <a:solidFill>
                  <a:srgbClr val="2D2D8A"/>
                </a:solidFill>
              </a:rPr>
              <a:t>22</a:t>
            </a:r>
          </a:p>
          <a:p>
            <a:pPr>
              <a:spcBef>
                <a:spcPts val="1200"/>
              </a:spcBef>
              <a:buClr>
                <a:srgbClr val="FF3300"/>
              </a:buClr>
            </a:pPr>
            <a:r>
              <a:rPr lang="en-US" sz="2800" u="sng" dirty="0" smtClean="0">
                <a:solidFill>
                  <a:srgbClr val="2D2D8A"/>
                </a:solidFill>
              </a:rPr>
              <a:t>Widows/Widowers:</a:t>
            </a:r>
            <a:endParaRPr lang="en-US" sz="2800" u="sng" dirty="0">
              <a:solidFill>
                <a:srgbClr val="2D2D8A"/>
              </a:solidFill>
            </a:endParaRPr>
          </a:p>
          <a:p>
            <a:pPr>
              <a:spcBef>
                <a:spcPts val="1200"/>
              </a:spcBef>
              <a:buClr>
                <a:srgbClr val="FF3300"/>
              </a:buClr>
            </a:pPr>
            <a:r>
              <a:rPr lang="en-US" sz="2800" b="0" dirty="0" smtClean="0">
                <a:solidFill>
                  <a:srgbClr val="2D2D8A"/>
                </a:solidFill>
              </a:rPr>
              <a:t>If </a:t>
            </a:r>
            <a:r>
              <a:rPr lang="en-US" sz="2800" b="0" dirty="0">
                <a:solidFill>
                  <a:srgbClr val="2D2D8A"/>
                </a:solidFill>
              </a:rPr>
              <a:t>disabled as early as age 50</a:t>
            </a:r>
          </a:p>
          <a:p>
            <a:pPr>
              <a:spcBef>
                <a:spcPts val="1200"/>
              </a:spcBef>
              <a:buClr>
                <a:srgbClr val="FF3300"/>
              </a:buClr>
            </a:pPr>
            <a:r>
              <a:rPr lang="en-US" sz="2800" b="0" dirty="0" smtClean="0">
                <a:solidFill>
                  <a:srgbClr val="2D2D8A"/>
                </a:solidFill>
              </a:rPr>
              <a:t> At </a:t>
            </a:r>
            <a:r>
              <a:rPr lang="en-US" sz="2800" b="0" dirty="0">
                <a:solidFill>
                  <a:srgbClr val="2D2D8A"/>
                </a:solidFill>
              </a:rPr>
              <a:t>any age if caring for child under 16 or disabled</a:t>
            </a:r>
          </a:p>
          <a:p>
            <a:pPr>
              <a:spcBef>
                <a:spcPts val="1200"/>
              </a:spcBef>
              <a:buClr>
                <a:srgbClr val="FF3300"/>
              </a:buClr>
            </a:pPr>
            <a:r>
              <a:rPr lang="en-US" sz="2800" b="0" dirty="0" smtClean="0">
                <a:solidFill>
                  <a:srgbClr val="2D2D8A"/>
                </a:solidFill>
              </a:rPr>
              <a:t>Divorced </a:t>
            </a:r>
            <a:r>
              <a:rPr lang="en-US" sz="2800" b="0" dirty="0">
                <a:solidFill>
                  <a:srgbClr val="2D2D8A"/>
                </a:solidFill>
              </a:rPr>
              <a:t>widows/widowers may qualify</a:t>
            </a:r>
          </a:p>
          <a:p>
            <a:pPr>
              <a:spcBef>
                <a:spcPct val="50000"/>
              </a:spcBef>
              <a:buClr>
                <a:srgbClr val="BD010A"/>
              </a:buClr>
            </a:pPr>
            <a:r>
              <a:rPr lang="en-US" sz="2800" b="0" dirty="0">
                <a:solidFill>
                  <a:srgbClr val="2D2D8A"/>
                </a:solidFill>
              </a:rPr>
              <a:t>Remarriage after age 60 (50 if disabled)</a:t>
            </a:r>
          </a:p>
          <a:p>
            <a:pPr>
              <a:spcBef>
                <a:spcPct val="50000"/>
              </a:spcBef>
              <a:buClr>
                <a:srgbClr val="BD010A"/>
              </a:buClr>
            </a:pPr>
            <a:endParaRPr lang="en-US" sz="2800" dirty="0">
              <a:solidFill>
                <a:srgbClr val="002060"/>
              </a:solidFill>
            </a:endParaRPr>
          </a:p>
        </p:txBody>
      </p:sp>
    </p:spTree>
    <p:extLst>
      <p:ext uri="{BB962C8B-B14F-4D97-AF65-F5344CB8AC3E}">
        <p14:creationId xmlns:p14="http://schemas.microsoft.com/office/powerpoint/2010/main" val="1070887815"/>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7"/>
          <p:cNvSpPr txBox="1">
            <a:spLocks noChangeArrowheads="1"/>
          </p:cNvSpPr>
          <p:nvPr/>
        </p:nvSpPr>
        <p:spPr bwMode="auto">
          <a:xfrm>
            <a:off x="152400" y="268288"/>
            <a:ext cx="8763000" cy="584776"/>
          </a:xfrm>
          <a:prstGeom prst="rect">
            <a:avLst/>
          </a:prstGeom>
          <a:noFill/>
          <a:ln w="9525">
            <a:noFill/>
            <a:miter lim="800000"/>
            <a:headEnd/>
            <a:tailEnd/>
          </a:ln>
        </p:spPr>
        <p:txBody>
          <a:bodyPr wrap="square">
            <a:spAutoFit/>
          </a:bodyPr>
          <a:lstStyle/>
          <a:p>
            <a:pPr algn="ctr"/>
            <a:r>
              <a:rPr lang="en-US" sz="3200" u="sng" dirty="0">
                <a:solidFill>
                  <a:srgbClr val="2D2D8A"/>
                </a:solidFill>
              </a:rPr>
              <a:t>Widow or Widower Benefit Computation</a:t>
            </a:r>
          </a:p>
        </p:txBody>
      </p:sp>
      <p:sp>
        <p:nvSpPr>
          <p:cNvPr id="43011" name="Text Box 16"/>
          <p:cNvSpPr txBox="1">
            <a:spLocks noChangeArrowheads="1"/>
          </p:cNvSpPr>
          <p:nvPr/>
        </p:nvSpPr>
        <p:spPr bwMode="auto">
          <a:xfrm>
            <a:off x="228600" y="951008"/>
            <a:ext cx="8686800" cy="5447646"/>
          </a:xfrm>
          <a:prstGeom prst="rect">
            <a:avLst/>
          </a:prstGeom>
          <a:noFill/>
          <a:ln w="9525">
            <a:noFill/>
            <a:miter lim="800000"/>
            <a:headEnd/>
            <a:tailEnd/>
          </a:ln>
        </p:spPr>
        <p:txBody>
          <a:bodyPr wrap="square">
            <a:spAutoFit/>
          </a:bodyPr>
          <a:lstStyle/>
          <a:p>
            <a:pPr>
              <a:spcBef>
                <a:spcPts val="1200"/>
              </a:spcBef>
              <a:buClr>
                <a:srgbClr val="FF3300"/>
              </a:buClr>
            </a:pPr>
            <a:r>
              <a:rPr lang="en-US" sz="2800" b="0" dirty="0" smtClean="0">
                <a:solidFill>
                  <a:srgbClr val="2D2D8A"/>
                </a:solidFill>
              </a:rPr>
              <a:t>At </a:t>
            </a:r>
            <a:r>
              <a:rPr lang="en-US" sz="2800" b="0" dirty="0">
                <a:solidFill>
                  <a:srgbClr val="2D2D8A"/>
                </a:solidFill>
              </a:rPr>
              <a:t>full retirement age, 100% of </a:t>
            </a:r>
            <a:r>
              <a:rPr lang="en-US" sz="2800" b="0" dirty="0" smtClean="0">
                <a:solidFill>
                  <a:srgbClr val="2D2D8A"/>
                </a:solidFill>
              </a:rPr>
              <a:t>deceased worker’s </a:t>
            </a:r>
            <a:r>
              <a:rPr lang="en-US" sz="2800" b="0" dirty="0">
                <a:solidFill>
                  <a:srgbClr val="2D2D8A"/>
                </a:solidFill>
              </a:rPr>
              <a:t>unreduced </a:t>
            </a:r>
            <a:r>
              <a:rPr lang="en-US" sz="2800" b="0" dirty="0" smtClean="0">
                <a:solidFill>
                  <a:srgbClr val="2D2D8A"/>
                </a:solidFill>
              </a:rPr>
              <a:t>benefit is paid.</a:t>
            </a:r>
            <a:endParaRPr lang="en-US" sz="2800" b="0" dirty="0">
              <a:solidFill>
                <a:srgbClr val="2D2D8A"/>
              </a:solidFill>
            </a:endParaRPr>
          </a:p>
          <a:p>
            <a:pPr>
              <a:spcBef>
                <a:spcPts val="1200"/>
              </a:spcBef>
              <a:buClr>
                <a:srgbClr val="FF3300"/>
              </a:buClr>
            </a:pPr>
            <a:r>
              <a:rPr lang="en-US" sz="2800" b="0" dirty="0" smtClean="0">
                <a:solidFill>
                  <a:srgbClr val="2D2D8A"/>
                </a:solidFill>
              </a:rPr>
              <a:t>The 100% is reduced for age to approximately 71.5</a:t>
            </a:r>
            <a:r>
              <a:rPr lang="en-US" sz="2800" b="0" dirty="0">
                <a:solidFill>
                  <a:srgbClr val="2D2D8A"/>
                </a:solidFill>
              </a:rPr>
              <a:t>% of deceased </a:t>
            </a:r>
            <a:r>
              <a:rPr lang="en-US" sz="2800" b="0" dirty="0" smtClean="0">
                <a:solidFill>
                  <a:srgbClr val="2D2D8A"/>
                </a:solidFill>
              </a:rPr>
              <a:t>worker’s</a:t>
            </a:r>
            <a:r>
              <a:rPr lang="en-US" sz="2800" b="0" dirty="0">
                <a:solidFill>
                  <a:srgbClr val="2D2D8A"/>
                </a:solidFill>
              </a:rPr>
              <a:t> </a:t>
            </a:r>
            <a:r>
              <a:rPr lang="en-US" sz="2800" b="0" dirty="0" smtClean="0">
                <a:solidFill>
                  <a:srgbClr val="2D2D8A"/>
                </a:solidFill>
              </a:rPr>
              <a:t>unreduced </a:t>
            </a:r>
            <a:r>
              <a:rPr lang="en-US" sz="2800" b="0" dirty="0">
                <a:solidFill>
                  <a:srgbClr val="2D2D8A"/>
                </a:solidFill>
              </a:rPr>
              <a:t>benefit </a:t>
            </a:r>
            <a:r>
              <a:rPr lang="en-US" sz="2800" b="0" dirty="0" smtClean="0">
                <a:solidFill>
                  <a:srgbClr val="2D2D8A"/>
                </a:solidFill>
              </a:rPr>
              <a:t>at age 60 (reduced proportionately between FRA and age 60 on a month by month adjustment).</a:t>
            </a:r>
            <a:endParaRPr lang="en-US" sz="2800" b="0" dirty="0">
              <a:solidFill>
                <a:srgbClr val="2D2D8A"/>
              </a:solidFill>
            </a:endParaRPr>
          </a:p>
          <a:p>
            <a:pPr>
              <a:spcBef>
                <a:spcPts val="1200"/>
              </a:spcBef>
              <a:buClr>
                <a:srgbClr val="FF3300"/>
              </a:buClr>
            </a:pPr>
            <a:r>
              <a:rPr lang="en-US" sz="2800" b="0" dirty="0" smtClean="0">
                <a:solidFill>
                  <a:srgbClr val="2D2D8A"/>
                </a:solidFill>
              </a:rPr>
              <a:t>Options for survivor benefits and also benefits based on the survivor’s own work and earnings </a:t>
            </a:r>
            <a:br>
              <a:rPr lang="en-US" sz="2800" b="0" dirty="0" smtClean="0">
                <a:solidFill>
                  <a:srgbClr val="2D2D8A"/>
                </a:solidFill>
              </a:rPr>
            </a:br>
            <a:r>
              <a:rPr lang="en-US" sz="2800" b="0" dirty="0" smtClean="0">
                <a:solidFill>
                  <a:srgbClr val="2D2D8A"/>
                </a:solidFill>
              </a:rPr>
              <a:t>at different times exists.</a:t>
            </a:r>
          </a:p>
          <a:p>
            <a:pPr>
              <a:spcBef>
                <a:spcPts val="1200"/>
              </a:spcBef>
              <a:buClr>
                <a:srgbClr val="FF3300"/>
              </a:buClr>
            </a:pPr>
            <a:endParaRPr lang="en-US" sz="2800" dirty="0">
              <a:solidFill>
                <a:srgbClr val="2D2D8A"/>
              </a:solidFill>
            </a:endParaRPr>
          </a:p>
          <a:p>
            <a:pPr>
              <a:spcBef>
                <a:spcPts val="1200"/>
              </a:spcBef>
              <a:buClr>
                <a:srgbClr val="FF3300"/>
              </a:buClr>
            </a:pPr>
            <a:r>
              <a:rPr lang="en-US" sz="2800" dirty="0" smtClean="0">
                <a:solidFill>
                  <a:srgbClr val="2D2D8A"/>
                </a:solidFill>
              </a:rPr>
              <a:t>This also applies to  </a:t>
            </a:r>
            <a:r>
              <a:rPr lang="en-US" sz="2800" dirty="0">
                <a:solidFill>
                  <a:srgbClr val="2D2D8A"/>
                </a:solidFill>
              </a:rPr>
              <a:t>divorced </a:t>
            </a:r>
            <a:r>
              <a:rPr lang="en-US" sz="2800" dirty="0" smtClean="0">
                <a:solidFill>
                  <a:srgbClr val="2D2D8A"/>
                </a:solidFill>
              </a:rPr>
              <a:t>widows and widowers.</a:t>
            </a:r>
            <a:endParaRPr lang="en-US" sz="2800" dirty="0">
              <a:solidFill>
                <a:srgbClr val="2D2D8A"/>
              </a:solidFill>
            </a:endParaRPr>
          </a:p>
        </p:txBody>
      </p:sp>
    </p:spTree>
    <p:extLst>
      <p:ext uri="{BB962C8B-B14F-4D97-AF65-F5344CB8AC3E}">
        <p14:creationId xmlns:p14="http://schemas.microsoft.com/office/powerpoint/2010/main" val="164612190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000090"/>
                </a:solidFill>
                <a:latin typeface="Times New Roman"/>
                <a:cs typeface="Times New Roman"/>
              </a:rPr>
              <a:t>How Financial Strategies Evolved</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p:txBody>
          <a:bodyPr>
            <a:normAutofit lnSpcReduction="10000"/>
          </a:bodyPr>
          <a:lstStyle/>
          <a:p>
            <a:pPr marL="0" indent="0">
              <a:buNone/>
            </a:pPr>
            <a:r>
              <a:rPr lang="en-US" sz="2800" dirty="0" smtClean="0">
                <a:solidFill>
                  <a:srgbClr val="000090"/>
                </a:solidFill>
                <a:latin typeface="Times New Roman"/>
                <a:cs typeface="Times New Roman"/>
              </a:rPr>
              <a:t>The lifting of the earnings limit at “full retirement age”,  allowed individuals to collect Social Security while still working, regardless of how much they earned.</a:t>
            </a:r>
          </a:p>
          <a:p>
            <a:pPr marL="0" indent="0">
              <a:buNone/>
            </a:pPr>
            <a:endParaRPr lang="en-US" sz="2800" dirty="0" smtClean="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“Creative” strategies came about to maximize a couple’s retirement options. These applied to workers and spouses who were both at least “full retirement age”.</a:t>
            </a:r>
          </a:p>
          <a:p>
            <a:pPr marL="0" indent="0">
              <a:buNone/>
            </a:pPr>
            <a:endParaRPr lang="en-US" sz="2800" dirty="0" smtClean="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There were no Social Security laws addressing these strategies…until the Bipartisan Act of 2015.</a:t>
            </a:r>
            <a:endParaRPr lang="en-US" sz="2800" dirty="0">
              <a:solidFill>
                <a:srgbClr val="000090"/>
              </a:solidFill>
              <a:latin typeface="Times New Roman"/>
              <a:cs typeface="Times New Roman"/>
            </a:endParaRPr>
          </a:p>
        </p:txBody>
      </p:sp>
    </p:spTree>
    <p:extLst>
      <p:ext uri="{BB962C8B-B14F-4D97-AF65-F5344CB8AC3E}">
        <p14:creationId xmlns:p14="http://schemas.microsoft.com/office/powerpoint/2010/main" val="22869017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8880" y="0"/>
            <a:ext cx="7772400" cy="1143000"/>
          </a:xfrm>
        </p:spPr>
        <p:txBody>
          <a:bodyPr>
            <a:normAutofit/>
          </a:bodyPr>
          <a:lstStyle/>
          <a:p>
            <a:r>
              <a:rPr lang="en-US" sz="3200" b="1" u="sng" dirty="0" smtClean="0">
                <a:solidFill>
                  <a:srgbClr val="000090"/>
                </a:solidFill>
                <a:latin typeface="Times New Roman"/>
                <a:cs typeface="Times New Roman"/>
              </a:rPr>
              <a:t>What Were the “Financial Strategies”</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914400" y="990600"/>
            <a:ext cx="7787628" cy="5410200"/>
          </a:xfrm>
        </p:spPr>
        <p:txBody>
          <a:bodyPr>
            <a:normAutofit/>
          </a:bodyPr>
          <a:lstStyle/>
          <a:p>
            <a:pPr marL="0" indent="0">
              <a:buNone/>
            </a:pPr>
            <a:endParaRPr lang="en-US" dirty="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The strategies were:</a:t>
            </a:r>
          </a:p>
          <a:p>
            <a:pPr marL="514350" indent="-514350">
              <a:buAutoNum type="arabicPeriod"/>
            </a:pPr>
            <a:r>
              <a:rPr lang="en-US" sz="2800" dirty="0" smtClean="0">
                <a:solidFill>
                  <a:srgbClr val="000090"/>
                </a:solidFill>
                <a:latin typeface="Times New Roman"/>
                <a:cs typeface="Times New Roman"/>
              </a:rPr>
              <a:t>File @ FRA, receive 100%, withdraw and refund and reapply at age 70  (100% + delayed credits) </a:t>
            </a:r>
          </a:p>
          <a:p>
            <a:pPr marL="0" indent="0">
              <a:buNone/>
            </a:pPr>
            <a:endParaRPr lang="en-US" sz="2800" dirty="0" smtClean="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2. “File and Suspend”</a:t>
            </a:r>
          </a:p>
          <a:p>
            <a:pPr marL="0" indent="0">
              <a:buNone/>
            </a:pPr>
            <a:endParaRPr lang="en-US" sz="2800" dirty="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3. Spouse then Worker (Deemed Filing)</a:t>
            </a:r>
          </a:p>
          <a:p>
            <a:pPr marL="0" indent="0">
              <a:buNone/>
            </a:pPr>
            <a:endParaRPr lang="en-US" dirty="0" smtClean="0">
              <a:solidFill>
                <a:srgbClr val="000090"/>
              </a:solidFill>
              <a:latin typeface="Times New Roman"/>
              <a:cs typeface="Times New Roman"/>
            </a:endParaRPr>
          </a:p>
          <a:p>
            <a:endParaRPr lang="en-US" dirty="0" smtClean="0">
              <a:solidFill>
                <a:srgbClr val="2D2D8A"/>
              </a:solidFill>
            </a:endParaRPr>
          </a:p>
          <a:p>
            <a:endParaRPr lang="en-US" dirty="0"/>
          </a:p>
        </p:txBody>
      </p:sp>
    </p:spTree>
    <p:extLst>
      <p:ext uri="{BB962C8B-B14F-4D97-AF65-F5344CB8AC3E}">
        <p14:creationId xmlns:p14="http://schemas.microsoft.com/office/powerpoint/2010/main" val="23854861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000090"/>
                </a:solidFill>
                <a:latin typeface="Times New Roman"/>
                <a:cs typeface="Times New Roman"/>
              </a:rPr>
              <a:t>Closing the “Loopholes”</a:t>
            </a:r>
            <a:br>
              <a:rPr lang="en-US" sz="3200" b="1" u="sng" dirty="0" smtClean="0">
                <a:solidFill>
                  <a:srgbClr val="000090"/>
                </a:solidFill>
                <a:latin typeface="Times New Roman"/>
                <a:cs typeface="Times New Roman"/>
              </a:rPr>
            </a:br>
            <a:r>
              <a:rPr lang="en-US" sz="3200" b="1" u="sng" dirty="0" smtClean="0">
                <a:solidFill>
                  <a:srgbClr val="000090"/>
                </a:solidFill>
                <a:latin typeface="Times New Roman"/>
                <a:cs typeface="Times New Roman"/>
              </a:rPr>
              <a:t>What has Changed</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p:txBody>
          <a:bodyPr>
            <a:normAutofit/>
          </a:bodyPr>
          <a:lstStyle/>
          <a:p>
            <a:r>
              <a:rPr lang="en-US" sz="2800" dirty="0" smtClean="0">
                <a:solidFill>
                  <a:srgbClr val="000090"/>
                </a:solidFill>
                <a:latin typeface="Times New Roman"/>
                <a:cs typeface="Times New Roman"/>
              </a:rPr>
              <a:t>Strategy #1- File, withdraw, reapply:</a:t>
            </a:r>
          </a:p>
          <a:p>
            <a:endParaRPr lang="en-US" sz="2800" dirty="0" smtClean="0">
              <a:solidFill>
                <a:srgbClr val="000090"/>
              </a:solidFill>
              <a:latin typeface="Times New Roman"/>
              <a:cs typeface="Times New Roman"/>
            </a:endParaRPr>
          </a:p>
          <a:p>
            <a:pPr lvl="1"/>
            <a:r>
              <a:rPr lang="en-US" dirty="0" smtClean="0">
                <a:solidFill>
                  <a:srgbClr val="000090"/>
                </a:solidFill>
                <a:latin typeface="Times New Roman"/>
                <a:cs typeface="Times New Roman"/>
              </a:rPr>
              <a:t>This loophole was closed about 7 years ago</a:t>
            </a:r>
          </a:p>
          <a:p>
            <a:pPr lvl="1"/>
            <a:endParaRPr lang="en-US" dirty="0" smtClean="0">
              <a:solidFill>
                <a:srgbClr val="000090"/>
              </a:solidFill>
              <a:latin typeface="Times New Roman"/>
              <a:cs typeface="Times New Roman"/>
            </a:endParaRPr>
          </a:p>
          <a:p>
            <a:pPr lvl="1"/>
            <a:r>
              <a:rPr lang="en-US" dirty="0" smtClean="0">
                <a:solidFill>
                  <a:srgbClr val="000090"/>
                </a:solidFill>
                <a:latin typeface="Times New Roman"/>
                <a:cs typeface="Times New Roman"/>
              </a:rPr>
              <a:t>Current rules reverts to the law as it was; that one must withdraw an application within 12 months of starting Social Security retirement benefits.</a:t>
            </a:r>
            <a:endParaRPr lang="en-US" dirty="0">
              <a:solidFill>
                <a:srgbClr val="000090"/>
              </a:solidFill>
              <a:latin typeface="Times New Roman"/>
              <a:cs typeface="Times New Roman"/>
            </a:endParaRPr>
          </a:p>
        </p:txBody>
      </p:sp>
    </p:spTree>
    <p:extLst>
      <p:ext uri="{BB962C8B-B14F-4D97-AF65-F5344CB8AC3E}">
        <p14:creationId xmlns:p14="http://schemas.microsoft.com/office/powerpoint/2010/main" val="34610901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264" y="258836"/>
            <a:ext cx="8229600" cy="838200"/>
          </a:xfrm>
        </p:spPr>
        <p:txBody>
          <a:bodyPr>
            <a:normAutofit/>
          </a:bodyPr>
          <a:lstStyle/>
          <a:p>
            <a:r>
              <a:rPr lang="en-US" sz="3200" b="1" u="sng" dirty="0" smtClean="0">
                <a:solidFill>
                  <a:srgbClr val="000090"/>
                </a:solidFill>
                <a:latin typeface="Times New Roman"/>
                <a:cs typeface="Times New Roman"/>
              </a:rPr>
              <a:t>Closing the</a:t>
            </a:r>
            <a:r>
              <a:rPr lang="en-US" sz="3200" b="1" u="sng" dirty="0">
                <a:solidFill>
                  <a:srgbClr val="000090"/>
                </a:solidFill>
                <a:latin typeface="Times New Roman"/>
                <a:cs typeface="Times New Roman"/>
              </a:rPr>
              <a:t> </a:t>
            </a:r>
            <a:r>
              <a:rPr lang="en-US" sz="3200" b="1" u="sng" dirty="0" smtClean="0">
                <a:solidFill>
                  <a:srgbClr val="000090"/>
                </a:solidFill>
                <a:latin typeface="Times New Roman"/>
                <a:cs typeface="Times New Roman"/>
              </a:rPr>
              <a:t>“Loopholes”</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465264" y="1295400"/>
            <a:ext cx="8229600" cy="9448800"/>
          </a:xfrm>
        </p:spPr>
        <p:txBody>
          <a:bodyPr/>
          <a:lstStyle/>
          <a:p>
            <a:pPr marL="0" indent="0">
              <a:buNone/>
            </a:pPr>
            <a:r>
              <a:rPr lang="en-US" sz="2800" dirty="0" smtClean="0">
                <a:solidFill>
                  <a:srgbClr val="000090"/>
                </a:solidFill>
                <a:latin typeface="Times New Roman"/>
                <a:cs typeface="Times New Roman"/>
              </a:rPr>
              <a:t>Strategy #2- File and Suspend:</a:t>
            </a:r>
          </a:p>
          <a:p>
            <a:pPr marL="0" indent="0">
              <a:buNone/>
            </a:pPr>
            <a:endParaRPr lang="en-US" sz="1600" b="1" dirty="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The provision to close this loophole takes effect April 30, 2016. </a:t>
            </a:r>
          </a:p>
          <a:p>
            <a:pPr marL="0" indent="0">
              <a:buNone/>
            </a:pPr>
            <a:endParaRPr lang="en-US" sz="2800" dirty="0" smtClean="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 After that date, if a worker suspends, then spousal benefits will also be suspended.</a:t>
            </a:r>
          </a:p>
          <a:p>
            <a:pPr marL="0" indent="0">
              <a:buNone/>
            </a:pPr>
            <a:endParaRPr lang="en-US" sz="2800" dirty="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This rule reverts back to Social Security law as it existed before.</a:t>
            </a:r>
          </a:p>
          <a:p>
            <a:pPr marL="0" indent="0">
              <a:buNone/>
            </a:pPr>
            <a:endParaRPr lang="en-US" sz="1600" dirty="0" smtClean="0">
              <a:solidFill>
                <a:srgbClr val="1F497D"/>
              </a:solidFill>
              <a:latin typeface="Times New Roman"/>
              <a:cs typeface="Times New Roman"/>
            </a:endParaRPr>
          </a:p>
          <a:p>
            <a:pPr marL="0" indent="0">
              <a:buNone/>
            </a:pPr>
            <a:endParaRPr lang="en-US" sz="1600" dirty="0">
              <a:solidFill>
                <a:srgbClr val="1F497D"/>
              </a:solidFill>
              <a:latin typeface="Times New Roman"/>
              <a:cs typeface="Times New Roman"/>
            </a:endParaRPr>
          </a:p>
          <a:p>
            <a:pPr marL="0" indent="0">
              <a:buNone/>
            </a:pPr>
            <a:endParaRPr lang="en-US" sz="1600" b="1" dirty="0" smtClean="0">
              <a:solidFill>
                <a:srgbClr val="1F497D"/>
              </a:solidFill>
              <a:latin typeface="Times New Roman"/>
              <a:cs typeface="Times New Roman"/>
            </a:endParaRPr>
          </a:p>
          <a:p>
            <a:pPr marL="0" indent="0">
              <a:buNone/>
            </a:pPr>
            <a:endParaRPr lang="en-US" sz="2400" b="1" dirty="0">
              <a:solidFill>
                <a:srgbClr val="2D2D8A"/>
              </a:solidFill>
              <a:hlinkClick r:id="rId2"/>
            </a:endParaRPr>
          </a:p>
          <a:p>
            <a:pPr marL="0" indent="0">
              <a:buNone/>
            </a:pPr>
            <a:endParaRPr lang="en-US" sz="2400" b="1" dirty="0" smtClean="0">
              <a:solidFill>
                <a:srgbClr val="2D2D8A"/>
              </a:solidFill>
              <a:hlinkClick r:id="rId2"/>
            </a:endParaRPr>
          </a:p>
          <a:p>
            <a:pPr marL="0" indent="0">
              <a:buNone/>
            </a:pPr>
            <a:endParaRPr lang="en-US" sz="2400" b="1" dirty="0">
              <a:solidFill>
                <a:srgbClr val="2D2D8A"/>
              </a:solidFill>
              <a:hlinkClick r:id="rId2"/>
            </a:endParaRPr>
          </a:p>
          <a:p>
            <a:pPr marL="0" indent="0">
              <a:buNone/>
            </a:pPr>
            <a:endParaRPr lang="en-US" sz="2400" b="1" dirty="0" smtClean="0">
              <a:solidFill>
                <a:srgbClr val="2D2D8A"/>
              </a:solidFill>
              <a:hlinkClick r:id="rId2"/>
            </a:endParaRPr>
          </a:p>
        </p:txBody>
      </p:sp>
    </p:spTree>
    <p:extLst>
      <p:ext uri="{BB962C8B-B14F-4D97-AF65-F5344CB8AC3E}">
        <p14:creationId xmlns:p14="http://schemas.microsoft.com/office/powerpoint/2010/main" val="6990665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308" y="0"/>
            <a:ext cx="8229600" cy="1143000"/>
          </a:xfrm>
        </p:spPr>
        <p:txBody>
          <a:bodyPr>
            <a:normAutofit/>
          </a:bodyPr>
          <a:lstStyle/>
          <a:p>
            <a:r>
              <a:rPr lang="en-US" sz="3200" b="1" u="sng" dirty="0" smtClean="0">
                <a:solidFill>
                  <a:srgbClr val="000090"/>
                </a:solidFill>
                <a:latin typeface="Times New Roman"/>
                <a:cs typeface="Times New Roman"/>
              </a:rPr>
              <a:t>Closing the “Loophole”</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457200" y="1371600"/>
            <a:ext cx="8229600" cy="4525963"/>
          </a:xfrm>
        </p:spPr>
        <p:txBody>
          <a:bodyPr>
            <a:normAutofit/>
          </a:bodyPr>
          <a:lstStyle/>
          <a:p>
            <a:pPr marL="0" indent="0">
              <a:buNone/>
            </a:pPr>
            <a:r>
              <a:rPr lang="en-US" sz="2800" dirty="0" smtClean="0">
                <a:solidFill>
                  <a:srgbClr val="000090"/>
                </a:solidFill>
                <a:latin typeface="Times New Roman"/>
                <a:cs typeface="Times New Roman"/>
              </a:rPr>
              <a:t>Strategy #3- Spouse then Worker:</a:t>
            </a:r>
          </a:p>
          <a:p>
            <a:pPr marL="0" indent="0">
              <a:buNone/>
            </a:pPr>
            <a:endParaRPr lang="en-US" sz="2800" dirty="0" smtClean="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This “loophole” is no longer available to anyone who was not age 62 or over prior to January 2, 2016.</a:t>
            </a:r>
          </a:p>
          <a:p>
            <a:pPr marL="0" indent="0">
              <a:buNone/>
            </a:pPr>
            <a:endParaRPr lang="en-US" sz="2800" dirty="0" smtClean="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Anyone who is at least age 62 in 2015 can still file a “restricted claim” for spousal from full retirement age and delay their own until age 70.</a:t>
            </a:r>
            <a:r>
              <a:rPr lang="en-US" sz="2800" dirty="0">
                <a:solidFill>
                  <a:srgbClr val="000090"/>
                </a:solidFill>
                <a:latin typeface="Times New Roman"/>
                <a:cs typeface="Times New Roman"/>
              </a:rPr>
              <a:t> </a:t>
            </a:r>
            <a:r>
              <a:rPr lang="en-US" sz="2800" dirty="0" smtClean="0">
                <a:solidFill>
                  <a:srgbClr val="000090"/>
                </a:solidFill>
                <a:latin typeface="Times New Roman"/>
                <a:cs typeface="Times New Roman"/>
              </a:rPr>
              <a:t>The worker, however, must be receiving benefits.</a:t>
            </a:r>
          </a:p>
          <a:p>
            <a:pPr marL="0" indent="0">
              <a:buNone/>
            </a:pPr>
            <a:endParaRPr lang="en-US" dirty="0">
              <a:solidFill>
                <a:srgbClr val="000090"/>
              </a:solidFill>
              <a:latin typeface="Times New Roman"/>
              <a:cs typeface="Times New Roman"/>
            </a:endParaRPr>
          </a:p>
          <a:p>
            <a:endParaRPr lang="en-US" dirty="0" smtClean="0"/>
          </a:p>
          <a:p>
            <a:endParaRPr lang="en-US" dirty="0"/>
          </a:p>
        </p:txBody>
      </p:sp>
    </p:spTree>
    <p:extLst>
      <p:ext uri="{BB962C8B-B14F-4D97-AF65-F5344CB8AC3E}">
        <p14:creationId xmlns:p14="http://schemas.microsoft.com/office/powerpoint/2010/main" val="12683385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000090"/>
                </a:solidFill>
                <a:latin typeface="Times New Roman"/>
                <a:cs typeface="Times New Roman"/>
              </a:rPr>
              <a:t>Who is not Affected by the Changes</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p:txBody>
          <a:bodyPr/>
          <a:lstStyle/>
          <a:p>
            <a:pPr marL="0" indent="0">
              <a:buNone/>
            </a:pPr>
            <a:r>
              <a:rPr lang="en-US" sz="2800" dirty="0" smtClean="0">
                <a:solidFill>
                  <a:srgbClr val="000090"/>
                </a:solidFill>
                <a:latin typeface="Times New Roman"/>
                <a:cs typeface="Times New Roman"/>
              </a:rPr>
              <a:t>Independently entitled divorced spouses</a:t>
            </a:r>
          </a:p>
          <a:p>
            <a:pPr marL="0" indent="0">
              <a:buNone/>
            </a:pPr>
            <a:r>
              <a:rPr lang="en-US" sz="2800" dirty="0" smtClean="0">
                <a:solidFill>
                  <a:srgbClr val="000090"/>
                </a:solidFill>
                <a:latin typeface="Times New Roman"/>
                <a:cs typeface="Times New Roman"/>
              </a:rPr>
              <a:t>Surviving spouses</a:t>
            </a:r>
          </a:p>
          <a:p>
            <a:pPr marL="0" indent="0">
              <a:buNone/>
            </a:pPr>
            <a:endParaRPr lang="en-US" sz="2800" dirty="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Why they are not affected:</a:t>
            </a:r>
          </a:p>
          <a:p>
            <a:pPr marL="0" indent="0">
              <a:buNone/>
            </a:pPr>
            <a:r>
              <a:rPr lang="en-US" sz="2800" dirty="0" smtClean="0">
                <a:solidFill>
                  <a:srgbClr val="000090"/>
                </a:solidFill>
                <a:latin typeface="Times New Roman"/>
                <a:cs typeface="Times New Roman"/>
              </a:rPr>
              <a:t>The laws for beneficiaries in these categories did not change as a result of the strategies</a:t>
            </a:r>
            <a:r>
              <a:rPr lang="en-US" dirty="0" smtClean="0">
                <a:solidFill>
                  <a:srgbClr val="000090"/>
                </a:solidFill>
                <a:latin typeface="Times New Roman"/>
                <a:cs typeface="Times New Roman"/>
              </a:rPr>
              <a:t>.</a:t>
            </a:r>
            <a:endParaRPr lang="en-US" dirty="0">
              <a:solidFill>
                <a:srgbClr val="000090"/>
              </a:solidFill>
              <a:latin typeface="Times New Roman"/>
              <a:cs typeface="Times New Roman"/>
            </a:endParaRPr>
          </a:p>
        </p:txBody>
      </p:sp>
    </p:spTree>
    <p:extLst>
      <p:ext uri="{BB962C8B-B14F-4D97-AF65-F5344CB8AC3E}">
        <p14:creationId xmlns:p14="http://schemas.microsoft.com/office/powerpoint/2010/main" val="1173486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85799" y="273050"/>
            <a:ext cx="8001001" cy="584776"/>
          </a:xfrm>
          <a:prstGeom prst="rect">
            <a:avLst/>
          </a:prstGeom>
          <a:noFill/>
          <a:ln w="9525" algn="ctr">
            <a:noFill/>
            <a:miter lim="800000"/>
            <a:headEnd/>
            <a:tailEnd/>
          </a:ln>
        </p:spPr>
        <p:txBody>
          <a:bodyPr wrap="square">
            <a:spAutoFit/>
          </a:bodyPr>
          <a:lstStyle/>
          <a:p>
            <a:pPr algn="ctr"/>
            <a:r>
              <a:rPr lang="en-US" sz="3200" u="sng" dirty="0" smtClean="0">
                <a:solidFill>
                  <a:srgbClr val="2D2D8A"/>
                </a:solidFill>
              </a:rPr>
              <a:t>For Those with Careers in the Public Sector</a:t>
            </a:r>
            <a:endParaRPr lang="en-US" sz="3200" u="sng" dirty="0">
              <a:solidFill>
                <a:srgbClr val="2D2D8A"/>
              </a:solidFill>
            </a:endParaRPr>
          </a:p>
        </p:txBody>
      </p:sp>
      <p:grpSp>
        <p:nvGrpSpPr>
          <p:cNvPr id="10" name="Group 9"/>
          <p:cNvGrpSpPr/>
          <p:nvPr/>
        </p:nvGrpSpPr>
        <p:grpSpPr>
          <a:xfrm>
            <a:off x="1600200" y="1903838"/>
            <a:ext cx="6656801" cy="3592087"/>
            <a:chOff x="1752600" y="1903838"/>
            <a:chExt cx="6656801" cy="3592087"/>
          </a:xfrm>
        </p:grpSpPr>
        <p:pic>
          <p:nvPicPr>
            <p:cNvPr id="1026" name="Picture 2"/>
            <p:cNvPicPr>
              <a:picLocks noChangeAspect="1" noChangeArrowheads="1"/>
            </p:cNvPicPr>
            <p:nvPr/>
          </p:nvPicPr>
          <p:blipFill>
            <a:blip r:embed="rId3" cstate="print"/>
            <a:srcRect/>
            <a:stretch>
              <a:fillRect/>
            </a:stretch>
          </p:blipFill>
          <p:spPr bwMode="auto">
            <a:xfrm>
              <a:off x="1752600" y="1903838"/>
              <a:ext cx="6656801" cy="3592087"/>
            </a:xfrm>
            <a:prstGeom prst="rect">
              <a:avLst/>
            </a:prstGeom>
            <a:noFill/>
            <a:ln w="9525">
              <a:noFill/>
              <a:miter lim="800000"/>
              <a:headEnd/>
              <a:tailEnd/>
            </a:ln>
            <a:effectLst/>
          </p:spPr>
        </p:pic>
        <p:sp>
          <p:nvSpPr>
            <p:cNvPr id="6" name="TextBox 5"/>
            <p:cNvSpPr txBox="1"/>
            <p:nvPr/>
          </p:nvSpPr>
          <p:spPr>
            <a:xfrm>
              <a:off x="2895600" y="2133600"/>
              <a:ext cx="4419600"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2800" dirty="0" smtClean="0">
                  <a:latin typeface="Articulate Light" pitchFamily="2" charset="0"/>
                </a:rPr>
                <a:t>OTHER INCOME</a:t>
              </a:r>
              <a:endParaRPr lang="en-US" sz="2800" dirty="0">
                <a:latin typeface="Articulate Light" pitchFamily="2" charset="0"/>
              </a:endParaRPr>
            </a:p>
          </p:txBody>
        </p:sp>
        <p:sp>
          <p:nvSpPr>
            <p:cNvPr id="7" name="TextBox 6"/>
            <p:cNvSpPr txBox="1"/>
            <p:nvPr/>
          </p:nvSpPr>
          <p:spPr>
            <a:xfrm>
              <a:off x="2514600" y="2971800"/>
              <a:ext cx="5105400"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2800" dirty="0" smtClean="0">
                  <a:latin typeface="Articulate Light" pitchFamily="2" charset="0"/>
                </a:rPr>
                <a:t>SAVINGS &amp; INVESTMENTS</a:t>
              </a:r>
              <a:endParaRPr lang="en-US" sz="2800" dirty="0">
                <a:latin typeface="Articulate Light" pitchFamily="2" charset="0"/>
              </a:endParaRPr>
            </a:p>
          </p:txBody>
        </p:sp>
        <p:sp>
          <p:nvSpPr>
            <p:cNvPr id="8" name="TextBox 7"/>
            <p:cNvSpPr txBox="1"/>
            <p:nvPr/>
          </p:nvSpPr>
          <p:spPr>
            <a:xfrm>
              <a:off x="2242458" y="3810000"/>
              <a:ext cx="5715000"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2800" dirty="0" smtClean="0">
                  <a:solidFill>
                    <a:srgbClr val="FF0000"/>
                  </a:solidFill>
                  <a:latin typeface="Articulate Light" pitchFamily="2" charset="0"/>
                </a:rPr>
                <a:t>SOCIAL SECURITY</a:t>
              </a:r>
              <a:endParaRPr lang="en-US" sz="2800" dirty="0">
                <a:solidFill>
                  <a:srgbClr val="FF0000"/>
                </a:solidFill>
                <a:latin typeface="Articulate Light" pitchFamily="2" charset="0"/>
              </a:endParaRPr>
            </a:p>
          </p:txBody>
        </p:sp>
        <p:sp>
          <p:nvSpPr>
            <p:cNvPr id="9" name="TextBox 8"/>
            <p:cNvSpPr txBox="1"/>
            <p:nvPr/>
          </p:nvSpPr>
          <p:spPr>
            <a:xfrm>
              <a:off x="1752601" y="4724400"/>
              <a:ext cx="6656800"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2800" dirty="0" smtClean="0">
                  <a:latin typeface="Articulate Light" pitchFamily="2" charset="0"/>
                </a:rPr>
                <a:t> </a:t>
              </a:r>
              <a:r>
                <a:rPr lang="en-US" sz="2800" dirty="0" smtClean="0">
                  <a:solidFill>
                    <a:srgbClr val="FFFF00"/>
                  </a:solidFill>
                  <a:latin typeface="Articulate Light" pitchFamily="2" charset="0"/>
                </a:rPr>
                <a:t>“NON-COVERED” PENSION</a:t>
              </a:r>
              <a:endParaRPr lang="en-US" sz="2800" dirty="0">
                <a:solidFill>
                  <a:srgbClr val="FFFF00"/>
                </a:solidFill>
                <a:latin typeface="Articulate Light" pitchFamily="2" charset="0"/>
              </a:endParaRPr>
            </a:p>
          </p:txBody>
        </p:sp>
      </p:grpSp>
    </p:spTree>
    <p:extLst>
      <p:ext uri="{BB962C8B-B14F-4D97-AF65-F5344CB8AC3E}">
        <p14:creationId xmlns:p14="http://schemas.microsoft.com/office/powerpoint/2010/main" val="1074726675"/>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0"/>
          <p:cNvSpPr>
            <a:spLocks noChangeArrowheads="1"/>
          </p:cNvSpPr>
          <p:nvPr/>
        </p:nvSpPr>
        <p:spPr bwMode="auto">
          <a:xfrm>
            <a:off x="685800" y="273050"/>
            <a:ext cx="8458200" cy="584776"/>
          </a:xfrm>
          <a:prstGeom prst="rect">
            <a:avLst/>
          </a:prstGeom>
          <a:noFill/>
          <a:ln w="9525" algn="ctr">
            <a:noFill/>
            <a:miter lim="800000"/>
            <a:headEnd/>
            <a:tailEnd/>
          </a:ln>
        </p:spPr>
        <p:txBody>
          <a:bodyPr>
            <a:spAutoFit/>
          </a:bodyPr>
          <a:lstStyle/>
          <a:p>
            <a:pPr algn="ctr" eaLnBrk="0" hangingPunct="0"/>
            <a:r>
              <a:rPr lang="en-US" sz="3200" u="sng" dirty="0" smtClean="0">
                <a:solidFill>
                  <a:srgbClr val="000090"/>
                </a:solidFill>
              </a:rPr>
              <a:t>Eligibility for </a:t>
            </a:r>
            <a:r>
              <a:rPr lang="en-US" sz="3200" u="sng" dirty="0">
                <a:solidFill>
                  <a:srgbClr val="000090"/>
                </a:solidFill>
              </a:rPr>
              <a:t>Disability </a:t>
            </a:r>
            <a:r>
              <a:rPr lang="en-US" sz="3200" u="sng" dirty="0" smtClean="0">
                <a:solidFill>
                  <a:srgbClr val="000090"/>
                </a:solidFill>
              </a:rPr>
              <a:t>Benefits</a:t>
            </a:r>
            <a:endParaRPr lang="en-US" sz="3600" dirty="0">
              <a:solidFill>
                <a:srgbClr val="002060"/>
              </a:solidFill>
            </a:endParaRPr>
          </a:p>
        </p:txBody>
      </p:sp>
      <p:sp>
        <p:nvSpPr>
          <p:cNvPr id="46083" name="Text Box 17"/>
          <p:cNvSpPr txBox="1">
            <a:spLocks noChangeArrowheads="1"/>
          </p:cNvSpPr>
          <p:nvPr/>
        </p:nvSpPr>
        <p:spPr bwMode="auto">
          <a:xfrm>
            <a:off x="1066800" y="1386751"/>
            <a:ext cx="7924800" cy="5917004"/>
          </a:xfrm>
          <a:prstGeom prst="rect">
            <a:avLst/>
          </a:prstGeom>
          <a:noFill/>
          <a:ln w="9525">
            <a:noFill/>
            <a:miter lim="800000"/>
            <a:headEnd/>
            <a:tailEnd/>
          </a:ln>
        </p:spPr>
        <p:txBody>
          <a:bodyPr wrap="square">
            <a:spAutoFit/>
          </a:bodyPr>
          <a:lstStyle/>
          <a:p>
            <a:pPr>
              <a:spcBef>
                <a:spcPct val="100000"/>
              </a:spcBef>
              <a:tabLst>
                <a:tab pos="228600" algn="l"/>
              </a:tabLst>
            </a:pPr>
            <a:r>
              <a:rPr lang="en-US" sz="2800" u="sng" dirty="0">
                <a:solidFill>
                  <a:srgbClr val="000090"/>
                </a:solidFill>
              </a:rPr>
              <a:t>Worker</a:t>
            </a:r>
          </a:p>
          <a:p>
            <a:pPr>
              <a:spcBef>
                <a:spcPct val="50000"/>
              </a:spcBef>
              <a:buClr>
                <a:srgbClr val="FF3300"/>
              </a:buClr>
              <a:tabLst>
                <a:tab pos="228600" algn="l"/>
              </a:tabLst>
            </a:pPr>
            <a:r>
              <a:rPr lang="en-US" b="0" dirty="0" smtClean="0">
                <a:solidFill>
                  <a:srgbClr val="000090"/>
                </a:solidFill>
              </a:rPr>
              <a:t>M</a:t>
            </a:r>
            <a:r>
              <a:rPr lang="en-US" sz="2800" b="0" dirty="0" smtClean="0">
                <a:solidFill>
                  <a:srgbClr val="000090"/>
                </a:solidFill>
              </a:rPr>
              <a:t>ust </a:t>
            </a:r>
            <a:r>
              <a:rPr lang="en-US" sz="2800" b="0" dirty="0">
                <a:solidFill>
                  <a:srgbClr val="000090"/>
                </a:solidFill>
              </a:rPr>
              <a:t>have paid into Social </a:t>
            </a:r>
            <a:r>
              <a:rPr lang="en-US" sz="2800" b="0" dirty="0" smtClean="0">
                <a:solidFill>
                  <a:srgbClr val="000090"/>
                </a:solidFill>
              </a:rPr>
              <a:t>Security five </a:t>
            </a:r>
            <a:r>
              <a:rPr lang="en-US" sz="2800" b="0" dirty="0">
                <a:solidFill>
                  <a:srgbClr val="000090"/>
                </a:solidFill>
              </a:rPr>
              <a:t>out of last 10 </a:t>
            </a:r>
            <a:r>
              <a:rPr lang="en-US" sz="2800" b="0" dirty="0" smtClean="0">
                <a:solidFill>
                  <a:srgbClr val="000090"/>
                </a:solidFill>
              </a:rPr>
              <a:t>years</a:t>
            </a:r>
          </a:p>
          <a:p>
            <a:pPr>
              <a:spcBef>
                <a:spcPct val="50000"/>
              </a:spcBef>
              <a:buClr>
                <a:srgbClr val="FF3300"/>
              </a:buClr>
              <a:tabLst>
                <a:tab pos="228600" algn="l"/>
              </a:tabLst>
            </a:pPr>
            <a:endParaRPr lang="en-US" sz="2800" b="0" dirty="0">
              <a:solidFill>
                <a:srgbClr val="000090"/>
              </a:solidFill>
            </a:endParaRPr>
          </a:p>
          <a:p>
            <a:pPr>
              <a:spcBef>
                <a:spcPct val="50000"/>
              </a:spcBef>
              <a:buClr>
                <a:srgbClr val="FF3300"/>
              </a:buClr>
              <a:tabLst>
                <a:tab pos="228600" algn="l"/>
              </a:tabLst>
            </a:pPr>
            <a:r>
              <a:rPr lang="en-US" sz="2800" b="0" dirty="0" smtClean="0">
                <a:solidFill>
                  <a:srgbClr val="000090"/>
                </a:solidFill>
              </a:rPr>
              <a:t>For </a:t>
            </a:r>
            <a:r>
              <a:rPr lang="en-US" sz="2800" b="0" dirty="0">
                <a:solidFill>
                  <a:srgbClr val="000090"/>
                </a:solidFill>
              </a:rPr>
              <a:t>younger workers, under age </a:t>
            </a:r>
            <a:r>
              <a:rPr lang="en-US" sz="2800" b="0" dirty="0" smtClean="0">
                <a:solidFill>
                  <a:srgbClr val="000090"/>
                </a:solidFill>
              </a:rPr>
              <a:t>31 less </a:t>
            </a:r>
            <a:r>
              <a:rPr lang="en-US" sz="2800" b="0" dirty="0">
                <a:solidFill>
                  <a:srgbClr val="000090"/>
                </a:solidFill>
              </a:rPr>
              <a:t>work is </a:t>
            </a:r>
            <a:r>
              <a:rPr lang="en-US" sz="2800" b="0" dirty="0" smtClean="0">
                <a:solidFill>
                  <a:srgbClr val="000090"/>
                </a:solidFill>
              </a:rPr>
              <a:t>required</a:t>
            </a:r>
          </a:p>
          <a:p>
            <a:pPr>
              <a:spcBef>
                <a:spcPct val="50000"/>
              </a:spcBef>
              <a:buClr>
                <a:srgbClr val="FF3300"/>
              </a:buClr>
              <a:tabLst>
                <a:tab pos="228600" algn="l"/>
              </a:tabLst>
            </a:pPr>
            <a:endParaRPr lang="en-US" dirty="0" smtClean="0">
              <a:solidFill>
                <a:srgbClr val="000090"/>
              </a:solidFill>
            </a:endParaRPr>
          </a:p>
          <a:p>
            <a:pPr>
              <a:spcBef>
                <a:spcPct val="50000"/>
              </a:spcBef>
              <a:buClr>
                <a:srgbClr val="FF3300"/>
              </a:buClr>
              <a:tabLst>
                <a:tab pos="228600" algn="l"/>
              </a:tabLst>
            </a:pPr>
            <a:r>
              <a:rPr lang="en-US" sz="2800" dirty="0" smtClean="0">
                <a:solidFill>
                  <a:srgbClr val="000090"/>
                </a:solidFill>
              </a:rPr>
              <a:t>If your most recent work is in a “non covered” system, you may not qualify for Social Security disability.</a:t>
            </a:r>
            <a:endParaRPr lang="en-US" sz="2800" dirty="0">
              <a:solidFill>
                <a:srgbClr val="000090"/>
              </a:solidFill>
            </a:endParaRPr>
          </a:p>
          <a:p>
            <a:pPr marL="347663" indent="-347663">
              <a:spcBef>
                <a:spcPct val="50000"/>
              </a:spcBef>
              <a:buClr>
                <a:srgbClr val="FF3300"/>
              </a:buClr>
              <a:buFont typeface="Wingdings" pitchFamily="2" charset="2"/>
              <a:buChar char="Ø"/>
              <a:tabLst>
                <a:tab pos="228600" algn="l"/>
              </a:tabLst>
            </a:pPr>
            <a:endParaRPr lang="en-US" sz="2300" dirty="0">
              <a:solidFill>
                <a:srgbClr val="002060"/>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8"/>
          <p:cNvSpPr>
            <a:spLocks noChangeArrowheads="1"/>
          </p:cNvSpPr>
          <p:nvPr/>
        </p:nvSpPr>
        <p:spPr bwMode="auto">
          <a:xfrm>
            <a:off x="457200" y="1371600"/>
            <a:ext cx="8229600" cy="4572000"/>
          </a:xfrm>
          <a:prstGeom prst="rect">
            <a:avLst/>
          </a:prstGeom>
          <a:noFill/>
          <a:ln w="12700">
            <a:noFill/>
            <a:miter lim="800000"/>
            <a:headEnd/>
            <a:tailEnd/>
          </a:ln>
        </p:spPr>
        <p:txBody>
          <a:bodyPr lIns="90488" tIns="44450" rIns="90488" bIns="44450"/>
          <a:lstStyle/>
          <a:p>
            <a:pPr marL="342900" indent="-342900" algn="ctr">
              <a:lnSpc>
                <a:spcPct val="90000"/>
              </a:lnSpc>
              <a:spcBef>
                <a:spcPct val="75000"/>
              </a:spcBef>
            </a:pPr>
            <a:r>
              <a:rPr lang="en-US" sz="3600" u="sng" dirty="0">
                <a:solidFill>
                  <a:srgbClr val="000090"/>
                </a:solidFill>
              </a:rPr>
              <a:t>65</a:t>
            </a:r>
            <a:r>
              <a:rPr lang="en-US" sz="2500" u="sng" dirty="0">
                <a:solidFill>
                  <a:srgbClr val="000090"/>
                </a:solidFill>
              </a:rPr>
              <a:t> </a:t>
            </a:r>
            <a:r>
              <a:rPr lang="en-US" sz="2500" dirty="0">
                <a:solidFill>
                  <a:srgbClr val="000090"/>
                </a:solidFill>
              </a:rPr>
              <a:t>&amp; older</a:t>
            </a:r>
          </a:p>
          <a:p>
            <a:pPr marL="342900" indent="-342900" algn="ctr">
              <a:lnSpc>
                <a:spcPct val="90000"/>
              </a:lnSpc>
              <a:spcBef>
                <a:spcPct val="38000"/>
              </a:spcBef>
            </a:pPr>
            <a:r>
              <a:rPr lang="en-US" sz="2500" b="0" dirty="0">
                <a:solidFill>
                  <a:srgbClr val="000090"/>
                </a:solidFill>
              </a:rPr>
              <a:t>-or-</a:t>
            </a:r>
          </a:p>
          <a:p>
            <a:pPr marL="342900" indent="-342900" algn="ctr">
              <a:lnSpc>
                <a:spcPct val="90000"/>
              </a:lnSpc>
              <a:spcBef>
                <a:spcPct val="38000"/>
              </a:spcBef>
            </a:pPr>
            <a:r>
              <a:rPr lang="en-US" sz="2500" dirty="0">
                <a:solidFill>
                  <a:srgbClr val="000090"/>
                </a:solidFill>
              </a:rPr>
              <a:t>24 months </a:t>
            </a:r>
            <a:r>
              <a:rPr lang="en-US" sz="2500" dirty="0" smtClean="0">
                <a:solidFill>
                  <a:srgbClr val="000090"/>
                </a:solidFill>
              </a:rPr>
              <a:t>after entitlement to Social </a:t>
            </a:r>
            <a:r>
              <a:rPr lang="en-US" sz="2500" dirty="0">
                <a:solidFill>
                  <a:srgbClr val="000090"/>
                </a:solidFill>
              </a:rPr>
              <a:t>Security </a:t>
            </a:r>
            <a:r>
              <a:rPr lang="en-US" sz="2500" dirty="0" smtClean="0">
                <a:solidFill>
                  <a:srgbClr val="000090"/>
                </a:solidFill>
              </a:rPr>
              <a:t/>
            </a:r>
            <a:br>
              <a:rPr lang="en-US" sz="2500" dirty="0" smtClean="0">
                <a:solidFill>
                  <a:srgbClr val="000090"/>
                </a:solidFill>
              </a:rPr>
            </a:br>
            <a:r>
              <a:rPr lang="en-US" sz="2500" dirty="0" smtClean="0">
                <a:solidFill>
                  <a:srgbClr val="000090"/>
                </a:solidFill>
              </a:rPr>
              <a:t>disability </a:t>
            </a:r>
            <a:r>
              <a:rPr lang="en-US" sz="2500" dirty="0">
                <a:solidFill>
                  <a:srgbClr val="000090"/>
                </a:solidFill>
              </a:rPr>
              <a:t>benefits </a:t>
            </a:r>
          </a:p>
          <a:p>
            <a:pPr marL="342900" indent="-342900" algn="ctr">
              <a:lnSpc>
                <a:spcPct val="90000"/>
              </a:lnSpc>
              <a:spcBef>
                <a:spcPct val="38000"/>
              </a:spcBef>
            </a:pPr>
            <a:r>
              <a:rPr lang="en-US" sz="2500" b="0" dirty="0">
                <a:solidFill>
                  <a:srgbClr val="000090"/>
                </a:solidFill>
              </a:rPr>
              <a:t>-or-</a:t>
            </a:r>
          </a:p>
          <a:p>
            <a:pPr marL="342900" indent="-342900" algn="ctr">
              <a:lnSpc>
                <a:spcPct val="90000"/>
              </a:lnSpc>
              <a:spcBef>
                <a:spcPct val="38000"/>
              </a:spcBef>
            </a:pPr>
            <a:r>
              <a:rPr lang="en-US" sz="2500" dirty="0">
                <a:solidFill>
                  <a:srgbClr val="000090"/>
                </a:solidFill>
              </a:rPr>
              <a:t>Amyotrophic Lateral </a:t>
            </a:r>
            <a:r>
              <a:rPr lang="en-US" sz="2500" dirty="0" smtClean="0">
                <a:solidFill>
                  <a:srgbClr val="000090"/>
                </a:solidFill>
              </a:rPr>
              <a:t>Sclerosis</a:t>
            </a:r>
            <a:endParaRPr lang="en-US" sz="2500" dirty="0">
              <a:solidFill>
                <a:srgbClr val="000090"/>
              </a:solidFill>
            </a:endParaRPr>
          </a:p>
          <a:p>
            <a:pPr marL="342900" indent="-342900" algn="ctr">
              <a:lnSpc>
                <a:spcPct val="90000"/>
              </a:lnSpc>
              <a:spcBef>
                <a:spcPct val="38000"/>
              </a:spcBef>
            </a:pPr>
            <a:r>
              <a:rPr lang="en-US" sz="2500" b="0" dirty="0">
                <a:solidFill>
                  <a:srgbClr val="000090"/>
                </a:solidFill>
              </a:rPr>
              <a:t>-or-</a:t>
            </a:r>
          </a:p>
          <a:p>
            <a:pPr marL="342900" indent="-342900" algn="ctr">
              <a:lnSpc>
                <a:spcPct val="90000"/>
              </a:lnSpc>
              <a:spcBef>
                <a:spcPct val="38000"/>
              </a:spcBef>
            </a:pPr>
            <a:r>
              <a:rPr lang="en-US" sz="2500" dirty="0">
                <a:solidFill>
                  <a:srgbClr val="000090"/>
                </a:solidFill>
              </a:rPr>
              <a:t>Permanent kidney failure and receive maintenance dialysis or a kidney </a:t>
            </a:r>
            <a:r>
              <a:rPr lang="en-US" sz="2500" dirty="0" smtClean="0">
                <a:solidFill>
                  <a:srgbClr val="000090"/>
                </a:solidFill>
              </a:rPr>
              <a:t>transplant</a:t>
            </a:r>
          </a:p>
          <a:p>
            <a:pPr marL="342900" indent="-342900" algn="ctr">
              <a:lnSpc>
                <a:spcPct val="90000"/>
              </a:lnSpc>
              <a:spcBef>
                <a:spcPct val="38000"/>
              </a:spcBef>
            </a:pPr>
            <a:r>
              <a:rPr lang="en-US" sz="2500" b="0" dirty="0" smtClean="0">
                <a:solidFill>
                  <a:srgbClr val="000090"/>
                </a:solidFill>
              </a:rPr>
              <a:t>-or-</a:t>
            </a:r>
          </a:p>
          <a:p>
            <a:pPr marL="342900" indent="-342900" algn="ctr">
              <a:lnSpc>
                <a:spcPct val="90000"/>
              </a:lnSpc>
              <a:spcBef>
                <a:spcPct val="38000"/>
              </a:spcBef>
            </a:pPr>
            <a:r>
              <a:rPr lang="en-US" sz="2500" dirty="0" smtClean="0">
                <a:solidFill>
                  <a:srgbClr val="000090"/>
                </a:solidFill>
              </a:rPr>
              <a:t>Exposure to Environmental Health Hazards</a:t>
            </a:r>
          </a:p>
          <a:p>
            <a:pPr marL="342900" indent="-342900" algn="ctr">
              <a:lnSpc>
                <a:spcPct val="90000"/>
              </a:lnSpc>
              <a:spcBef>
                <a:spcPct val="38000"/>
              </a:spcBef>
            </a:pPr>
            <a:endParaRPr lang="en-US" sz="2500" dirty="0">
              <a:solidFill>
                <a:srgbClr val="002060"/>
              </a:solidFill>
            </a:endParaRPr>
          </a:p>
        </p:txBody>
      </p:sp>
      <p:sp>
        <p:nvSpPr>
          <p:cNvPr id="54275" name="Rectangle 10"/>
          <p:cNvSpPr>
            <a:spLocks noChangeArrowheads="1"/>
          </p:cNvSpPr>
          <p:nvPr/>
        </p:nvSpPr>
        <p:spPr bwMode="auto">
          <a:xfrm>
            <a:off x="762000" y="206514"/>
            <a:ext cx="7696200" cy="707886"/>
          </a:xfrm>
          <a:prstGeom prst="rect">
            <a:avLst/>
          </a:prstGeom>
          <a:noFill/>
          <a:ln w="9525" algn="ctr">
            <a:noFill/>
            <a:miter lim="800000"/>
            <a:headEnd/>
            <a:tailEnd/>
          </a:ln>
        </p:spPr>
        <p:txBody>
          <a:bodyPr wrap="square">
            <a:spAutoFit/>
          </a:bodyPr>
          <a:lstStyle/>
          <a:p>
            <a:pPr algn="ctr" eaLnBrk="0" hangingPunct="0"/>
            <a:r>
              <a:rPr lang="en-US" sz="4000" u="sng" dirty="0" smtClean="0">
                <a:solidFill>
                  <a:srgbClr val="000090"/>
                </a:solidFill>
              </a:rPr>
              <a:t>Medicare Eligibility</a:t>
            </a:r>
            <a:endParaRPr lang="en-US" sz="4000" u="sng" dirty="0">
              <a:solidFill>
                <a:srgbClr val="000090"/>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8"/>
          <p:cNvSpPr>
            <a:spLocks noChangeArrowheads="1"/>
          </p:cNvSpPr>
          <p:nvPr/>
        </p:nvSpPr>
        <p:spPr bwMode="auto">
          <a:xfrm>
            <a:off x="228600" y="228600"/>
            <a:ext cx="8610600" cy="584776"/>
          </a:xfrm>
          <a:prstGeom prst="rect">
            <a:avLst/>
          </a:prstGeom>
          <a:noFill/>
          <a:ln w="9525" algn="ctr">
            <a:noFill/>
            <a:miter lim="800000"/>
            <a:headEnd/>
            <a:tailEnd/>
          </a:ln>
        </p:spPr>
        <p:txBody>
          <a:bodyPr wrap="square">
            <a:spAutoFit/>
          </a:bodyPr>
          <a:lstStyle/>
          <a:p>
            <a:pPr algn="ctr" eaLnBrk="0" hangingPunct="0"/>
            <a:r>
              <a:rPr lang="en-US" sz="3200" u="sng" dirty="0" smtClean="0">
                <a:solidFill>
                  <a:srgbClr val="000090"/>
                </a:solidFill>
              </a:rPr>
              <a:t>Medicare </a:t>
            </a:r>
            <a:r>
              <a:rPr lang="en-US" sz="3200" u="sng" dirty="0">
                <a:solidFill>
                  <a:srgbClr val="000090"/>
                </a:solidFill>
              </a:rPr>
              <a:t>Coverage</a:t>
            </a:r>
          </a:p>
        </p:txBody>
      </p:sp>
      <p:sp>
        <p:nvSpPr>
          <p:cNvPr id="56323" name="Rectangle 10"/>
          <p:cNvSpPr>
            <a:spLocks noChangeArrowheads="1"/>
          </p:cNvSpPr>
          <p:nvPr/>
        </p:nvSpPr>
        <p:spPr bwMode="auto">
          <a:xfrm>
            <a:off x="1905000" y="1981200"/>
            <a:ext cx="5715000" cy="1600200"/>
          </a:xfrm>
          <a:prstGeom prst="rect">
            <a:avLst/>
          </a:prstGeom>
          <a:noFill/>
          <a:ln w="12700">
            <a:noFill/>
            <a:miter lim="800000"/>
            <a:headEnd/>
            <a:tailEnd/>
          </a:ln>
        </p:spPr>
        <p:txBody>
          <a:bodyPr lIns="90488" tIns="44450" rIns="90488" bIns="44450"/>
          <a:lstStyle/>
          <a:p>
            <a:pPr marL="57150" indent="-57150">
              <a:spcBef>
                <a:spcPct val="20000"/>
              </a:spcBef>
            </a:pPr>
            <a:endParaRPr lang="en-US" dirty="0">
              <a:solidFill>
                <a:srgbClr val="00008C"/>
              </a:solidFill>
              <a:latin typeface="Arial" charset="0"/>
            </a:endParaRPr>
          </a:p>
        </p:txBody>
      </p:sp>
      <p:sp>
        <p:nvSpPr>
          <p:cNvPr id="56324" name="Text Box 14"/>
          <p:cNvSpPr txBox="1">
            <a:spLocks noChangeArrowheads="1"/>
          </p:cNvSpPr>
          <p:nvPr/>
        </p:nvSpPr>
        <p:spPr bwMode="auto">
          <a:xfrm>
            <a:off x="1143000" y="823939"/>
            <a:ext cx="7620000" cy="6555641"/>
          </a:xfrm>
          <a:prstGeom prst="rect">
            <a:avLst/>
          </a:prstGeom>
          <a:noFill/>
          <a:ln w="9525" algn="ctr">
            <a:noFill/>
            <a:miter lim="800000"/>
            <a:headEnd/>
            <a:tailEnd/>
          </a:ln>
        </p:spPr>
        <p:txBody>
          <a:bodyPr wrap="square">
            <a:spAutoFit/>
          </a:bodyPr>
          <a:lstStyle/>
          <a:p>
            <a:r>
              <a:rPr lang="en-US" sz="2800" b="0" u="sng" dirty="0">
                <a:solidFill>
                  <a:srgbClr val="2D2D8A"/>
                </a:solidFill>
              </a:rPr>
              <a:t>Part A - Hospital Insurance</a:t>
            </a:r>
          </a:p>
          <a:p>
            <a:pPr marL="517525" lvl="2">
              <a:spcBef>
                <a:spcPct val="25000"/>
              </a:spcBef>
              <a:buClr>
                <a:srgbClr val="FF3300"/>
              </a:buClr>
            </a:pPr>
            <a:r>
              <a:rPr lang="en-US" sz="2800" b="0" dirty="0">
                <a:solidFill>
                  <a:srgbClr val="2D2D8A"/>
                </a:solidFill>
              </a:rPr>
              <a:t>Covers most inpatient hospital expenses</a:t>
            </a:r>
          </a:p>
          <a:p>
            <a:pPr marL="517525" lvl="2">
              <a:spcBef>
                <a:spcPct val="25000"/>
              </a:spcBef>
              <a:buClr>
                <a:srgbClr val="FF3300"/>
              </a:buClr>
            </a:pPr>
            <a:r>
              <a:rPr lang="en-US" sz="2800" b="0" dirty="0" smtClean="0">
                <a:solidFill>
                  <a:srgbClr val="2D2D8A"/>
                </a:solidFill>
              </a:rPr>
              <a:t>2016 </a:t>
            </a:r>
            <a:r>
              <a:rPr lang="en-US" sz="2800" b="0" dirty="0">
                <a:solidFill>
                  <a:srgbClr val="2D2D8A"/>
                </a:solidFill>
              </a:rPr>
              <a:t>Deductible </a:t>
            </a:r>
            <a:r>
              <a:rPr lang="en-US" sz="2800" b="0" baseline="30000" dirty="0">
                <a:solidFill>
                  <a:srgbClr val="2D2D8A"/>
                </a:solidFill>
              </a:rPr>
              <a:t>$</a:t>
            </a:r>
            <a:r>
              <a:rPr lang="en-US" sz="2800" b="0" dirty="0" smtClean="0">
                <a:solidFill>
                  <a:srgbClr val="2D2D8A"/>
                </a:solidFill>
              </a:rPr>
              <a:t>1,288</a:t>
            </a:r>
            <a:endParaRPr lang="en-US" sz="2800" b="0" dirty="0">
              <a:solidFill>
                <a:srgbClr val="2D2D8A"/>
              </a:solidFill>
            </a:endParaRPr>
          </a:p>
          <a:p>
            <a:pPr>
              <a:spcBef>
                <a:spcPct val="75000"/>
              </a:spcBef>
            </a:pPr>
            <a:r>
              <a:rPr lang="en-US" sz="2800" b="0" u="sng" dirty="0">
                <a:solidFill>
                  <a:srgbClr val="2D2D8A"/>
                </a:solidFill>
              </a:rPr>
              <a:t>Part B - Medical Insurance</a:t>
            </a:r>
          </a:p>
          <a:p>
            <a:pPr marL="517525" lvl="2">
              <a:spcBef>
                <a:spcPct val="25000"/>
              </a:spcBef>
              <a:buClr>
                <a:srgbClr val="FF3300"/>
              </a:buClr>
            </a:pPr>
            <a:r>
              <a:rPr lang="en-US" sz="2800" b="0" dirty="0">
                <a:solidFill>
                  <a:srgbClr val="2D2D8A"/>
                </a:solidFill>
              </a:rPr>
              <a:t>Covers 80% doctor bills &amp; other </a:t>
            </a:r>
            <a:br>
              <a:rPr lang="en-US" sz="2800" b="0" dirty="0">
                <a:solidFill>
                  <a:srgbClr val="2D2D8A"/>
                </a:solidFill>
              </a:rPr>
            </a:br>
            <a:r>
              <a:rPr lang="en-US" sz="2800" b="0" dirty="0">
                <a:solidFill>
                  <a:srgbClr val="2D2D8A"/>
                </a:solidFill>
              </a:rPr>
              <a:t>outpatient medical expenses after 1</a:t>
            </a:r>
            <a:r>
              <a:rPr lang="en-US" sz="2800" b="0" baseline="30000" dirty="0">
                <a:solidFill>
                  <a:srgbClr val="2D2D8A"/>
                </a:solidFill>
              </a:rPr>
              <a:t>st</a:t>
            </a:r>
            <a:r>
              <a:rPr lang="en-US" sz="2800" b="0" dirty="0">
                <a:solidFill>
                  <a:srgbClr val="2D2D8A"/>
                </a:solidFill>
              </a:rPr>
              <a:t> </a:t>
            </a:r>
            <a:br>
              <a:rPr lang="en-US" sz="2800" b="0" dirty="0">
                <a:solidFill>
                  <a:srgbClr val="2D2D8A"/>
                </a:solidFill>
              </a:rPr>
            </a:br>
            <a:r>
              <a:rPr lang="en-US" sz="2800" b="0" baseline="30000" dirty="0">
                <a:solidFill>
                  <a:srgbClr val="2D2D8A"/>
                </a:solidFill>
              </a:rPr>
              <a:t>$</a:t>
            </a:r>
            <a:r>
              <a:rPr lang="en-US" sz="2800" b="0" dirty="0" smtClean="0">
                <a:solidFill>
                  <a:srgbClr val="2D2D8A"/>
                </a:solidFill>
              </a:rPr>
              <a:t>166/year </a:t>
            </a:r>
            <a:r>
              <a:rPr lang="en-US" sz="2800" b="0" dirty="0">
                <a:solidFill>
                  <a:srgbClr val="2D2D8A"/>
                </a:solidFill>
              </a:rPr>
              <a:t>in approved charges</a:t>
            </a:r>
          </a:p>
          <a:p>
            <a:pPr marL="517525" lvl="2">
              <a:spcBef>
                <a:spcPct val="25000"/>
              </a:spcBef>
              <a:buClr>
                <a:srgbClr val="FF3300"/>
              </a:buClr>
            </a:pPr>
            <a:r>
              <a:rPr lang="en-US" sz="2800" b="0" dirty="0" smtClean="0">
                <a:solidFill>
                  <a:srgbClr val="2D2D8A"/>
                </a:solidFill>
              </a:rPr>
              <a:t>2016 </a:t>
            </a:r>
            <a:r>
              <a:rPr lang="en-US" sz="2800" b="0" dirty="0">
                <a:solidFill>
                  <a:srgbClr val="2D2D8A"/>
                </a:solidFill>
              </a:rPr>
              <a:t>Standard Monthly Premium </a:t>
            </a:r>
            <a:r>
              <a:rPr lang="en-US" sz="2800" b="0" baseline="30000" dirty="0" smtClean="0">
                <a:solidFill>
                  <a:srgbClr val="2D2D8A"/>
                </a:solidFill>
              </a:rPr>
              <a:t>$</a:t>
            </a:r>
            <a:r>
              <a:rPr lang="en-US" sz="2800" b="0" dirty="0" smtClean="0">
                <a:solidFill>
                  <a:srgbClr val="2D2D8A"/>
                </a:solidFill>
              </a:rPr>
              <a:t>121.80</a:t>
            </a:r>
            <a:endParaRPr lang="en-US" sz="2800" b="0" dirty="0">
              <a:solidFill>
                <a:srgbClr val="2D2D8A"/>
              </a:solidFill>
            </a:endParaRPr>
          </a:p>
          <a:p>
            <a:pPr>
              <a:spcBef>
                <a:spcPct val="75000"/>
              </a:spcBef>
              <a:buClr>
                <a:srgbClr val="BD010A"/>
              </a:buClr>
            </a:pPr>
            <a:r>
              <a:rPr lang="en-US" sz="2800" b="0" u="sng" dirty="0">
                <a:solidFill>
                  <a:srgbClr val="2D2D8A"/>
                </a:solidFill>
              </a:rPr>
              <a:t>Part D - Medicare Prescription Drug Plan</a:t>
            </a:r>
          </a:p>
          <a:p>
            <a:pPr marL="517525" lvl="2">
              <a:spcBef>
                <a:spcPct val="25000"/>
              </a:spcBef>
              <a:buClr>
                <a:srgbClr val="FF3300"/>
              </a:buClr>
            </a:pPr>
            <a:r>
              <a:rPr lang="en-US" sz="2800" b="0" dirty="0">
                <a:solidFill>
                  <a:srgbClr val="2D2D8A"/>
                </a:solidFill>
              </a:rPr>
              <a:t>Covers a major portion of prescription drug costs for Medicare </a:t>
            </a:r>
            <a:r>
              <a:rPr lang="en-US" sz="2800" b="0" dirty="0" smtClean="0">
                <a:solidFill>
                  <a:srgbClr val="2D2D8A"/>
                </a:solidFill>
              </a:rPr>
              <a:t>beneficiaries. </a:t>
            </a:r>
          </a:p>
          <a:p>
            <a:pPr lvl="2" indent="-515938">
              <a:spcBef>
                <a:spcPct val="25000"/>
              </a:spcBef>
              <a:buClr>
                <a:srgbClr val="BD010A"/>
              </a:buClr>
              <a:buFont typeface="Wingdings" pitchFamily="2" charset="2"/>
              <a:buNone/>
            </a:pPr>
            <a:r>
              <a:rPr lang="en-US" sz="2800" b="0" dirty="0">
                <a:solidFill>
                  <a:srgbClr val="002060"/>
                </a:solidFill>
              </a:rPr>
              <a:t>	</a:t>
            </a:r>
          </a:p>
        </p:txBody>
      </p:sp>
    </p:spTree>
    <p:extLst>
      <p:ext uri="{BB962C8B-B14F-4D97-AF65-F5344CB8AC3E}">
        <p14:creationId xmlns:p14="http://schemas.microsoft.com/office/powerpoint/2010/main" val="66869735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1143000"/>
          </a:xfrm>
        </p:spPr>
        <p:txBody>
          <a:bodyPr>
            <a:normAutofit/>
          </a:bodyPr>
          <a:lstStyle/>
          <a:p>
            <a:r>
              <a:rPr lang="en-US" sz="3200" b="1" u="sng" dirty="0" smtClean="0">
                <a:solidFill>
                  <a:srgbClr val="000090"/>
                </a:solidFill>
                <a:latin typeface="Times New Roman"/>
                <a:cs typeface="Times New Roman"/>
              </a:rPr>
              <a:t>Who is Eligible for Free Part A</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914400" y="1417638"/>
            <a:ext cx="7772400" cy="4708525"/>
          </a:xfrm>
        </p:spPr>
        <p:txBody>
          <a:bodyPr>
            <a:normAutofit/>
          </a:bodyPr>
          <a:lstStyle/>
          <a:p>
            <a:r>
              <a:rPr lang="en-US" sz="2800" dirty="0" smtClean="0">
                <a:solidFill>
                  <a:srgbClr val="000090"/>
                </a:solidFill>
                <a:latin typeface="Times New Roman"/>
                <a:cs typeface="Times New Roman"/>
              </a:rPr>
              <a:t>Individuals with 40 credits under Social Security</a:t>
            </a:r>
          </a:p>
          <a:p>
            <a:r>
              <a:rPr lang="en-US" sz="2800" dirty="0" smtClean="0">
                <a:solidFill>
                  <a:srgbClr val="000090"/>
                </a:solidFill>
                <a:latin typeface="Times New Roman"/>
                <a:cs typeface="Times New Roman"/>
              </a:rPr>
              <a:t>Individuals who do not have 40 credits but are a spouse, ex-spouse, widow/widower of a worker who has 40 credits.</a:t>
            </a:r>
          </a:p>
          <a:p>
            <a:r>
              <a:rPr lang="en-US" sz="2800" dirty="0" smtClean="0">
                <a:solidFill>
                  <a:srgbClr val="000090"/>
                </a:solidFill>
                <a:latin typeface="Times New Roman"/>
                <a:cs typeface="Times New Roman"/>
              </a:rPr>
              <a:t>“Non-covered” employees who paid into Medicare only for 10 years (1.45% of F.I.C.A. taxes)</a:t>
            </a:r>
          </a:p>
          <a:p>
            <a:pPr marL="0" indent="0">
              <a:buNone/>
            </a:pPr>
            <a:r>
              <a:rPr lang="en-US" sz="2800" dirty="0" smtClean="0">
                <a:solidFill>
                  <a:srgbClr val="000090"/>
                </a:solidFill>
                <a:latin typeface="Times New Roman"/>
                <a:cs typeface="Times New Roman"/>
              </a:rPr>
              <a:t>** Anyone can purchase Part B!</a:t>
            </a:r>
          </a:p>
          <a:p>
            <a:pPr marL="0" indent="0">
              <a:buNone/>
            </a:pPr>
            <a:endParaRPr lang="en-US" dirty="0"/>
          </a:p>
        </p:txBody>
      </p:sp>
    </p:spTree>
    <p:extLst>
      <p:ext uri="{BB962C8B-B14F-4D97-AF65-F5344CB8AC3E}">
        <p14:creationId xmlns:p14="http://schemas.microsoft.com/office/powerpoint/2010/main" val="35173431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7636" y="-228600"/>
            <a:ext cx="7879164" cy="1752600"/>
          </a:xfrm>
        </p:spPr>
        <p:txBody>
          <a:bodyPr/>
          <a:lstStyle/>
          <a:p>
            <a:r>
              <a:rPr lang="en-US" sz="3200" b="1" u="sng" dirty="0" smtClean="0">
                <a:solidFill>
                  <a:srgbClr val="000090"/>
                </a:solidFill>
                <a:latin typeface="Times New Roman"/>
                <a:cs typeface="Times New Roman"/>
              </a:rPr>
              <a:t>Medicare B Income Related Monthly Adjusted Amount (“IRMAA”)</a:t>
            </a:r>
            <a:endParaRPr lang="en-US" sz="3200" b="1" u="sng" dirty="0">
              <a:solidFill>
                <a:srgbClr val="000090"/>
              </a:solidFill>
              <a:latin typeface="Times New Roman"/>
              <a:cs typeface="Times New Roman"/>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73196354"/>
              </p:ext>
            </p:extLst>
          </p:nvPr>
        </p:nvGraphicFramePr>
        <p:xfrm>
          <a:off x="1524000" y="1635274"/>
          <a:ext cx="6099873" cy="4206240"/>
        </p:xfrm>
        <a:graphic>
          <a:graphicData uri="http://schemas.openxmlformats.org/drawingml/2006/table">
            <a:tbl>
              <a:tblPr firstRow="1" bandRow="1">
                <a:tableStyleId>{5C22544A-7EE6-4342-B048-85BDC9FD1C3A}</a:tableStyleId>
              </a:tblPr>
              <a:tblGrid>
                <a:gridCol w="2061831"/>
                <a:gridCol w="2007333"/>
                <a:gridCol w="2030709"/>
              </a:tblGrid>
              <a:tr h="370840">
                <a:tc>
                  <a:txBody>
                    <a:bodyPr/>
                    <a:lstStyle/>
                    <a:p>
                      <a:r>
                        <a:rPr lang="en-US" sz="2000" dirty="0" smtClean="0">
                          <a:solidFill>
                            <a:srgbClr val="2D2D8A"/>
                          </a:solidFill>
                          <a:latin typeface="Times New Roman" pitchFamily="18" charset="0"/>
                          <a:cs typeface="Times New Roman" pitchFamily="18" charset="0"/>
                        </a:rPr>
                        <a:t>Single</a:t>
                      </a:r>
                      <a:endParaRPr lang="en-US" sz="2000" dirty="0">
                        <a:solidFill>
                          <a:srgbClr val="2D2D8A"/>
                        </a:solidFill>
                        <a:latin typeface="Times New Roman" pitchFamily="18" charset="0"/>
                        <a:cs typeface="Times New Roman" pitchFamily="18" charset="0"/>
                      </a:endParaRPr>
                    </a:p>
                  </a:txBody>
                  <a:tcPr/>
                </a:tc>
                <a:tc>
                  <a:txBody>
                    <a:bodyPr/>
                    <a:lstStyle/>
                    <a:p>
                      <a:r>
                        <a:rPr lang="en-US" sz="2000" dirty="0" smtClean="0">
                          <a:solidFill>
                            <a:srgbClr val="2D2D8A"/>
                          </a:solidFill>
                          <a:latin typeface="Times New Roman" pitchFamily="18" charset="0"/>
                          <a:cs typeface="Times New Roman" pitchFamily="18" charset="0"/>
                        </a:rPr>
                        <a:t>Married filing jointly</a:t>
                      </a:r>
                      <a:endParaRPr lang="en-US" sz="2000" dirty="0">
                        <a:solidFill>
                          <a:srgbClr val="2D2D8A"/>
                        </a:solidFill>
                        <a:latin typeface="Times New Roman" pitchFamily="18" charset="0"/>
                        <a:cs typeface="Times New Roman" pitchFamily="18" charset="0"/>
                      </a:endParaRPr>
                    </a:p>
                  </a:txBody>
                  <a:tcPr/>
                </a:tc>
                <a:tc>
                  <a:txBody>
                    <a:bodyPr/>
                    <a:lstStyle/>
                    <a:p>
                      <a:r>
                        <a:rPr lang="en-US" sz="2000" dirty="0" smtClean="0">
                          <a:solidFill>
                            <a:srgbClr val="2D2D8A"/>
                          </a:solidFill>
                          <a:latin typeface="Times New Roman" pitchFamily="18" charset="0"/>
                          <a:cs typeface="Times New Roman" pitchFamily="18" charset="0"/>
                        </a:rPr>
                        <a:t>Total monthly</a:t>
                      </a:r>
                    </a:p>
                    <a:p>
                      <a:r>
                        <a:rPr lang="en-US" sz="2000" dirty="0" smtClean="0">
                          <a:solidFill>
                            <a:srgbClr val="2D2D8A"/>
                          </a:solidFill>
                          <a:latin typeface="Times New Roman" pitchFamily="18" charset="0"/>
                          <a:cs typeface="Times New Roman" pitchFamily="18" charset="0"/>
                        </a:rPr>
                        <a:t>Premium</a:t>
                      </a:r>
                      <a:endParaRPr lang="en-US" sz="2000" dirty="0">
                        <a:solidFill>
                          <a:srgbClr val="2D2D8A"/>
                        </a:solidFill>
                        <a:latin typeface="Times New Roman" pitchFamily="18" charset="0"/>
                        <a:cs typeface="Times New Roman" pitchFamily="18" charset="0"/>
                      </a:endParaRPr>
                    </a:p>
                  </a:txBody>
                  <a:tcPr/>
                </a:tc>
              </a:tr>
              <a:tr h="370840">
                <a:tc>
                  <a:txBody>
                    <a:bodyPr/>
                    <a:lstStyle/>
                    <a:p>
                      <a:r>
                        <a:rPr lang="en-US" sz="2000" dirty="0" smtClean="0">
                          <a:solidFill>
                            <a:srgbClr val="000090"/>
                          </a:solidFill>
                          <a:latin typeface="Times New Roman" pitchFamily="18" charset="0"/>
                          <a:cs typeface="Times New Roman" pitchFamily="18" charset="0"/>
                        </a:rPr>
                        <a:t>Less than or equal</a:t>
                      </a:r>
                      <a:r>
                        <a:rPr lang="en-US" sz="2000" baseline="0" dirty="0" smtClean="0">
                          <a:solidFill>
                            <a:srgbClr val="000090"/>
                          </a:solidFill>
                          <a:latin typeface="Times New Roman" pitchFamily="18" charset="0"/>
                          <a:cs typeface="Times New Roman" pitchFamily="18" charset="0"/>
                        </a:rPr>
                        <a:t> to $85K</a:t>
                      </a:r>
                      <a:endParaRPr lang="en-US" sz="2000" dirty="0">
                        <a:solidFill>
                          <a:srgbClr val="000090"/>
                        </a:solidFill>
                        <a:latin typeface="Times New Roman" pitchFamily="18" charset="0"/>
                        <a:cs typeface="Times New Roman" pitchFamily="18" charset="0"/>
                      </a:endParaRPr>
                    </a:p>
                  </a:txBody>
                  <a:tcPr/>
                </a:tc>
                <a:tc>
                  <a:txBody>
                    <a:bodyPr/>
                    <a:lstStyle/>
                    <a:p>
                      <a:r>
                        <a:rPr lang="en-US" sz="2000" dirty="0" smtClean="0">
                          <a:solidFill>
                            <a:srgbClr val="000090"/>
                          </a:solidFill>
                          <a:latin typeface="Times New Roman" pitchFamily="18" charset="0"/>
                          <a:cs typeface="Times New Roman" pitchFamily="18" charset="0"/>
                        </a:rPr>
                        <a:t>Less</a:t>
                      </a:r>
                      <a:r>
                        <a:rPr lang="en-US" sz="2000" baseline="0" dirty="0" smtClean="0">
                          <a:solidFill>
                            <a:srgbClr val="000090"/>
                          </a:solidFill>
                          <a:latin typeface="Times New Roman" pitchFamily="18" charset="0"/>
                          <a:cs typeface="Times New Roman" pitchFamily="18" charset="0"/>
                        </a:rPr>
                        <a:t> than or equal to $170K</a:t>
                      </a:r>
                      <a:endParaRPr lang="en-US" sz="2000" dirty="0">
                        <a:solidFill>
                          <a:srgbClr val="000090"/>
                        </a:solidFill>
                        <a:latin typeface="Times New Roman" pitchFamily="18" charset="0"/>
                        <a:cs typeface="Times New Roman" pitchFamily="18" charset="0"/>
                      </a:endParaRPr>
                    </a:p>
                  </a:txBody>
                  <a:tcPr/>
                </a:tc>
                <a:tc>
                  <a:txBody>
                    <a:bodyPr/>
                    <a:lstStyle/>
                    <a:p>
                      <a:r>
                        <a:rPr lang="en-US" sz="2000" dirty="0" smtClean="0">
                          <a:solidFill>
                            <a:srgbClr val="000090"/>
                          </a:solidFill>
                          <a:latin typeface="Times New Roman" pitchFamily="18" charset="0"/>
                          <a:cs typeface="Times New Roman" pitchFamily="18" charset="0"/>
                        </a:rPr>
                        <a:t>$121.80</a:t>
                      </a:r>
                      <a:endParaRPr lang="en-US" sz="2000" dirty="0">
                        <a:solidFill>
                          <a:srgbClr val="000090"/>
                        </a:solidFill>
                        <a:latin typeface="Times New Roman" pitchFamily="18" charset="0"/>
                        <a:cs typeface="Times New Roman" pitchFamily="18" charset="0"/>
                      </a:endParaRPr>
                    </a:p>
                  </a:txBody>
                  <a:tcPr/>
                </a:tc>
              </a:tr>
              <a:tr h="370840">
                <a:tc>
                  <a:txBody>
                    <a:bodyPr/>
                    <a:lstStyle/>
                    <a:p>
                      <a:r>
                        <a:rPr lang="en-US" sz="2000" dirty="0" smtClean="0">
                          <a:solidFill>
                            <a:srgbClr val="000090"/>
                          </a:solidFill>
                          <a:latin typeface="Times New Roman" pitchFamily="18" charset="0"/>
                          <a:cs typeface="Times New Roman" pitchFamily="18" charset="0"/>
                        </a:rPr>
                        <a:t>&gt;$85K up through  </a:t>
                      </a:r>
                      <a:r>
                        <a:rPr lang="en-US" sz="2000" baseline="0" dirty="0" smtClean="0">
                          <a:solidFill>
                            <a:srgbClr val="000090"/>
                          </a:solidFill>
                          <a:latin typeface="Times New Roman" pitchFamily="18" charset="0"/>
                          <a:cs typeface="Times New Roman" pitchFamily="18" charset="0"/>
                        </a:rPr>
                        <a:t>$107K</a:t>
                      </a:r>
                      <a:endParaRPr lang="en-US" sz="2000" dirty="0">
                        <a:solidFill>
                          <a:srgbClr val="000090"/>
                        </a:solidFill>
                        <a:latin typeface="Times New Roman" pitchFamily="18" charset="0"/>
                        <a:cs typeface="Times New Roman" pitchFamily="18" charset="0"/>
                      </a:endParaRPr>
                    </a:p>
                  </a:txBody>
                  <a:tcPr/>
                </a:tc>
                <a:tc>
                  <a:txBody>
                    <a:bodyPr/>
                    <a:lstStyle/>
                    <a:p>
                      <a:r>
                        <a:rPr lang="en-US" sz="2000" dirty="0" smtClean="0">
                          <a:solidFill>
                            <a:srgbClr val="000090"/>
                          </a:solidFill>
                          <a:latin typeface="Times New Roman" pitchFamily="18" charset="0"/>
                          <a:cs typeface="Times New Roman" pitchFamily="18" charset="0"/>
                        </a:rPr>
                        <a:t>&gt;$170K up through $214K</a:t>
                      </a:r>
                      <a:endParaRPr lang="en-US" sz="2000" dirty="0">
                        <a:solidFill>
                          <a:srgbClr val="000090"/>
                        </a:solidFill>
                        <a:latin typeface="Times New Roman" pitchFamily="18" charset="0"/>
                        <a:cs typeface="Times New Roman" pitchFamily="18" charset="0"/>
                      </a:endParaRPr>
                    </a:p>
                  </a:txBody>
                  <a:tcPr/>
                </a:tc>
                <a:tc>
                  <a:txBody>
                    <a:bodyPr/>
                    <a:lstStyle/>
                    <a:p>
                      <a:r>
                        <a:rPr lang="en-US" sz="2000" dirty="0" smtClean="0">
                          <a:solidFill>
                            <a:srgbClr val="000090"/>
                          </a:solidFill>
                          <a:latin typeface="Times New Roman" pitchFamily="18" charset="0"/>
                          <a:cs typeface="Times New Roman" pitchFamily="18" charset="0"/>
                        </a:rPr>
                        <a:t>$170.50</a:t>
                      </a:r>
                      <a:endParaRPr lang="en-US" sz="2000" dirty="0">
                        <a:solidFill>
                          <a:srgbClr val="000090"/>
                        </a:solidFill>
                        <a:latin typeface="Times New Roman" pitchFamily="18" charset="0"/>
                        <a:cs typeface="Times New Roman" pitchFamily="18" charset="0"/>
                      </a:endParaRPr>
                    </a:p>
                  </a:txBody>
                  <a:tcPr/>
                </a:tc>
              </a:tr>
              <a:tr h="370840">
                <a:tc>
                  <a:txBody>
                    <a:bodyPr/>
                    <a:lstStyle/>
                    <a:p>
                      <a:r>
                        <a:rPr lang="en-US" sz="2000" dirty="0" smtClean="0">
                          <a:solidFill>
                            <a:srgbClr val="000090"/>
                          </a:solidFill>
                          <a:latin typeface="Times New Roman" pitchFamily="18" charset="0"/>
                          <a:cs typeface="Times New Roman" pitchFamily="18" charset="0"/>
                        </a:rPr>
                        <a:t>&gt;$107K up</a:t>
                      </a:r>
                      <a:r>
                        <a:rPr lang="en-US" sz="2000" baseline="0" dirty="0" smtClean="0">
                          <a:solidFill>
                            <a:srgbClr val="000090"/>
                          </a:solidFill>
                          <a:latin typeface="Times New Roman" pitchFamily="18" charset="0"/>
                          <a:cs typeface="Times New Roman" pitchFamily="18" charset="0"/>
                        </a:rPr>
                        <a:t> through $160K</a:t>
                      </a:r>
                      <a:endParaRPr lang="en-US" sz="2000" dirty="0">
                        <a:solidFill>
                          <a:srgbClr val="000090"/>
                        </a:solidFill>
                        <a:latin typeface="Times New Roman" pitchFamily="18" charset="0"/>
                        <a:cs typeface="Times New Roman" pitchFamily="18" charset="0"/>
                      </a:endParaRPr>
                    </a:p>
                  </a:txBody>
                  <a:tcPr/>
                </a:tc>
                <a:tc>
                  <a:txBody>
                    <a:bodyPr/>
                    <a:lstStyle/>
                    <a:p>
                      <a:r>
                        <a:rPr lang="en-US" sz="2000" dirty="0" smtClean="0">
                          <a:solidFill>
                            <a:srgbClr val="000090"/>
                          </a:solidFill>
                          <a:latin typeface="Times New Roman" pitchFamily="18" charset="0"/>
                          <a:cs typeface="Times New Roman" pitchFamily="18" charset="0"/>
                        </a:rPr>
                        <a:t>&gt;$214K up through $320K</a:t>
                      </a:r>
                      <a:endParaRPr lang="en-US" sz="2000" dirty="0">
                        <a:solidFill>
                          <a:srgbClr val="000090"/>
                        </a:solidFill>
                        <a:latin typeface="Times New Roman" pitchFamily="18" charset="0"/>
                        <a:cs typeface="Times New Roman" pitchFamily="18" charset="0"/>
                      </a:endParaRPr>
                    </a:p>
                  </a:txBody>
                  <a:tcPr/>
                </a:tc>
                <a:tc>
                  <a:txBody>
                    <a:bodyPr/>
                    <a:lstStyle/>
                    <a:p>
                      <a:r>
                        <a:rPr lang="en-US" sz="2000" dirty="0" smtClean="0">
                          <a:solidFill>
                            <a:srgbClr val="000090"/>
                          </a:solidFill>
                          <a:latin typeface="Times New Roman" pitchFamily="18" charset="0"/>
                          <a:cs typeface="Times New Roman" pitchFamily="18" charset="0"/>
                        </a:rPr>
                        <a:t>$243.60</a:t>
                      </a:r>
                      <a:endParaRPr lang="en-US" sz="2000" dirty="0">
                        <a:solidFill>
                          <a:srgbClr val="000090"/>
                        </a:solidFill>
                        <a:latin typeface="Times New Roman" pitchFamily="18" charset="0"/>
                        <a:cs typeface="Times New Roman" pitchFamily="18" charset="0"/>
                      </a:endParaRPr>
                    </a:p>
                  </a:txBody>
                  <a:tcPr/>
                </a:tc>
              </a:tr>
              <a:tr h="370840">
                <a:tc>
                  <a:txBody>
                    <a:bodyPr/>
                    <a:lstStyle/>
                    <a:p>
                      <a:r>
                        <a:rPr lang="en-US" sz="2000" dirty="0" smtClean="0">
                          <a:solidFill>
                            <a:srgbClr val="000090"/>
                          </a:solidFill>
                          <a:latin typeface="Times New Roman" pitchFamily="18" charset="0"/>
                          <a:cs typeface="Times New Roman" pitchFamily="18" charset="0"/>
                        </a:rPr>
                        <a:t>&gt;$160Kup through $214K</a:t>
                      </a:r>
                      <a:endParaRPr lang="en-US" sz="2000" dirty="0">
                        <a:solidFill>
                          <a:srgbClr val="000090"/>
                        </a:solidFill>
                        <a:latin typeface="Times New Roman" pitchFamily="18" charset="0"/>
                        <a:cs typeface="Times New Roman" pitchFamily="18" charset="0"/>
                      </a:endParaRPr>
                    </a:p>
                  </a:txBody>
                  <a:tcPr/>
                </a:tc>
                <a:tc>
                  <a:txBody>
                    <a:bodyPr/>
                    <a:lstStyle/>
                    <a:p>
                      <a:r>
                        <a:rPr lang="en-US" sz="2000" dirty="0" smtClean="0">
                          <a:solidFill>
                            <a:srgbClr val="000090"/>
                          </a:solidFill>
                          <a:latin typeface="Times New Roman" pitchFamily="18" charset="0"/>
                          <a:cs typeface="Times New Roman" pitchFamily="18" charset="0"/>
                        </a:rPr>
                        <a:t>&gt;$320K up through $428K</a:t>
                      </a:r>
                      <a:endParaRPr lang="en-US" sz="2000" dirty="0">
                        <a:solidFill>
                          <a:srgbClr val="000090"/>
                        </a:solidFill>
                        <a:latin typeface="Times New Roman" pitchFamily="18" charset="0"/>
                        <a:cs typeface="Times New Roman" pitchFamily="18" charset="0"/>
                      </a:endParaRPr>
                    </a:p>
                  </a:txBody>
                  <a:tcPr/>
                </a:tc>
                <a:tc>
                  <a:txBody>
                    <a:bodyPr/>
                    <a:lstStyle/>
                    <a:p>
                      <a:r>
                        <a:rPr lang="en-US" sz="2000" dirty="0" smtClean="0">
                          <a:solidFill>
                            <a:srgbClr val="000090"/>
                          </a:solidFill>
                          <a:latin typeface="Times New Roman" pitchFamily="18" charset="0"/>
                          <a:cs typeface="Times New Roman" pitchFamily="18" charset="0"/>
                        </a:rPr>
                        <a:t>$316.70</a:t>
                      </a:r>
                      <a:endParaRPr lang="en-US" sz="2000" dirty="0">
                        <a:solidFill>
                          <a:srgbClr val="000090"/>
                        </a:solidFill>
                        <a:latin typeface="Times New Roman" pitchFamily="18" charset="0"/>
                        <a:cs typeface="Times New Roman" pitchFamily="18" charset="0"/>
                      </a:endParaRPr>
                    </a:p>
                  </a:txBody>
                  <a:tcPr/>
                </a:tc>
              </a:tr>
              <a:tr h="370840">
                <a:tc>
                  <a:txBody>
                    <a:bodyPr/>
                    <a:lstStyle/>
                    <a:p>
                      <a:r>
                        <a:rPr lang="en-US" sz="2000" dirty="0" smtClean="0">
                          <a:solidFill>
                            <a:srgbClr val="000090"/>
                          </a:solidFill>
                          <a:latin typeface="Times New Roman" pitchFamily="18" charset="0"/>
                          <a:cs typeface="Times New Roman" pitchFamily="18" charset="0"/>
                        </a:rPr>
                        <a:t>Greater than $214K</a:t>
                      </a:r>
                      <a:endParaRPr lang="en-US" sz="2000" dirty="0">
                        <a:solidFill>
                          <a:srgbClr val="000090"/>
                        </a:solidFill>
                        <a:latin typeface="Times New Roman" pitchFamily="18" charset="0"/>
                        <a:cs typeface="Times New Roman" pitchFamily="18" charset="0"/>
                      </a:endParaRPr>
                    </a:p>
                  </a:txBody>
                  <a:tcPr/>
                </a:tc>
                <a:tc>
                  <a:txBody>
                    <a:bodyPr/>
                    <a:lstStyle/>
                    <a:p>
                      <a:r>
                        <a:rPr lang="en-US" sz="2000" dirty="0" smtClean="0">
                          <a:solidFill>
                            <a:srgbClr val="000090"/>
                          </a:solidFill>
                          <a:latin typeface="Times New Roman" pitchFamily="18" charset="0"/>
                          <a:cs typeface="Times New Roman" pitchFamily="18" charset="0"/>
                        </a:rPr>
                        <a:t>Greater than $428K</a:t>
                      </a:r>
                      <a:endParaRPr lang="en-US" sz="2000" dirty="0">
                        <a:solidFill>
                          <a:srgbClr val="000090"/>
                        </a:solidFill>
                        <a:latin typeface="Times New Roman" pitchFamily="18" charset="0"/>
                        <a:cs typeface="Times New Roman" pitchFamily="18" charset="0"/>
                      </a:endParaRPr>
                    </a:p>
                  </a:txBody>
                  <a:tcPr/>
                </a:tc>
                <a:tc>
                  <a:txBody>
                    <a:bodyPr/>
                    <a:lstStyle/>
                    <a:p>
                      <a:r>
                        <a:rPr lang="en-US" sz="2000" dirty="0" smtClean="0">
                          <a:solidFill>
                            <a:srgbClr val="000090"/>
                          </a:solidFill>
                          <a:latin typeface="Times New Roman" pitchFamily="18" charset="0"/>
                          <a:cs typeface="Times New Roman" pitchFamily="18" charset="0"/>
                        </a:rPr>
                        <a:t>$389.80</a:t>
                      </a:r>
                      <a:endParaRPr lang="en-US" sz="2000" dirty="0">
                        <a:solidFill>
                          <a:srgbClr val="000090"/>
                        </a:solidFill>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33623365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848600" cy="1477962"/>
          </a:xfrm>
        </p:spPr>
        <p:txBody>
          <a:bodyPr>
            <a:normAutofit/>
          </a:bodyPr>
          <a:lstStyle/>
          <a:p>
            <a:r>
              <a:rPr lang="en-US" sz="3200" b="1" u="sng" dirty="0" smtClean="0">
                <a:solidFill>
                  <a:srgbClr val="000090"/>
                </a:solidFill>
                <a:latin typeface="Times New Roman"/>
                <a:cs typeface="Times New Roman"/>
              </a:rPr>
              <a:t>There Are 3 Enrollment Periods</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1066800" y="1600200"/>
            <a:ext cx="7620000" cy="4525963"/>
          </a:xfrm>
        </p:spPr>
        <p:txBody>
          <a:bodyPr/>
          <a:lstStyle/>
          <a:p>
            <a:endParaRPr lang="en-US" dirty="0" smtClean="0"/>
          </a:p>
          <a:p>
            <a:pPr marL="0" indent="0">
              <a:buNone/>
            </a:pPr>
            <a:r>
              <a:rPr lang="en-US" dirty="0" smtClean="0">
                <a:solidFill>
                  <a:srgbClr val="000090"/>
                </a:solidFill>
                <a:latin typeface="Times New Roman"/>
                <a:cs typeface="Times New Roman"/>
              </a:rPr>
              <a:t>INITIAL ENROLLMENT</a:t>
            </a:r>
          </a:p>
          <a:p>
            <a:pPr marL="0" indent="0">
              <a:buNone/>
            </a:pPr>
            <a:endParaRPr lang="en-US" dirty="0">
              <a:solidFill>
                <a:srgbClr val="000090"/>
              </a:solidFill>
              <a:latin typeface="Times New Roman"/>
              <a:cs typeface="Times New Roman"/>
            </a:endParaRPr>
          </a:p>
          <a:p>
            <a:pPr marL="0" indent="0">
              <a:buNone/>
            </a:pPr>
            <a:r>
              <a:rPr lang="en-US" dirty="0" smtClean="0">
                <a:solidFill>
                  <a:srgbClr val="000090"/>
                </a:solidFill>
                <a:latin typeface="Times New Roman"/>
                <a:cs typeface="Times New Roman"/>
              </a:rPr>
              <a:t>SPECIAL ENROLLMENT</a:t>
            </a:r>
          </a:p>
          <a:p>
            <a:pPr marL="0" indent="0">
              <a:buNone/>
            </a:pPr>
            <a:endParaRPr lang="en-US" dirty="0">
              <a:solidFill>
                <a:srgbClr val="000090"/>
              </a:solidFill>
              <a:latin typeface="Times New Roman"/>
              <a:cs typeface="Times New Roman"/>
            </a:endParaRPr>
          </a:p>
          <a:p>
            <a:pPr marL="0" indent="0">
              <a:buNone/>
            </a:pPr>
            <a:r>
              <a:rPr lang="en-US" dirty="0" smtClean="0">
                <a:solidFill>
                  <a:srgbClr val="000090"/>
                </a:solidFill>
                <a:latin typeface="Times New Roman"/>
                <a:cs typeface="Times New Roman"/>
              </a:rPr>
              <a:t>GENERAL ENROLLMENT</a:t>
            </a:r>
            <a:endParaRPr lang="en-US" dirty="0">
              <a:solidFill>
                <a:srgbClr val="000090"/>
              </a:solidFill>
              <a:latin typeface="Times New Roman"/>
              <a:cs typeface="Times New Roman"/>
            </a:endParaRPr>
          </a:p>
        </p:txBody>
      </p:sp>
    </p:spTree>
    <p:extLst>
      <p:ext uri="{BB962C8B-B14F-4D97-AF65-F5344CB8AC3E}">
        <p14:creationId xmlns:p14="http://schemas.microsoft.com/office/powerpoint/2010/main" val="16323876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000090"/>
                </a:solidFill>
                <a:latin typeface="Times New Roman"/>
                <a:cs typeface="Times New Roman"/>
              </a:rPr>
              <a:t>Initial Enrollment Period</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457200" y="1600200"/>
            <a:ext cx="8229600" cy="4800600"/>
          </a:xfrm>
        </p:spPr>
        <p:txBody>
          <a:bodyPr/>
          <a:lstStyle/>
          <a:p>
            <a:r>
              <a:rPr lang="en-US" dirty="0" smtClean="0">
                <a:solidFill>
                  <a:srgbClr val="000090"/>
                </a:solidFill>
                <a:latin typeface="Times New Roman"/>
                <a:cs typeface="Times New Roman"/>
              </a:rPr>
              <a:t>This is your “age 65 window”</a:t>
            </a:r>
          </a:p>
          <a:p>
            <a:r>
              <a:rPr lang="en-US" dirty="0" smtClean="0">
                <a:solidFill>
                  <a:srgbClr val="000090"/>
                </a:solidFill>
                <a:latin typeface="Times New Roman"/>
                <a:cs typeface="Times New Roman"/>
              </a:rPr>
              <a:t>File 3 months prior to your 65</a:t>
            </a:r>
            <a:r>
              <a:rPr lang="en-US" baseline="30000" dirty="0" smtClean="0">
                <a:solidFill>
                  <a:srgbClr val="000090"/>
                </a:solidFill>
                <a:latin typeface="Times New Roman"/>
                <a:cs typeface="Times New Roman"/>
              </a:rPr>
              <a:t>th</a:t>
            </a:r>
            <a:r>
              <a:rPr lang="en-US" dirty="0" smtClean="0">
                <a:solidFill>
                  <a:srgbClr val="000090"/>
                </a:solidFill>
                <a:latin typeface="Times New Roman"/>
                <a:cs typeface="Times New Roman"/>
              </a:rPr>
              <a:t> birthday month to be effective the first day of the month you turn 65.</a:t>
            </a:r>
          </a:p>
          <a:p>
            <a:r>
              <a:rPr lang="en-US" b="1" dirty="0" smtClean="0">
                <a:solidFill>
                  <a:srgbClr val="000090"/>
                </a:solidFill>
                <a:latin typeface="Times New Roman"/>
                <a:cs typeface="Times New Roman"/>
              </a:rPr>
              <a:t>This applies to those not working with an employer plan at 65,</a:t>
            </a:r>
          </a:p>
          <a:p>
            <a:r>
              <a:rPr lang="en-US" b="1" dirty="0" smtClean="0">
                <a:solidFill>
                  <a:srgbClr val="000090"/>
                </a:solidFill>
                <a:latin typeface="Times New Roman"/>
                <a:cs typeface="Times New Roman"/>
              </a:rPr>
              <a:t>Those not covered under a working spouse’s plan</a:t>
            </a:r>
          </a:p>
          <a:p>
            <a:pPr marL="0" indent="0">
              <a:buNone/>
            </a:pPr>
            <a:endParaRPr lang="en-US" b="1" dirty="0">
              <a:solidFill>
                <a:srgbClr val="000090"/>
              </a:solidFill>
              <a:latin typeface="Times New Roman"/>
              <a:cs typeface="Times New Roman"/>
            </a:endParaRPr>
          </a:p>
          <a:p>
            <a:endParaRPr lang="en-US" b="1" dirty="0" smtClean="0">
              <a:solidFill>
                <a:srgbClr val="000090"/>
              </a:solidFill>
              <a:latin typeface="Times New Roman"/>
              <a:cs typeface="Times New Roman"/>
            </a:endParaRPr>
          </a:p>
        </p:txBody>
      </p:sp>
    </p:spTree>
    <p:extLst>
      <p:ext uri="{BB962C8B-B14F-4D97-AF65-F5344CB8AC3E}">
        <p14:creationId xmlns:p14="http://schemas.microsoft.com/office/powerpoint/2010/main" val="10123239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000090"/>
                </a:solidFill>
                <a:latin typeface="Times New Roman"/>
                <a:cs typeface="Times New Roman"/>
              </a:rPr>
              <a:t>Special Enrollment Period</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457200" y="1143000"/>
            <a:ext cx="8229600" cy="5334000"/>
          </a:xfrm>
        </p:spPr>
        <p:txBody>
          <a:bodyPr/>
          <a:lstStyle/>
          <a:p>
            <a:pPr marL="0" indent="0">
              <a:buNone/>
            </a:pPr>
            <a:r>
              <a:rPr lang="en-US" sz="2800" dirty="0" smtClean="0">
                <a:solidFill>
                  <a:srgbClr val="000090"/>
                </a:solidFill>
                <a:latin typeface="Times New Roman"/>
                <a:cs typeface="Times New Roman"/>
              </a:rPr>
              <a:t>An “active” employee or spouse of an employee covered by employer group health plan will remain on the employer plan as “primary” beyond age 65 in most cases.</a:t>
            </a:r>
          </a:p>
          <a:p>
            <a:pPr marL="0" indent="0">
              <a:buNone/>
            </a:pPr>
            <a:r>
              <a:rPr lang="en-US" sz="2800" dirty="0" smtClean="0">
                <a:solidFill>
                  <a:srgbClr val="000090"/>
                </a:solidFill>
                <a:latin typeface="Times New Roman"/>
                <a:cs typeface="Times New Roman"/>
              </a:rPr>
              <a:t>A special enrollment is is an 8 month window, which begins the month active employment or active coverage criteria ends.</a:t>
            </a:r>
          </a:p>
          <a:p>
            <a:pPr marL="0" indent="0">
              <a:buNone/>
            </a:pPr>
            <a:r>
              <a:rPr lang="en-US" sz="2800" dirty="0" smtClean="0">
                <a:solidFill>
                  <a:srgbClr val="000090"/>
                </a:solidFill>
                <a:latin typeface="Times New Roman"/>
                <a:cs typeface="Times New Roman"/>
              </a:rPr>
              <a:t>This enrollment does not hold a penalty for filing after age 65.</a:t>
            </a:r>
          </a:p>
          <a:p>
            <a:pPr marL="0" indent="0">
              <a:buNone/>
            </a:pPr>
            <a:r>
              <a:rPr lang="en-US" sz="2800" b="1" dirty="0" smtClean="0">
                <a:solidFill>
                  <a:srgbClr val="000090"/>
                </a:solidFill>
                <a:latin typeface="Times New Roman"/>
                <a:cs typeface="Times New Roman"/>
              </a:rPr>
              <a:t>There is no lapse in coverage from “active” to “retiree” status.</a:t>
            </a:r>
          </a:p>
          <a:p>
            <a:endParaRPr lang="en-US" dirty="0"/>
          </a:p>
        </p:txBody>
      </p:sp>
    </p:spTree>
    <p:extLst>
      <p:ext uri="{BB962C8B-B14F-4D97-AF65-F5344CB8AC3E}">
        <p14:creationId xmlns:p14="http://schemas.microsoft.com/office/powerpoint/2010/main" val="28392524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b="1" u="sng" dirty="0" smtClean="0">
                <a:solidFill>
                  <a:srgbClr val="000090"/>
                </a:solidFill>
                <a:latin typeface="Times New Roman"/>
                <a:cs typeface="Times New Roman"/>
              </a:rPr>
              <a:t>Special Enrollment Period (cont.)</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457200" y="1143000"/>
            <a:ext cx="8229600" cy="5410200"/>
          </a:xfrm>
        </p:spPr>
        <p:txBody>
          <a:bodyPr/>
          <a:lstStyle/>
          <a:p>
            <a:r>
              <a:rPr lang="en-US" sz="2800" dirty="0" smtClean="0">
                <a:solidFill>
                  <a:srgbClr val="000090"/>
                </a:solidFill>
                <a:latin typeface="Times New Roman"/>
                <a:cs typeface="Times New Roman"/>
              </a:rPr>
              <a:t>Your employer is asked to complete a form to verify the active coverage dates.</a:t>
            </a:r>
          </a:p>
          <a:p>
            <a:r>
              <a:rPr lang="en-US" sz="2800" dirty="0" smtClean="0">
                <a:solidFill>
                  <a:srgbClr val="000090"/>
                </a:solidFill>
                <a:latin typeface="Times New Roman"/>
                <a:cs typeface="Times New Roman"/>
              </a:rPr>
              <a:t>Part B should be initiated 2-3 months before the date of change from active to retiree so that coverage will be in place timely.**</a:t>
            </a:r>
          </a:p>
          <a:p>
            <a:endParaRPr lang="en-US" sz="2800" dirty="0" smtClean="0">
              <a:solidFill>
                <a:srgbClr val="000090"/>
              </a:solidFill>
              <a:latin typeface="Times New Roman"/>
              <a:cs typeface="Times New Roman"/>
            </a:endParaRPr>
          </a:p>
          <a:p>
            <a:r>
              <a:rPr lang="en-US" sz="2800" b="1" dirty="0" smtClean="0">
                <a:solidFill>
                  <a:srgbClr val="000090"/>
                </a:solidFill>
                <a:latin typeface="Times New Roman"/>
                <a:cs typeface="Times New Roman"/>
              </a:rPr>
              <a:t>**If you are not on Part A at the time, you will need to file for both Parts A and B by completing a full application with SSA.</a:t>
            </a:r>
            <a:endParaRPr lang="en-US" sz="2800" b="1" dirty="0">
              <a:solidFill>
                <a:srgbClr val="000090"/>
              </a:solidFill>
              <a:latin typeface="Times New Roman"/>
              <a:cs typeface="Times New Roman"/>
            </a:endParaRPr>
          </a:p>
          <a:p>
            <a:endParaRPr lang="en-US" dirty="0"/>
          </a:p>
        </p:txBody>
      </p:sp>
    </p:spTree>
    <p:extLst>
      <p:ext uri="{BB962C8B-B14F-4D97-AF65-F5344CB8AC3E}">
        <p14:creationId xmlns:p14="http://schemas.microsoft.com/office/powerpoint/2010/main" val="33825749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solidFill>
                  <a:srgbClr val="000090"/>
                </a:solidFill>
                <a:latin typeface="Times New Roman"/>
                <a:cs typeface="Times New Roman"/>
              </a:rPr>
              <a:t>General Enrollment Period</a:t>
            </a:r>
            <a:endParaRPr lang="en-US" sz="2800" b="1" u="sng" dirty="0">
              <a:solidFill>
                <a:srgbClr val="000090"/>
              </a:solidFill>
              <a:latin typeface="Times New Roman"/>
              <a:cs typeface="Times New Roman"/>
            </a:endParaRPr>
          </a:p>
        </p:txBody>
      </p:sp>
      <p:sp>
        <p:nvSpPr>
          <p:cNvPr id="3" name="Content Placeholder 2"/>
          <p:cNvSpPr>
            <a:spLocks noGrp="1"/>
          </p:cNvSpPr>
          <p:nvPr>
            <p:ph idx="1"/>
          </p:nvPr>
        </p:nvSpPr>
        <p:spPr>
          <a:xfrm>
            <a:off x="457200" y="1295400"/>
            <a:ext cx="8229600" cy="4830763"/>
          </a:xfrm>
        </p:spPr>
        <p:txBody>
          <a:bodyPr>
            <a:normAutofit/>
          </a:bodyPr>
          <a:lstStyle/>
          <a:p>
            <a:pPr marL="0" indent="0">
              <a:buNone/>
            </a:pPr>
            <a:r>
              <a:rPr lang="en-US" sz="2800" dirty="0" smtClean="0">
                <a:solidFill>
                  <a:srgbClr val="000090"/>
                </a:solidFill>
                <a:latin typeface="Times New Roman"/>
                <a:cs typeface="Times New Roman"/>
              </a:rPr>
              <a:t>A “GEP” occurs each Jan. through March for individuals who missed an initial or special enrollment. The coverage begins July 1</a:t>
            </a:r>
            <a:r>
              <a:rPr lang="en-US" sz="2800" baseline="30000" dirty="0" smtClean="0">
                <a:solidFill>
                  <a:srgbClr val="000090"/>
                </a:solidFill>
                <a:latin typeface="Times New Roman"/>
                <a:cs typeface="Times New Roman"/>
              </a:rPr>
              <a:t>st</a:t>
            </a:r>
            <a:r>
              <a:rPr lang="en-US" sz="2800" dirty="0" smtClean="0">
                <a:solidFill>
                  <a:srgbClr val="000090"/>
                </a:solidFill>
                <a:latin typeface="Times New Roman"/>
                <a:cs typeface="Times New Roman"/>
              </a:rPr>
              <a:t> of that year.</a:t>
            </a:r>
          </a:p>
          <a:p>
            <a:pPr marL="0" indent="0">
              <a:buNone/>
            </a:pPr>
            <a:endParaRPr lang="en-US" sz="2800" dirty="0" smtClean="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A penalty of 10% is imposed for each year you should have applied for Part B, but did not. </a:t>
            </a:r>
          </a:p>
          <a:p>
            <a:pPr marL="0" indent="0">
              <a:buNone/>
            </a:pPr>
            <a:endParaRPr lang="en-US" sz="2800" dirty="0" smtClean="0">
              <a:solidFill>
                <a:srgbClr val="000090"/>
              </a:solidFill>
              <a:latin typeface="Times New Roman"/>
              <a:cs typeface="Times New Roman"/>
            </a:endParaRPr>
          </a:p>
          <a:p>
            <a:pPr marL="0" indent="0">
              <a:buNone/>
            </a:pPr>
            <a:r>
              <a:rPr lang="en-US" sz="2800" dirty="0" smtClean="0">
                <a:solidFill>
                  <a:srgbClr val="000090"/>
                </a:solidFill>
                <a:latin typeface="Times New Roman"/>
                <a:cs typeface="Times New Roman"/>
              </a:rPr>
              <a:t>The penalty is added to the base premium that year and remains for life!</a:t>
            </a:r>
            <a:endParaRPr lang="en-US" sz="2800" dirty="0">
              <a:solidFill>
                <a:srgbClr val="000090"/>
              </a:solidFill>
              <a:latin typeface="Times New Roman"/>
              <a:cs typeface="Times New Roman"/>
            </a:endParaRPr>
          </a:p>
        </p:txBody>
      </p:sp>
    </p:spTree>
    <p:extLst>
      <p:ext uri="{BB962C8B-B14F-4D97-AF65-F5344CB8AC3E}">
        <p14:creationId xmlns:p14="http://schemas.microsoft.com/office/powerpoint/2010/main" val="2100072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1F497D"/>
                </a:solidFill>
                <a:latin typeface="Times New Roman"/>
                <a:cs typeface="Times New Roman"/>
              </a:rPr>
              <a:t>What You Need to Know</a:t>
            </a:r>
            <a:endParaRPr lang="en-US" sz="3200" b="1" u="sng" dirty="0">
              <a:solidFill>
                <a:srgbClr val="1F497D"/>
              </a:solidFill>
              <a:latin typeface="Times New Roman"/>
              <a:cs typeface="Times New Roman"/>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solidFill>
                  <a:srgbClr val="1F497D"/>
                </a:solidFill>
                <a:latin typeface="Times New Roman"/>
                <a:cs typeface="Times New Roman"/>
              </a:rPr>
              <a:t>How to create a Social Security personal account</a:t>
            </a:r>
          </a:p>
          <a:p>
            <a:pPr marL="0" indent="0">
              <a:buNone/>
            </a:pPr>
            <a:r>
              <a:rPr lang="en-US" dirty="0" smtClean="0">
                <a:solidFill>
                  <a:srgbClr val="1F497D"/>
                </a:solidFill>
                <a:latin typeface="Times New Roman"/>
                <a:cs typeface="Times New Roman"/>
              </a:rPr>
              <a:t> 	</a:t>
            </a:r>
          </a:p>
          <a:p>
            <a:pPr marL="0" indent="0">
              <a:buNone/>
            </a:pPr>
            <a:r>
              <a:rPr lang="en-US" dirty="0" smtClean="0">
                <a:solidFill>
                  <a:srgbClr val="1F497D"/>
                </a:solidFill>
                <a:latin typeface="Times New Roman"/>
                <a:cs typeface="Times New Roman"/>
              </a:rPr>
              <a:t>Understand how your “non covered” pension affects your Social Security benefits </a:t>
            </a:r>
          </a:p>
          <a:p>
            <a:pPr marL="0" indent="0">
              <a:buNone/>
            </a:pPr>
            <a:endParaRPr lang="en-US" dirty="0" smtClean="0">
              <a:solidFill>
                <a:srgbClr val="1F497D"/>
              </a:solidFill>
              <a:latin typeface="Times New Roman"/>
              <a:cs typeface="Times New Roman"/>
            </a:endParaRPr>
          </a:p>
          <a:p>
            <a:pPr marL="0" indent="0">
              <a:buNone/>
            </a:pPr>
            <a:r>
              <a:rPr lang="en-US" dirty="0" smtClean="0">
                <a:solidFill>
                  <a:srgbClr val="1F497D"/>
                </a:solidFill>
                <a:latin typeface="Times New Roman"/>
                <a:cs typeface="Times New Roman"/>
              </a:rPr>
              <a:t>Understand any changes in Social Security</a:t>
            </a:r>
          </a:p>
          <a:p>
            <a:pPr marL="0" indent="0">
              <a:buNone/>
            </a:pPr>
            <a:endParaRPr lang="en-US" dirty="0" smtClean="0">
              <a:solidFill>
                <a:srgbClr val="1F497D"/>
              </a:solidFill>
              <a:latin typeface="Times New Roman"/>
              <a:cs typeface="Times New Roman"/>
            </a:endParaRPr>
          </a:p>
          <a:p>
            <a:pPr marL="0" indent="0">
              <a:buNone/>
            </a:pPr>
            <a:r>
              <a:rPr lang="en-US" dirty="0" smtClean="0">
                <a:solidFill>
                  <a:srgbClr val="1F497D"/>
                </a:solidFill>
                <a:latin typeface="Times New Roman"/>
                <a:cs typeface="Times New Roman"/>
              </a:rPr>
              <a:t>Understand when to contact Social Security</a:t>
            </a:r>
          </a:p>
          <a:p>
            <a:pPr marL="0" indent="0">
              <a:buNone/>
            </a:pPr>
            <a:endParaRPr lang="en-US" dirty="0" smtClean="0">
              <a:solidFill>
                <a:srgbClr val="1F497D"/>
              </a:solidFill>
              <a:latin typeface="Times New Roman"/>
              <a:cs typeface="Times New Roman"/>
            </a:endParaRPr>
          </a:p>
          <a:p>
            <a:pPr marL="0" indent="0">
              <a:buNone/>
            </a:pPr>
            <a:r>
              <a:rPr lang="en-US" dirty="0" smtClean="0">
                <a:solidFill>
                  <a:srgbClr val="1F497D"/>
                </a:solidFill>
                <a:latin typeface="Times New Roman"/>
                <a:cs typeface="Times New Roman"/>
              </a:rPr>
              <a:t>Be familiar with what you can do online</a:t>
            </a:r>
            <a:endParaRPr lang="en-US" dirty="0">
              <a:solidFill>
                <a:srgbClr val="1F497D"/>
              </a:solidFill>
              <a:latin typeface="Times New Roman"/>
              <a:cs typeface="Times New Roman"/>
            </a:endParaRPr>
          </a:p>
        </p:txBody>
      </p:sp>
    </p:spTree>
    <p:extLst>
      <p:ext uri="{BB962C8B-B14F-4D97-AF65-F5344CB8AC3E}">
        <p14:creationId xmlns:p14="http://schemas.microsoft.com/office/powerpoint/2010/main" val="30964559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000090"/>
                </a:solidFill>
                <a:latin typeface="Times New Roman"/>
                <a:cs typeface="Times New Roman"/>
              </a:rPr>
              <a:t>What do I do now if…</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838200" y="1219200"/>
            <a:ext cx="8077200" cy="5410200"/>
          </a:xfrm>
        </p:spPr>
        <p:txBody>
          <a:bodyPr/>
          <a:lstStyle/>
          <a:p>
            <a:r>
              <a:rPr lang="en-US" sz="2800" b="1" dirty="0" smtClean="0">
                <a:solidFill>
                  <a:srgbClr val="000090"/>
                </a:solidFill>
                <a:latin typeface="Times New Roman"/>
                <a:cs typeface="Times New Roman"/>
              </a:rPr>
              <a:t>I retired from the State/local before age 65 and carry my health insurance as a retiree. I am approaching age 65…</a:t>
            </a:r>
          </a:p>
          <a:p>
            <a:r>
              <a:rPr lang="en-US" sz="2800" dirty="0" smtClean="0">
                <a:solidFill>
                  <a:srgbClr val="000090"/>
                </a:solidFill>
                <a:latin typeface="Times New Roman"/>
                <a:cs typeface="Times New Roman"/>
              </a:rPr>
              <a:t>You must file for both Part A and B within 3 months of your 65</a:t>
            </a:r>
            <a:r>
              <a:rPr lang="en-US" sz="2800" baseline="30000" dirty="0" smtClean="0">
                <a:solidFill>
                  <a:srgbClr val="000090"/>
                </a:solidFill>
                <a:latin typeface="Times New Roman"/>
                <a:cs typeface="Times New Roman"/>
              </a:rPr>
              <a:t>th</a:t>
            </a:r>
            <a:r>
              <a:rPr lang="en-US" sz="2800" dirty="0" smtClean="0">
                <a:solidFill>
                  <a:srgbClr val="000090"/>
                </a:solidFill>
                <a:latin typeface="Times New Roman"/>
                <a:cs typeface="Times New Roman"/>
              </a:rPr>
              <a:t> birthday month. Medicare is effective on the 1</a:t>
            </a:r>
            <a:r>
              <a:rPr lang="en-US" sz="2800" baseline="30000" dirty="0" smtClean="0">
                <a:solidFill>
                  <a:srgbClr val="000090"/>
                </a:solidFill>
                <a:latin typeface="Times New Roman"/>
                <a:cs typeface="Times New Roman"/>
              </a:rPr>
              <a:t>st</a:t>
            </a:r>
            <a:r>
              <a:rPr lang="en-US" sz="2800" dirty="0" smtClean="0">
                <a:solidFill>
                  <a:srgbClr val="000090"/>
                </a:solidFill>
                <a:latin typeface="Times New Roman"/>
                <a:cs typeface="Times New Roman"/>
              </a:rPr>
              <a:t> day of the month you turn 65.</a:t>
            </a:r>
          </a:p>
          <a:p>
            <a:r>
              <a:rPr lang="en-US" sz="2800" dirty="0" smtClean="0">
                <a:solidFill>
                  <a:srgbClr val="000090"/>
                </a:solidFill>
                <a:latin typeface="Times New Roman"/>
                <a:cs typeface="Times New Roman"/>
              </a:rPr>
              <a:t>You’ll be billed quarterly until you begin to receive Social Security payments.</a:t>
            </a:r>
          </a:p>
          <a:p>
            <a:r>
              <a:rPr lang="en-US" sz="2800" b="1" dirty="0" smtClean="0">
                <a:solidFill>
                  <a:srgbClr val="000090"/>
                </a:solidFill>
                <a:latin typeface="Times New Roman"/>
                <a:cs typeface="Times New Roman"/>
              </a:rPr>
              <a:t>If you are already collecting SS when you are 65, </a:t>
            </a:r>
            <a:r>
              <a:rPr lang="en-US" sz="2800" dirty="0" smtClean="0">
                <a:solidFill>
                  <a:srgbClr val="000090"/>
                </a:solidFill>
                <a:latin typeface="Times New Roman"/>
                <a:cs typeface="Times New Roman"/>
              </a:rPr>
              <a:t>Medicare is automatic and Social Security will notify you about 4 months before your 65</a:t>
            </a:r>
            <a:r>
              <a:rPr lang="en-US" sz="2800" baseline="30000" dirty="0" smtClean="0">
                <a:solidFill>
                  <a:srgbClr val="000090"/>
                </a:solidFill>
                <a:latin typeface="Times New Roman"/>
                <a:cs typeface="Times New Roman"/>
              </a:rPr>
              <a:t>th</a:t>
            </a:r>
            <a:r>
              <a:rPr lang="en-US" sz="2800" dirty="0" smtClean="0">
                <a:solidFill>
                  <a:srgbClr val="000090"/>
                </a:solidFill>
                <a:latin typeface="Times New Roman"/>
                <a:cs typeface="Times New Roman"/>
              </a:rPr>
              <a:t> birthday!</a:t>
            </a:r>
          </a:p>
          <a:p>
            <a:endParaRPr lang="en-US" dirty="0"/>
          </a:p>
        </p:txBody>
      </p:sp>
    </p:spTree>
    <p:extLst>
      <p:ext uri="{BB962C8B-B14F-4D97-AF65-F5344CB8AC3E}">
        <p14:creationId xmlns:p14="http://schemas.microsoft.com/office/powerpoint/2010/main" val="24798496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000090"/>
                </a:solidFill>
                <a:latin typeface="Times New Roman"/>
                <a:cs typeface="Times New Roman"/>
              </a:rPr>
              <a:t>What do I do now if…</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914400" y="1219200"/>
            <a:ext cx="8001000" cy="5486400"/>
          </a:xfrm>
        </p:spPr>
        <p:txBody>
          <a:bodyPr>
            <a:normAutofit lnSpcReduction="10000"/>
          </a:bodyPr>
          <a:lstStyle/>
          <a:p>
            <a:r>
              <a:rPr lang="en-US" sz="2800" b="1" dirty="0" smtClean="0">
                <a:solidFill>
                  <a:srgbClr val="000090"/>
                </a:solidFill>
                <a:latin typeface="Times New Roman"/>
                <a:cs typeface="Times New Roman"/>
              </a:rPr>
              <a:t>I am approaching age 65 and will continue to work beyond age 65 and have coverage under an employer group plan…</a:t>
            </a:r>
          </a:p>
          <a:p>
            <a:r>
              <a:rPr lang="en-US" sz="2800" dirty="0" smtClean="0">
                <a:solidFill>
                  <a:srgbClr val="000090"/>
                </a:solidFill>
                <a:latin typeface="Times New Roman"/>
                <a:cs typeface="Times New Roman"/>
              </a:rPr>
              <a:t>Your active plan is primary and Medicare is not needed until you retire.</a:t>
            </a:r>
          </a:p>
          <a:p>
            <a:r>
              <a:rPr lang="en-US" sz="2800" dirty="0" smtClean="0">
                <a:solidFill>
                  <a:srgbClr val="000090"/>
                </a:solidFill>
                <a:latin typeface="Times New Roman"/>
                <a:cs typeface="Times New Roman"/>
              </a:rPr>
              <a:t>If you do nothing with Medicare, you will not be penalized. You can sign up for Part A only. It will not interfere with your active coverage.</a:t>
            </a:r>
          </a:p>
          <a:p>
            <a:r>
              <a:rPr lang="en-US" sz="2800" dirty="0" smtClean="0">
                <a:solidFill>
                  <a:srgbClr val="000090"/>
                </a:solidFill>
                <a:latin typeface="Times New Roman"/>
                <a:cs typeface="Times New Roman"/>
              </a:rPr>
              <a:t>Your employer will verify your active coverage when you retire and apply for Medicare.</a:t>
            </a:r>
          </a:p>
          <a:p>
            <a:r>
              <a:rPr lang="en-US" sz="2800" dirty="0" smtClean="0">
                <a:solidFill>
                  <a:srgbClr val="000090"/>
                </a:solidFill>
                <a:latin typeface="Times New Roman"/>
                <a:cs typeface="Times New Roman"/>
              </a:rPr>
              <a:t>This applies to </a:t>
            </a:r>
            <a:r>
              <a:rPr lang="en-US" sz="2800" u="sng" dirty="0" smtClean="0">
                <a:solidFill>
                  <a:srgbClr val="000090"/>
                </a:solidFill>
                <a:latin typeface="Times New Roman"/>
                <a:cs typeface="Times New Roman"/>
              </a:rPr>
              <a:t>spouses </a:t>
            </a:r>
            <a:r>
              <a:rPr lang="en-US" sz="2800" dirty="0" smtClean="0">
                <a:solidFill>
                  <a:srgbClr val="000090"/>
                </a:solidFill>
                <a:latin typeface="Times New Roman"/>
                <a:cs typeface="Times New Roman"/>
              </a:rPr>
              <a:t>covered under plan</a:t>
            </a:r>
            <a:r>
              <a:rPr lang="en-US" sz="2800" dirty="0">
                <a:solidFill>
                  <a:srgbClr val="000090"/>
                </a:solidFill>
                <a:latin typeface="Times New Roman"/>
                <a:cs typeface="Times New Roman"/>
              </a:rPr>
              <a:t>. the active </a:t>
            </a:r>
            <a:endParaRPr lang="en-US" sz="2800" dirty="0" smtClean="0">
              <a:solidFill>
                <a:srgbClr val="000090"/>
              </a:solidFill>
              <a:latin typeface="Times New Roman"/>
              <a:cs typeface="Times New Roman"/>
            </a:endParaRPr>
          </a:p>
        </p:txBody>
      </p:sp>
    </p:spTree>
    <p:extLst>
      <p:ext uri="{BB962C8B-B14F-4D97-AF65-F5344CB8AC3E}">
        <p14:creationId xmlns:p14="http://schemas.microsoft.com/office/powerpoint/2010/main" val="31111934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000090"/>
                </a:solidFill>
                <a:latin typeface="Times New Roman"/>
                <a:cs typeface="Times New Roman"/>
              </a:rPr>
              <a:t>What do I do now if…</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914400" y="1219200"/>
            <a:ext cx="8001000" cy="5486400"/>
          </a:xfrm>
        </p:spPr>
        <p:txBody>
          <a:bodyPr>
            <a:normAutofit lnSpcReduction="10000"/>
          </a:bodyPr>
          <a:lstStyle/>
          <a:p>
            <a:r>
              <a:rPr lang="en-US" sz="2800" b="1" dirty="0" smtClean="0">
                <a:solidFill>
                  <a:srgbClr val="000090"/>
                </a:solidFill>
                <a:latin typeface="Times New Roman"/>
                <a:cs typeface="Times New Roman"/>
              </a:rPr>
              <a:t>I am approaching age 65 and will continue to work beyond age 65 and have coverage under an employer group plan…</a:t>
            </a:r>
          </a:p>
          <a:p>
            <a:r>
              <a:rPr lang="en-US" sz="2800" dirty="0" smtClean="0">
                <a:solidFill>
                  <a:srgbClr val="000090"/>
                </a:solidFill>
                <a:latin typeface="Times New Roman"/>
                <a:cs typeface="Times New Roman"/>
              </a:rPr>
              <a:t>Your active plan is primary and Medicare is not needed until you retire.</a:t>
            </a:r>
          </a:p>
          <a:p>
            <a:r>
              <a:rPr lang="en-US" sz="2800" dirty="0" smtClean="0">
                <a:solidFill>
                  <a:srgbClr val="000090"/>
                </a:solidFill>
                <a:latin typeface="Times New Roman"/>
                <a:cs typeface="Times New Roman"/>
              </a:rPr>
              <a:t>If you do nothing with Medicare, you will not be penalized. You can sign up for Part A only. It will not interfere with your active coverage.</a:t>
            </a:r>
          </a:p>
          <a:p>
            <a:r>
              <a:rPr lang="en-US" sz="2800" dirty="0" smtClean="0">
                <a:solidFill>
                  <a:srgbClr val="000090"/>
                </a:solidFill>
                <a:latin typeface="Times New Roman"/>
                <a:cs typeface="Times New Roman"/>
              </a:rPr>
              <a:t>Your employer will verify your active coverage when you retire and apply for Medicare.</a:t>
            </a:r>
          </a:p>
          <a:p>
            <a:r>
              <a:rPr lang="en-US" sz="2800" dirty="0" smtClean="0">
                <a:solidFill>
                  <a:srgbClr val="000090"/>
                </a:solidFill>
                <a:latin typeface="Times New Roman"/>
                <a:cs typeface="Times New Roman"/>
              </a:rPr>
              <a:t>This applies to </a:t>
            </a:r>
            <a:r>
              <a:rPr lang="en-US" sz="2800" u="sng" dirty="0" smtClean="0">
                <a:solidFill>
                  <a:srgbClr val="000090"/>
                </a:solidFill>
                <a:latin typeface="Times New Roman"/>
                <a:cs typeface="Times New Roman"/>
              </a:rPr>
              <a:t>spouses </a:t>
            </a:r>
            <a:r>
              <a:rPr lang="en-US" sz="2800" dirty="0" smtClean="0">
                <a:solidFill>
                  <a:srgbClr val="000090"/>
                </a:solidFill>
                <a:latin typeface="Times New Roman"/>
                <a:cs typeface="Times New Roman"/>
              </a:rPr>
              <a:t>covered under the active plan.</a:t>
            </a:r>
          </a:p>
        </p:txBody>
      </p:sp>
    </p:spTree>
    <p:extLst>
      <p:ext uri="{BB962C8B-B14F-4D97-AF65-F5344CB8AC3E}">
        <p14:creationId xmlns:p14="http://schemas.microsoft.com/office/powerpoint/2010/main" val="37457859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17638"/>
          </a:xfrm>
        </p:spPr>
        <p:txBody>
          <a:bodyPr>
            <a:normAutofit/>
          </a:bodyPr>
          <a:lstStyle/>
          <a:p>
            <a:r>
              <a:rPr lang="en-US" sz="3200" b="1" u="sng" dirty="0" smtClean="0">
                <a:solidFill>
                  <a:srgbClr val="000090"/>
                </a:solidFill>
                <a:latin typeface="Times New Roman"/>
                <a:cs typeface="Times New Roman"/>
              </a:rPr>
              <a:t>What do I do now if I’m over 65, my  active plan is ending and …</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914400" y="1143000"/>
            <a:ext cx="8001000" cy="5486400"/>
          </a:xfrm>
        </p:spPr>
        <p:txBody>
          <a:bodyPr>
            <a:normAutofit/>
          </a:bodyPr>
          <a:lstStyle/>
          <a:p>
            <a:pPr marL="0" indent="0">
              <a:buNone/>
            </a:pPr>
            <a:r>
              <a:rPr lang="en-US" sz="2800" b="1" u="sng" dirty="0" smtClean="0">
                <a:solidFill>
                  <a:srgbClr val="000090"/>
                </a:solidFill>
                <a:latin typeface="Times New Roman"/>
                <a:cs typeface="Times New Roman"/>
              </a:rPr>
              <a:t>I have Part A only</a:t>
            </a:r>
            <a:r>
              <a:rPr lang="en-US" sz="2800" b="1" dirty="0" smtClean="0">
                <a:solidFill>
                  <a:srgbClr val="000090"/>
                </a:solidFill>
                <a:latin typeface="Times New Roman"/>
                <a:cs typeface="Times New Roman"/>
              </a:rPr>
              <a:t>:</a:t>
            </a:r>
          </a:p>
          <a:p>
            <a:pPr marL="457200" lvl="1" indent="0">
              <a:lnSpc>
                <a:spcPct val="80000"/>
              </a:lnSpc>
              <a:buNone/>
            </a:pPr>
            <a:r>
              <a:rPr lang="en-US" dirty="0" smtClean="0">
                <a:solidFill>
                  <a:srgbClr val="000090"/>
                </a:solidFill>
                <a:latin typeface="Times New Roman"/>
                <a:cs typeface="Times New Roman"/>
              </a:rPr>
              <a:t>	Contact SS 2-3 months before you or your 	spouse retires and request “Special Enrollment” 	forms to be completed and returned to Social 	Security.</a:t>
            </a:r>
          </a:p>
          <a:p>
            <a:pPr marL="457200" lvl="1" indent="0">
              <a:buNone/>
            </a:pPr>
            <a:r>
              <a:rPr lang="en-US" b="1" u="sng" dirty="0" smtClean="0">
                <a:solidFill>
                  <a:srgbClr val="000090"/>
                </a:solidFill>
                <a:latin typeface="Times New Roman"/>
                <a:cs typeface="Times New Roman"/>
              </a:rPr>
              <a:t>I never signed up for Part A or B:</a:t>
            </a:r>
          </a:p>
          <a:p>
            <a:pPr marL="457200" lvl="1" indent="0">
              <a:lnSpc>
                <a:spcPct val="80000"/>
              </a:lnSpc>
              <a:buNone/>
            </a:pPr>
            <a:r>
              <a:rPr lang="en-US" dirty="0">
                <a:solidFill>
                  <a:srgbClr val="000090"/>
                </a:solidFill>
                <a:latin typeface="Times New Roman"/>
                <a:cs typeface="Times New Roman"/>
              </a:rPr>
              <a:t>	</a:t>
            </a:r>
            <a:r>
              <a:rPr lang="en-US" dirty="0" smtClean="0">
                <a:solidFill>
                  <a:srgbClr val="000090"/>
                </a:solidFill>
                <a:latin typeface="Times New Roman"/>
                <a:cs typeface="Times New Roman"/>
              </a:rPr>
              <a:t>You must complete an application for   	Medicare. File it online in 8 minutes or less or</a:t>
            </a:r>
          </a:p>
          <a:p>
            <a:pPr marL="457200" lvl="1" indent="0">
              <a:lnSpc>
                <a:spcPct val="80000"/>
              </a:lnSpc>
              <a:buNone/>
            </a:pPr>
            <a:r>
              <a:rPr lang="en-US" dirty="0">
                <a:solidFill>
                  <a:srgbClr val="000090"/>
                </a:solidFill>
                <a:latin typeface="Times New Roman"/>
                <a:cs typeface="Times New Roman"/>
              </a:rPr>
              <a:t>	c</a:t>
            </a:r>
            <a:r>
              <a:rPr lang="en-US" dirty="0" smtClean="0">
                <a:solidFill>
                  <a:srgbClr val="000090"/>
                </a:solidFill>
                <a:latin typeface="Times New Roman"/>
                <a:cs typeface="Times New Roman"/>
              </a:rPr>
              <a:t>all Social Security and make a phone appt. to 	file for A and B. </a:t>
            </a:r>
          </a:p>
          <a:p>
            <a:pPr marL="457200" lvl="1" indent="0">
              <a:buNone/>
            </a:pPr>
            <a:r>
              <a:rPr lang="en-US" b="1" dirty="0" smtClean="0">
                <a:solidFill>
                  <a:srgbClr val="000090"/>
                </a:solidFill>
                <a:latin typeface="Times New Roman"/>
                <a:cs typeface="Times New Roman"/>
              </a:rPr>
              <a:t>Medicare begins the month you go from active to retiree status and there is no lapse in coverage and no penalty!</a:t>
            </a:r>
          </a:p>
        </p:txBody>
      </p:sp>
    </p:spTree>
    <p:extLst>
      <p:ext uri="{BB962C8B-B14F-4D97-AF65-F5344CB8AC3E}">
        <p14:creationId xmlns:p14="http://schemas.microsoft.com/office/powerpoint/2010/main" val="2366093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b="1" u="sng" dirty="0" smtClean="0">
                <a:solidFill>
                  <a:srgbClr val="000090"/>
                </a:solidFill>
                <a:latin typeface="Times New Roman"/>
                <a:cs typeface="Times New Roman"/>
              </a:rPr>
              <a:t>How </a:t>
            </a:r>
            <a:r>
              <a:rPr lang="en-US" sz="3200" b="1" u="sng" dirty="0">
                <a:solidFill>
                  <a:srgbClr val="000090"/>
                </a:solidFill>
                <a:latin typeface="Times New Roman"/>
                <a:cs typeface="Times New Roman"/>
              </a:rPr>
              <a:t>I</a:t>
            </a:r>
            <a:r>
              <a:rPr lang="en-US" sz="3200" b="1" u="sng" dirty="0" smtClean="0">
                <a:solidFill>
                  <a:srgbClr val="000090"/>
                </a:solidFill>
                <a:latin typeface="Times New Roman"/>
                <a:cs typeface="Times New Roman"/>
              </a:rPr>
              <a:t>t Will Work</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457200" y="1066800"/>
            <a:ext cx="8229600" cy="5486400"/>
          </a:xfrm>
        </p:spPr>
        <p:txBody>
          <a:bodyPr/>
          <a:lstStyle/>
          <a:p>
            <a:r>
              <a:rPr lang="en-US" sz="2800" dirty="0" smtClean="0">
                <a:solidFill>
                  <a:srgbClr val="000090"/>
                </a:solidFill>
                <a:latin typeface="Times New Roman"/>
                <a:cs typeface="Times New Roman"/>
              </a:rPr>
              <a:t>Medicare A and B will be the foundation of your coverage. The “supplemental plan </a:t>
            </a:r>
            <a:r>
              <a:rPr lang="en-US" sz="2800" b="1" dirty="0" smtClean="0">
                <a:solidFill>
                  <a:srgbClr val="000090"/>
                </a:solidFill>
                <a:latin typeface="Times New Roman"/>
                <a:cs typeface="Times New Roman"/>
              </a:rPr>
              <a:t>through your city/town/municipality </a:t>
            </a:r>
            <a:r>
              <a:rPr lang="en-US" sz="2800" dirty="0" smtClean="0">
                <a:solidFill>
                  <a:srgbClr val="000090"/>
                </a:solidFill>
                <a:latin typeface="Times New Roman"/>
                <a:cs typeface="Times New Roman"/>
              </a:rPr>
              <a:t>will complete your coverage.</a:t>
            </a:r>
          </a:p>
          <a:p>
            <a:r>
              <a:rPr lang="en-US" sz="2800" dirty="0" smtClean="0">
                <a:solidFill>
                  <a:srgbClr val="000090"/>
                </a:solidFill>
                <a:latin typeface="Times New Roman"/>
                <a:cs typeface="Times New Roman"/>
              </a:rPr>
              <a:t>The 2 plans will work together to provide a comprehensive package of coverage. </a:t>
            </a:r>
          </a:p>
          <a:p>
            <a:r>
              <a:rPr lang="en-US" sz="2800" dirty="0" smtClean="0">
                <a:solidFill>
                  <a:srgbClr val="000090"/>
                </a:solidFill>
                <a:latin typeface="Times New Roman"/>
                <a:cs typeface="Times New Roman"/>
              </a:rPr>
              <a:t>Medicare A +B =80%       Supplement = 20%</a:t>
            </a:r>
          </a:p>
          <a:p>
            <a:endParaRPr lang="en-US" dirty="0" smtClean="0"/>
          </a:p>
          <a:p>
            <a:endParaRPr 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4800600"/>
            <a:ext cx="259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C:\Users\103715\AppData\Local\Microsoft\Windows\Temporary Internet Files\Content.IE5\M5ZO08TA\MC900387178[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10200" y="5029200"/>
            <a:ext cx="24384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34560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
          <p:cNvSpPr>
            <a:spLocks noChangeArrowheads="1"/>
          </p:cNvSpPr>
          <p:nvPr/>
        </p:nvSpPr>
        <p:spPr bwMode="auto">
          <a:xfrm>
            <a:off x="685800" y="-69096"/>
            <a:ext cx="8458200" cy="1631216"/>
          </a:xfrm>
          <a:prstGeom prst="rect">
            <a:avLst/>
          </a:prstGeom>
          <a:noFill/>
          <a:ln w="9525" algn="ctr">
            <a:noFill/>
            <a:miter lim="800000"/>
            <a:headEnd/>
            <a:tailEnd/>
          </a:ln>
        </p:spPr>
        <p:txBody>
          <a:bodyPr wrap="square">
            <a:spAutoFit/>
          </a:bodyPr>
          <a:lstStyle/>
          <a:p>
            <a:pPr algn="ctr" eaLnBrk="0" hangingPunct="0"/>
            <a:r>
              <a:rPr lang="en-US" sz="3200" u="sng" dirty="0">
                <a:solidFill>
                  <a:srgbClr val="000090"/>
                </a:solidFill>
              </a:rPr>
              <a:t>Social Security’s Online </a:t>
            </a:r>
            <a:r>
              <a:rPr lang="en-US" sz="3200" u="sng" dirty="0" smtClean="0">
                <a:solidFill>
                  <a:srgbClr val="000090"/>
                </a:solidFill>
              </a:rPr>
              <a:t>Services</a:t>
            </a:r>
          </a:p>
          <a:p>
            <a:pPr algn="ctr" eaLnBrk="0" hangingPunct="0"/>
            <a:r>
              <a:rPr lang="en-US" sz="3200" u="sng" dirty="0">
                <a:solidFill>
                  <a:srgbClr val="000090"/>
                </a:solidFill>
              </a:rPr>
              <a:t>www.socialsecurity.gov</a:t>
            </a:r>
          </a:p>
          <a:p>
            <a:pPr algn="ctr" eaLnBrk="0" hangingPunct="0"/>
            <a:endParaRPr lang="en-US" sz="3600" dirty="0">
              <a:solidFill>
                <a:srgbClr val="002060"/>
              </a:solidFill>
            </a:endParaRPr>
          </a:p>
        </p:txBody>
      </p:sp>
      <p:sp>
        <p:nvSpPr>
          <p:cNvPr id="67587" name="Text Box 13"/>
          <p:cNvSpPr txBox="1">
            <a:spLocks noChangeArrowheads="1"/>
          </p:cNvSpPr>
          <p:nvPr/>
        </p:nvSpPr>
        <p:spPr bwMode="auto">
          <a:xfrm>
            <a:off x="838200" y="1351776"/>
            <a:ext cx="9015413" cy="4662815"/>
          </a:xfrm>
          <a:prstGeom prst="rect">
            <a:avLst/>
          </a:prstGeom>
          <a:noFill/>
          <a:ln w="9525" algn="ctr">
            <a:noFill/>
            <a:miter lim="800000"/>
            <a:headEnd/>
            <a:tailEnd/>
          </a:ln>
        </p:spPr>
        <p:txBody>
          <a:bodyPr>
            <a:spAutoFit/>
          </a:bodyPr>
          <a:lstStyle/>
          <a:p>
            <a:pPr>
              <a:spcBef>
                <a:spcPts val="1200"/>
              </a:spcBef>
              <a:buClr>
                <a:srgbClr val="FF3300"/>
              </a:buClr>
            </a:pPr>
            <a:r>
              <a:rPr lang="en-US" sz="2700" dirty="0">
                <a:solidFill>
                  <a:srgbClr val="000090"/>
                </a:solidFill>
              </a:rPr>
              <a:t>Online Services for before or </a:t>
            </a:r>
            <a:r>
              <a:rPr lang="en-US" sz="2700" dirty="0" smtClean="0">
                <a:solidFill>
                  <a:srgbClr val="000090"/>
                </a:solidFill>
              </a:rPr>
              <a:t>after </a:t>
            </a:r>
            <a:r>
              <a:rPr lang="en-US" sz="2700" dirty="0">
                <a:solidFill>
                  <a:srgbClr val="000090"/>
                </a:solidFill>
              </a:rPr>
              <a:t>you receive benefits</a:t>
            </a:r>
          </a:p>
          <a:p>
            <a:pPr>
              <a:spcBef>
                <a:spcPts val="1200"/>
              </a:spcBef>
              <a:buClr>
                <a:srgbClr val="FF3300"/>
              </a:buClr>
            </a:pPr>
            <a:r>
              <a:rPr lang="en-US" sz="2000" dirty="0">
                <a:solidFill>
                  <a:srgbClr val="000090"/>
                </a:solidFill>
              </a:rPr>
              <a:t> Social Security Statement </a:t>
            </a:r>
            <a:endParaRPr lang="en-US" sz="2000" dirty="0" smtClean="0">
              <a:solidFill>
                <a:srgbClr val="000090"/>
              </a:solidFill>
            </a:endParaRPr>
          </a:p>
          <a:p>
            <a:pPr>
              <a:spcBef>
                <a:spcPts val="1200"/>
              </a:spcBef>
              <a:buClr>
                <a:srgbClr val="FF3300"/>
              </a:buClr>
            </a:pPr>
            <a:r>
              <a:rPr lang="en-US" sz="2000" dirty="0">
                <a:solidFill>
                  <a:srgbClr val="000090"/>
                </a:solidFill>
              </a:rPr>
              <a:t> Change of </a:t>
            </a:r>
            <a:r>
              <a:rPr lang="en-US" sz="2000" dirty="0" smtClean="0">
                <a:solidFill>
                  <a:srgbClr val="000090"/>
                </a:solidFill>
              </a:rPr>
              <a:t>Address and Phone Number</a:t>
            </a:r>
          </a:p>
          <a:p>
            <a:pPr>
              <a:spcBef>
                <a:spcPts val="1200"/>
              </a:spcBef>
              <a:buClr>
                <a:srgbClr val="FF3300"/>
              </a:buClr>
            </a:pPr>
            <a:r>
              <a:rPr lang="en-US" sz="2000" dirty="0">
                <a:solidFill>
                  <a:srgbClr val="000090"/>
                </a:solidFill>
              </a:rPr>
              <a:t> Get a Benefit Verification </a:t>
            </a:r>
            <a:r>
              <a:rPr lang="en-US" sz="2000" dirty="0" smtClean="0">
                <a:solidFill>
                  <a:srgbClr val="000090"/>
                </a:solidFill>
              </a:rPr>
              <a:t>Letter</a:t>
            </a:r>
          </a:p>
          <a:p>
            <a:pPr lvl="0">
              <a:spcBef>
                <a:spcPts val="1200"/>
              </a:spcBef>
              <a:buClr>
                <a:srgbClr val="FF3300"/>
              </a:buClr>
            </a:pPr>
            <a:r>
              <a:rPr lang="en-US" sz="2000" dirty="0">
                <a:solidFill>
                  <a:srgbClr val="000090"/>
                </a:solidFill>
              </a:rPr>
              <a:t>Start or Change Direct Deposit</a:t>
            </a:r>
          </a:p>
          <a:p>
            <a:pPr>
              <a:spcBef>
                <a:spcPts val="1200"/>
              </a:spcBef>
              <a:buClr>
                <a:srgbClr val="FF3300"/>
              </a:buClr>
            </a:pPr>
            <a:r>
              <a:rPr lang="en-US" sz="2000" dirty="0" smtClean="0">
                <a:solidFill>
                  <a:srgbClr val="000090"/>
                </a:solidFill>
              </a:rPr>
              <a:t>Retirement </a:t>
            </a:r>
            <a:r>
              <a:rPr lang="en-US" sz="2000" dirty="0">
                <a:solidFill>
                  <a:srgbClr val="000090"/>
                </a:solidFill>
              </a:rPr>
              <a:t>Estimator </a:t>
            </a:r>
            <a:endParaRPr lang="en-US" sz="2000" dirty="0" smtClean="0">
              <a:solidFill>
                <a:srgbClr val="000090"/>
              </a:solidFill>
            </a:endParaRPr>
          </a:p>
          <a:p>
            <a:pPr>
              <a:spcBef>
                <a:spcPts val="1200"/>
              </a:spcBef>
              <a:buClr>
                <a:srgbClr val="FF3300"/>
              </a:buClr>
            </a:pPr>
            <a:r>
              <a:rPr lang="en-US" sz="2000" dirty="0" smtClean="0">
                <a:solidFill>
                  <a:srgbClr val="000090"/>
                </a:solidFill>
              </a:rPr>
              <a:t>Retirement, Spousal, Disability, Medicare Only Applications</a:t>
            </a:r>
            <a:endParaRPr lang="en-US" sz="2000" dirty="0">
              <a:solidFill>
                <a:srgbClr val="000090"/>
              </a:solidFill>
            </a:endParaRPr>
          </a:p>
          <a:p>
            <a:pPr>
              <a:spcBef>
                <a:spcPts val="1200"/>
              </a:spcBef>
              <a:buClr>
                <a:srgbClr val="FF3300"/>
              </a:buClr>
            </a:pPr>
            <a:r>
              <a:rPr lang="en-US" sz="2000" dirty="0">
                <a:solidFill>
                  <a:srgbClr val="000090"/>
                </a:solidFill>
              </a:rPr>
              <a:t> </a:t>
            </a:r>
            <a:r>
              <a:rPr lang="en-US" sz="2000" dirty="0" smtClean="0">
                <a:solidFill>
                  <a:srgbClr val="000090"/>
                </a:solidFill>
              </a:rPr>
              <a:t>Apply </a:t>
            </a:r>
            <a:r>
              <a:rPr lang="en-US" sz="2000" dirty="0">
                <a:solidFill>
                  <a:srgbClr val="000090"/>
                </a:solidFill>
              </a:rPr>
              <a:t>for Extra Help With Medicare Drug Plan Costs</a:t>
            </a:r>
          </a:p>
          <a:p>
            <a:pPr>
              <a:spcBef>
                <a:spcPts val="1200"/>
              </a:spcBef>
              <a:buClr>
                <a:srgbClr val="FF3300"/>
              </a:buClr>
            </a:pPr>
            <a:r>
              <a:rPr lang="en-US" sz="2000" dirty="0">
                <a:solidFill>
                  <a:srgbClr val="000090"/>
                </a:solidFill>
              </a:rPr>
              <a:t> </a:t>
            </a:r>
            <a:r>
              <a:rPr lang="en-US" sz="2000" dirty="0" smtClean="0">
                <a:solidFill>
                  <a:srgbClr val="000090"/>
                </a:solidFill>
              </a:rPr>
              <a:t>Retirement/Survivors/Disability </a:t>
            </a:r>
            <a:r>
              <a:rPr lang="en-US" sz="2000" dirty="0">
                <a:solidFill>
                  <a:srgbClr val="000090"/>
                </a:solidFill>
              </a:rPr>
              <a:t>Plan</a:t>
            </a:r>
            <a:r>
              <a:rPr lang="en-US" sz="2000" dirty="0">
                <a:solidFill>
                  <a:srgbClr val="002060"/>
                </a:solidFill>
              </a:rPr>
              <a:t>ner</a:t>
            </a:r>
          </a:p>
          <a:p>
            <a:pPr>
              <a:spcBef>
                <a:spcPts val="1200"/>
              </a:spcBef>
              <a:buClr>
                <a:srgbClr val="FF3300"/>
              </a:buClr>
            </a:pPr>
            <a:r>
              <a:rPr lang="en-US" sz="2000" dirty="0" smtClean="0">
                <a:solidFill>
                  <a:srgbClr val="002060"/>
                </a:solidFill>
              </a:rPr>
              <a:t>Medicare </a:t>
            </a:r>
            <a:r>
              <a:rPr lang="en-US" sz="2000" dirty="0">
                <a:solidFill>
                  <a:srgbClr val="002060"/>
                </a:solidFill>
              </a:rPr>
              <a:t>Card </a:t>
            </a:r>
            <a:r>
              <a:rPr lang="en-US" sz="2000" dirty="0" smtClean="0">
                <a:solidFill>
                  <a:srgbClr val="002060"/>
                </a:solidFill>
              </a:rPr>
              <a:t>Replacements</a:t>
            </a:r>
            <a:endParaRPr lang="en-US" sz="2000" dirty="0">
              <a:solidFill>
                <a:srgbClr val="002060"/>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smtClean="0">
                <a:solidFill>
                  <a:srgbClr val="000090"/>
                </a:solidFill>
                <a:latin typeface="Times New Roman"/>
                <a:cs typeface="Times New Roman"/>
              </a:rPr>
              <a:t>Social Security Links for WEP</a:t>
            </a:r>
            <a:endParaRPr lang="en-US" sz="3600" b="1" u="sng" dirty="0">
              <a:solidFill>
                <a:srgbClr val="000090"/>
              </a:solidFill>
              <a:latin typeface="Times New Roman"/>
              <a:cs typeface="Times New Roman"/>
            </a:endParaRPr>
          </a:p>
        </p:txBody>
      </p:sp>
      <p:sp>
        <p:nvSpPr>
          <p:cNvPr id="3" name="Content Placeholder 2"/>
          <p:cNvSpPr>
            <a:spLocks noGrp="1"/>
          </p:cNvSpPr>
          <p:nvPr>
            <p:ph idx="1"/>
          </p:nvPr>
        </p:nvSpPr>
        <p:spPr>
          <a:xfrm>
            <a:off x="457200" y="1285633"/>
            <a:ext cx="8229600" cy="5359385"/>
          </a:xfrm>
        </p:spPr>
        <p:txBody>
          <a:bodyPr>
            <a:normAutofit fontScale="25000" lnSpcReduction="20000"/>
          </a:bodyPr>
          <a:lstStyle/>
          <a:p>
            <a:r>
              <a:rPr lang="en-US" dirty="0"/>
              <a:t> </a:t>
            </a:r>
          </a:p>
          <a:p>
            <a:pPr marL="0" indent="0">
              <a:buNone/>
            </a:pPr>
            <a:endParaRPr lang="en-US" dirty="0"/>
          </a:p>
          <a:p>
            <a:pPr marL="0" indent="0">
              <a:buNone/>
            </a:pPr>
            <a:endParaRPr lang="en-US" sz="8600" dirty="0">
              <a:latin typeface="Times New Roman"/>
              <a:cs typeface="Times New Roman"/>
            </a:endParaRPr>
          </a:p>
          <a:p>
            <a:pPr marL="0" indent="0">
              <a:buNone/>
            </a:pPr>
            <a:r>
              <a:rPr lang="en-US" sz="8600" dirty="0" smtClean="0">
                <a:solidFill>
                  <a:srgbClr val="000090"/>
                </a:solidFill>
                <a:latin typeface="Times New Roman"/>
                <a:cs typeface="Times New Roman"/>
              </a:rPr>
              <a:t>Social </a:t>
            </a:r>
            <a:r>
              <a:rPr lang="en-US" sz="8600" dirty="0">
                <a:solidFill>
                  <a:srgbClr val="000090"/>
                </a:solidFill>
                <a:latin typeface="Times New Roman"/>
                <a:cs typeface="Times New Roman"/>
              </a:rPr>
              <a:t>Security Website</a:t>
            </a:r>
          </a:p>
          <a:p>
            <a:pPr marL="0" indent="0">
              <a:buNone/>
            </a:pPr>
            <a:r>
              <a:rPr lang="en-US" sz="8600" u="sng" dirty="0">
                <a:solidFill>
                  <a:srgbClr val="000090"/>
                </a:solidFill>
                <a:latin typeface="Times New Roman"/>
                <a:cs typeface="Times New Roman"/>
                <a:hlinkClick r:id="rId2"/>
              </a:rPr>
              <a:t>www.socialsecurity.gov</a:t>
            </a:r>
            <a:endParaRPr lang="en-US" sz="8600" dirty="0">
              <a:solidFill>
                <a:srgbClr val="000090"/>
              </a:solidFill>
              <a:latin typeface="Times New Roman"/>
              <a:cs typeface="Times New Roman"/>
            </a:endParaRPr>
          </a:p>
          <a:p>
            <a:pPr marL="0" indent="0">
              <a:buNone/>
            </a:pPr>
            <a:r>
              <a:rPr lang="en-US" sz="8600" dirty="0">
                <a:solidFill>
                  <a:srgbClr val="000090"/>
                </a:solidFill>
                <a:latin typeface="Times New Roman"/>
                <a:cs typeface="Times New Roman"/>
              </a:rPr>
              <a:t> </a:t>
            </a:r>
          </a:p>
          <a:p>
            <a:pPr marL="0" indent="0">
              <a:buNone/>
            </a:pPr>
            <a:r>
              <a:rPr lang="en-US" sz="8600" dirty="0">
                <a:solidFill>
                  <a:srgbClr val="000090"/>
                </a:solidFill>
                <a:latin typeface="Times New Roman"/>
                <a:cs typeface="Times New Roman"/>
              </a:rPr>
              <a:t>Create a “</a:t>
            </a:r>
            <a:r>
              <a:rPr lang="en-US" sz="8600" dirty="0" err="1">
                <a:solidFill>
                  <a:srgbClr val="000090"/>
                </a:solidFill>
                <a:latin typeface="Times New Roman"/>
                <a:cs typeface="Times New Roman"/>
              </a:rPr>
              <a:t>MySS</a:t>
            </a:r>
            <a:r>
              <a:rPr lang="en-US" sz="8600" dirty="0">
                <a:solidFill>
                  <a:srgbClr val="000090"/>
                </a:solidFill>
                <a:latin typeface="Times New Roman"/>
                <a:cs typeface="Times New Roman"/>
              </a:rPr>
              <a:t>” account</a:t>
            </a:r>
          </a:p>
          <a:p>
            <a:pPr marL="0" indent="0">
              <a:buNone/>
            </a:pPr>
            <a:r>
              <a:rPr lang="en-US" sz="8600" u="sng" dirty="0">
                <a:solidFill>
                  <a:srgbClr val="000090"/>
                </a:solidFill>
                <a:latin typeface="Times New Roman"/>
                <a:cs typeface="Times New Roman"/>
                <a:hlinkClick r:id="rId3"/>
              </a:rPr>
              <a:t>www.socialsecurity.gov/myaccount</a:t>
            </a:r>
            <a:endParaRPr lang="en-US" sz="8600" dirty="0">
              <a:solidFill>
                <a:srgbClr val="000090"/>
              </a:solidFill>
              <a:latin typeface="Times New Roman"/>
              <a:cs typeface="Times New Roman"/>
            </a:endParaRPr>
          </a:p>
          <a:p>
            <a:pPr marL="0" indent="0">
              <a:buNone/>
            </a:pPr>
            <a:r>
              <a:rPr lang="en-US" sz="8600" dirty="0">
                <a:solidFill>
                  <a:srgbClr val="000090"/>
                </a:solidFill>
                <a:latin typeface="Times New Roman"/>
                <a:cs typeface="Times New Roman"/>
              </a:rPr>
              <a:t> </a:t>
            </a:r>
          </a:p>
          <a:p>
            <a:pPr marL="0" indent="0">
              <a:buNone/>
            </a:pPr>
            <a:r>
              <a:rPr lang="en-US" sz="8600" dirty="0">
                <a:solidFill>
                  <a:srgbClr val="000090"/>
                </a:solidFill>
                <a:latin typeface="Times New Roman"/>
                <a:cs typeface="Times New Roman"/>
              </a:rPr>
              <a:t>WEP and “substantial earnings”</a:t>
            </a:r>
          </a:p>
          <a:p>
            <a:pPr marL="0" indent="0">
              <a:buNone/>
            </a:pPr>
            <a:r>
              <a:rPr lang="en-US" sz="8600" u="sng" dirty="0">
                <a:solidFill>
                  <a:srgbClr val="000090"/>
                </a:solidFill>
                <a:latin typeface="Times New Roman"/>
                <a:cs typeface="Times New Roman"/>
                <a:hlinkClick r:id="rId4"/>
              </a:rPr>
              <a:t>www.socialsecurity.gov/planners/retire/gpo-</a:t>
            </a:r>
            <a:r>
              <a:rPr lang="en-US" sz="8600" u="sng" dirty="0" smtClean="0">
                <a:solidFill>
                  <a:srgbClr val="000090"/>
                </a:solidFill>
                <a:latin typeface="Times New Roman"/>
                <a:cs typeface="Times New Roman"/>
                <a:hlinkClick r:id="rId4"/>
              </a:rPr>
              <a:t>wep.html</a:t>
            </a:r>
            <a:endParaRPr lang="en-US" sz="8600" u="sng" dirty="0" smtClean="0">
              <a:solidFill>
                <a:srgbClr val="000090"/>
              </a:solidFill>
              <a:latin typeface="Times New Roman"/>
              <a:cs typeface="Times New Roman"/>
            </a:endParaRPr>
          </a:p>
          <a:p>
            <a:pPr marL="0" indent="0">
              <a:buNone/>
            </a:pPr>
            <a:endParaRPr lang="en-US" sz="8600" dirty="0">
              <a:solidFill>
                <a:srgbClr val="000090"/>
              </a:solidFill>
              <a:latin typeface="Times New Roman"/>
              <a:cs typeface="Times New Roman"/>
            </a:endParaRPr>
          </a:p>
          <a:p>
            <a:pPr marL="0" indent="0">
              <a:buNone/>
            </a:pPr>
            <a:r>
              <a:rPr lang="en-US" sz="8600" dirty="0">
                <a:solidFill>
                  <a:srgbClr val="000090"/>
                </a:solidFill>
                <a:latin typeface="Times New Roman"/>
                <a:cs typeface="Times New Roman"/>
              </a:rPr>
              <a:t>Form to report pension for WEP</a:t>
            </a:r>
          </a:p>
          <a:p>
            <a:pPr marL="0" indent="0">
              <a:buNone/>
            </a:pPr>
            <a:r>
              <a:rPr lang="en-US" sz="8600" u="sng" dirty="0">
                <a:solidFill>
                  <a:srgbClr val="000090"/>
                </a:solidFill>
                <a:latin typeface="Times New Roman"/>
                <a:cs typeface="Times New Roman"/>
                <a:hlinkClick r:id="rId5"/>
              </a:rPr>
              <a:t>www.socialsecurity.gov/forms/ssa-150.</a:t>
            </a:r>
            <a:r>
              <a:rPr lang="en-US" sz="8600" u="sng" dirty="0" smtClean="0">
                <a:solidFill>
                  <a:srgbClr val="000090"/>
                </a:solidFill>
                <a:latin typeface="Times New Roman"/>
                <a:cs typeface="Times New Roman"/>
                <a:hlinkClick r:id="rId5"/>
              </a:rPr>
              <a:t>pdf</a:t>
            </a:r>
            <a:endParaRPr lang="en-US" sz="8600" u="sng" dirty="0" smtClean="0">
              <a:solidFill>
                <a:srgbClr val="000090"/>
              </a:solidFill>
              <a:latin typeface="Times New Roman"/>
              <a:cs typeface="Times New Roman"/>
            </a:endParaRPr>
          </a:p>
          <a:p>
            <a:pPr marL="0" indent="0">
              <a:buNone/>
            </a:pPr>
            <a:endParaRPr lang="en-US" sz="8600" dirty="0">
              <a:solidFill>
                <a:srgbClr val="000090"/>
              </a:solidFill>
              <a:latin typeface="Times New Roman"/>
              <a:cs typeface="Times New Roman"/>
            </a:endParaRPr>
          </a:p>
          <a:p>
            <a:pPr marL="0" indent="0">
              <a:buNone/>
            </a:pPr>
            <a:r>
              <a:rPr lang="en-US" sz="8600" dirty="0">
                <a:solidFill>
                  <a:srgbClr val="000090"/>
                </a:solidFill>
                <a:latin typeface="Times New Roman"/>
                <a:cs typeface="Times New Roman"/>
              </a:rPr>
              <a:t>WEP online calculator</a:t>
            </a:r>
          </a:p>
          <a:p>
            <a:pPr marL="0" indent="0">
              <a:buNone/>
            </a:pPr>
            <a:r>
              <a:rPr lang="en-US" sz="8600" u="sng" dirty="0">
                <a:latin typeface="Times New Roman"/>
                <a:cs typeface="Times New Roman"/>
                <a:hlinkClick r:id="rId6"/>
              </a:rPr>
              <a:t>www.socialsecurity.gov/planners/retire/anyPiaWepjs04.html</a:t>
            </a:r>
            <a:endParaRPr lang="en-US" sz="8600" dirty="0">
              <a:latin typeface="Times New Roman"/>
              <a:cs typeface="Times New Roman"/>
            </a:endParaRPr>
          </a:p>
          <a:p>
            <a:pPr marL="0" indent="0">
              <a:buNone/>
            </a:pPr>
            <a:r>
              <a:rPr lang="en-US" dirty="0"/>
              <a:t> </a:t>
            </a:r>
          </a:p>
          <a:p>
            <a:endParaRPr lang="en-US" dirty="0"/>
          </a:p>
        </p:txBody>
      </p:sp>
    </p:spTree>
    <p:extLst>
      <p:ext uri="{BB962C8B-B14F-4D97-AF65-F5344CB8AC3E}">
        <p14:creationId xmlns:p14="http://schemas.microsoft.com/office/powerpoint/2010/main" val="42931089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000090"/>
                </a:solidFill>
                <a:latin typeface="Times New Roman"/>
                <a:cs typeface="Times New Roman"/>
              </a:rPr>
              <a:t>Social Security Links for GPO</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457200" y="1236134"/>
            <a:ext cx="8229600" cy="4890030"/>
          </a:xfrm>
        </p:spPr>
        <p:txBody>
          <a:bodyPr>
            <a:normAutofit fontScale="25000" lnSpcReduction="20000"/>
          </a:bodyPr>
          <a:lstStyle/>
          <a:p>
            <a:r>
              <a:rPr lang="en-US" dirty="0"/>
              <a:t> </a:t>
            </a:r>
          </a:p>
          <a:p>
            <a:r>
              <a:rPr lang="en-US" dirty="0"/>
              <a:t> </a:t>
            </a:r>
          </a:p>
          <a:p>
            <a:pPr marL="0" indent="0">
              <a:buNone/>
            </a:pPr>
            <a:r>
              <a:rPr lang="en-US" sz="9600" dirty="0" smtClean="0">
                <a:solidFill>
                  <a:srgbClr val="000090"/>
                </a:solidFill>
                <a:latin typeface="Times New Roman"/>
                <a:cs typeface="Times New Roman"/>
              </a:rPr>
              <a:t>Social </a:t>
            </a:r>
            <a:r>
              <a:rPr lang="en-US" sz="9600" dirty="0">
                <a:solidFill>
                  <a:srgbClr val="000090"/>
                </a:solidFill>
                <a:latin typeface="Times New Roman"/>
                <a:cs typeface="Times New Roman"/>
              </a:rPr>
              <a:t>Security Website</a:t>
            </a:r>
          </a:p>
          <a:p>
            <a:pPr marL="0" indent="0">
              <a:buNone/>
            </a:pPr>
            <a:r>
              <a:rPr lang="en-US" sz="9600" u="sng" dirty="0">
                <a:solidFill>
                  <a:srgbClr val="000090"/>
                </a:solidFill>
                <a:latin typeface="Times New Roman"/>
                <a:cs typeface="Times New Roman"/>
                <a:hlinkClick r:id="rId2"/>
              </a:rPr>
              <a:t>www.socialsecurity.gov</a:t>
            </a:r>
            <a:endParaRPr lang="en-US" sz="9600" dirty="0">
              <a:solidFill>
                <a:srgbClr val="000090"/>
              </a:solidFill>
              <a:latin typeface="Times New Roman"/>
              <a:cs typeface="Times New Roman"/>
            </a:endParaRPr>
          </a:p>
          <a:p>
            <a:pPr marL="0" indent="0">
              <a:buNone/>
            </a:pPr>
            <a:r>
              <a:rPr lang="en-US" sz="9600" dirty="0">
                <a:solidFill>
                  <a:srgbClr val="000090"/>
                </a:solidFill>
                <a:latin typeface="Times New Roman"/>
                <a:cs typeface="Times New Roman"/>
              </a:rPr>
              <a:t> </a:t>
            </a:r>
          </a:p>
          <a:p>
            <a:pPr marL="0" indent="0">
              <a:buNone/>
            </a:pPr>
            <a:r>
              <a:rPr lang="en-US" sz="9600" dirty="0">
                <a:solidFill>
                  <a:srgbClr val="000090"/>
                </a:solidFill>
                <a:latin typeface="Times New Roman"/>
                <a:cs typeface="Times New Roman"/>
              </a:rPr>
              <a:t>Create a “</a:t>
            </a:r>
            <a:r>
              <a:rPr lang="en-US" sz="9600" dirty="0" err="1">
                <a:solidFill>
                  <a:srgbClr val="000090"/>
                </a:solidFill>
                <a:latin typeface="Times New Roman"/>
                <a:cs typeface="Times New Roman"/>
              </a:rPr>
              <a:t>MySS</a:t>
            </a:r>
            <a:r>
              <a:rPr lang="en-US" sz="9600" dirty="0">
                <a:solidFill>
                  <a:srgbClr val="000090"/>
                </a:solidFill>
                <a:latin typeface="Times New Roman"/>
                <a:cs typeface="Times New Roman"/>
              </a:rPr>
              <a:t>” account</a:t>
            </a:r>
          </a:p>
          <a:p>
            <a:pPr marL="0" indent="0">
              <a:buNone/>
            </a:pPr>
            <a:r>
              <a:rPr lang="en-US" sz="9600" u="sng" dirty="0">
                <a:solidFill>
                  <a:srgbClr val="000090"/>
                </a:solidFill>
                <a:latin typeface="Times New Roman"/>
                <a:cs typeface="Times New Roman"/>
                <a:hlinkClick r:id="rId3"/>
              </a:rPr>
              <a:t>www.socialsecurity.gov/myaccount</a:t>
            </a:r>
            <a:endParaRPr lang="en-US" sz="9600" dirty="0">
              <a:solidFill>
                <a:srgbClr val="000090"/>
              </a:solidFill>
              <a:latin typeface="Times New Roman"/>
              <a:cs typeface="Times New Roman"/>
            </a:endParaRPr>
          </a:p>
          <a:p>
            <a:pPr marL="0" indent="0">
              <a:buNone/>
            </a:pPr>
            <a:r>
              <a:rPr lang="en-US" sz="9600" dirty="0">
                <a:solidFill>
                  <a:srgbClr val="000090"/>
                </a:solidFill>
                <a:latin typeface="Times New Roman"/>
                <a:cs typeface="Times New Roman"/>
              </a:rPr>
              <a:t> </a:t>
            </a:r>
          </a:p>
          <a:p>
            <a:pPr marL="0" indent="0">
              <a:buNone/>
            </a:pPr>
            <a:r>
              <a:rPr lang="en-US" sz="9600" dirty="0">
                <a:solidFill>
                  <a:srgbClr val="000090"/>
                </a:solidFill>
                <a:latin typeface="Times New Roman"/>
                <a:cs typeface="Times New Roman"/>
              </a:rPr>
              <a:t>GPO calculator</a:t>
            </a:r>
          </a:p>
          <a:p>
            <a:pPr marL="0" indent="0">
              <a:buNone/>
            </a:pPr>
            <a:r>
              <a:rPr lang="en-US" sz="9600" u="sng" dirty="0">
                <a:solidFill>
                  <a:srgbClr val="000090"/>
                </a:solidFill>
                <a:latin typeface="Times New Roman"/>
                <a:cs typeface="Times New Roman"/>
                <a:hlinkClick r:id="rId4"/>
              </a:rPr>
              <a:t>www.socialsecurity.gov/planners/retire/gpo-wep.html</a:t>
            </a:r>
            <a:endParaRPr lang="en-US" sz="9600" dirty="0">
              <a:solidFill>
                <a:srgbClr val="000090"/>
              </a:solidFill>
              <a:latin typeface="Times New Roman"/>
              <a:cs typeface="Times New Roman"/>
            </a:endParaRPr>
          </a:p>
          <a:p>
            <a:pPr marL="0" indent="0">
              <a:buNone/>
            </a:pPr>
            <a:r>
              <a:rPr lang="en-US" sz="9600" dirty="0">
                <a:solidFill>
                  <a:srgbClr val="000090"/>
                </a:solidFill>
                <a:latin typeface="Times New Roman"/>
                <a:cs typeface="Times New Roman"/>
              </a:rPr>
              <a:t> </a:t>
            </a:r>
          </a:p>
          <a:p>
            <a:pPr marL="0" indent="0">
              <a:buNone/>
            </a:pPr>
            <a:r>
              <a:rPr lang="en-US" sz="9600" dirty="0">
                <a:solidFill>
                  <a:srgbClr val="000090"/>
                </a:solidFill>
                <a:latin typeface="Times New Roman"/>
                <a:cs typeface="Times New Roman"/>
              </a:rPr>
              <a:t>Definition of “spouse”</a:t>
            </a:r>
          </a:p>
          <a:p>
            <a:pPr marL="0" indent="0">
              <a:buNone/>
            </a:pPr>
            <a:r>
              <a:rPr lang="en-US" sz="9600" u="sng" dirty="0">
                <a:solidFill>
                  <a:srgbClr val="000090"/>
                </a:solidFill>
                <a:latin typeface="Times New Roman"/>
                <a:cs typeface="Times New Roman"/>
                <a:hlinkClick r:id="rId5"/>
              </a:rPr>
              <a:t>www.socialsecurity.gov/planers/retire/applying6.html</a:t>
            </a:r>
            <a:endParaRPr lang="en-US" sz="9600" dirty="0">
              <a:solidFill>
                <a:srgbClr val="000090"/>
              </a:solidFill>
              <a:latin typeface="Times New Roman"/>
              <a:cs typeface="Times New Roman"/>
            </a:endParaRPr>
          </a:p>
          <a:p>
            <a:pPr marL="0" indent="0">
              <a:buNone/>
            </a:pPr>
            <a:r>
              <a:rPr lang="en-US" sz="9600" dirty="0">
                <a:solidFill>
                  <a:srgbClr val="000090"/>
                </a:solidFill>
                <a:latin typeface="Times New Roman"/>
                <a:cs typeface="Times New Roman"/>
              </a:rPr>
              <a:t> </a:t>
            </a:r>
          </a:p>
          <a:p>
            <a:pPr marL="0" indent="0">
              <a:buNone/>
            </a:pPr>
            <a:r>
              <a:rPr lang="en-US" sz="9600" dirty="0">
                <a:solidFill>
                  <a:srgbClr val="000090"/>
                </a:solidFill>
                <a:latin typeface="Times New Roman"/>
                <a:cs typeface="Times New Roman"/>
              </a:rPr>
              <a:t>Form to report pension for GPO</a:t>
            </a:r>
          </a:p>
          <a:p>
            <a:pPr marL="0" indent="0">
              <a:buNone/>
            </a:pPr>
            <a:r>
              <a:rPr lang="en-US" sz="9600" u="sng" dirty="0">
                <a:solidFill>
                  <a:srgbClr val="000090"/>
                </a:solidFill>
                <a:latin typeface="Times New Roman"/>
                <a:cs typeface="Times New Roman"/>
                <a:hlinkClick r:id="rId6"/>
              </a:rPr>
              <a:t>www.socialsecurity.gov/forms/ssa-3885.pdf</a:t>
            </a:r>
            <a:endParaRPr lang="en-US" sz="9600" dirty="0">
              <a:solidFill>
                <a:srgbClr val="000090"/>
              </a:solidFill>
              <a:latin typeface="Times New Roman"/>
              <a:cs typeface="Times New Roman"/>
            </a:endParaRPr>
          </a:p>
          <a:p>
            <a:pPr marL="0" indent="0">
              <a:buNone/>
            </a:pPr>
            <a:r>
              <a:rPr lang="en-US" sz="11200" dirty="0"/>
              <a:t> </a:t>
            </a:r>
          </a:p>
          <a:p>
            <a:pPr marL="0" indent="0">
              <a:buNone/>
            </a:pPr>
            <a:endParaRPr lang="en-US" sz="5900" dirty="0"/>
          </a:p>
        </p:txBody>
      </p:sp>
    </p:spTree>
    <p:extLst>
      <p:ext uri="{BB962C8B-B14F-4D97-AF65-F5344CB8AC3E}">
        <p14:creationId xmlns:p14="http://schemas.microsoft.com/office/powerpoint/2010/main" val="25986096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000090"/>
                </a:solidFill>
                <a:latin typeface="Times New Roman"/>
                <a:cs typeface="Times New Roman"/>
              </a:rPr>
              <a:t>Things to Remember</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914400" y="1295400"/>
            <a:ext cx="8077200" cy="5257800"/>
          </a:xfrm>
        </p:spPr>
        <p:txBody>
          <a:bodyPr/>
          <a:lstStyle/>
          <a:p>
            <a:r>
              <a:rPr lang="en-US" sz="2800" dirty="0" smtClean="0">
                <a:solidFill>
                  <a:srgbClr val="000090"/>
                </a:solidFill>
                <a:latin typeface="Times New Roman"/>
                <a:cs typeface="Times New Roman"/>
              </a:rPr>
              <a:t>File for retirement benefits 2-3 months before your MA retirement.</a:t>
            </a:r>
          </a:p>
          <a:p>
            <a:r>
              <a:rPr lang="en-US" sz="2800" dirty="0" smtClean="0">
                <a:solidFill>
                  <a:srgbClr val="000090"/>
                </a:solidFill>
                <a:latin typeface="Times New Roman"/>
                <a:cs typeface="Times New Roman"/>
              </a:rPr>
              <a:t>At age 65 apply for Medicare if you are already retired from the Comm. of MA and not yet receiving Social Security benefits.</a:t>
            </a:r>
          </a:p>
          <a:p>
            <a:r>
              <a:rPr lang="en-US" sz="2800" dirty="0" smtClean="0">
                <a:solidFill>
                  <a:srgbClr val="000090"/>
                </a:solidFill>
                <a:latin typeface="Times New Roman"/>
                <a:cs typeface="Times New Roman"/>
              </a:rPr>
              <a:t>If you work past “full retirement age”, you must contact your local SS office 2-3  months before you retire to provide proof of your MA pension and apply for Part A and/or Part B</a:t>
            </a:r>
            <a:r>
              <a:rPr lang="en-US" dirty="0" smtClean="0"/>
              <a:t>.</a:t>
            </a:r>
            <a:endParaRPr lang="en-US" dirty="0"/>
          </a:p>
        </p:txBody>
      </p:sp>
    </p:spTree>
    <p:extLst>
      <p:ext uri="{BB962C8B-B14F-4D97-AF65-F5344CB8AC3E}">
        <p14:creationId xmlns:p14="http://schemas.microsoft.com/office/powerpoint/2010/main" val="21857402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solidFill>
                  <a:srgbClr val="000090"/>
                </a:solidFill>
                <a:latin typeface="Times New Roman"/>
                <a:cs typeface="Times New Roman"/>
              </a:rPr>
              <a:t>The Most Important Thing…</a:t>
            </a:r>
            <a:endParaRPr lang="en-US" sz="3200" b="1" u="sng" dirty="0">
              <a:solidFill>
                <a:srgbClr val="000090"/>
              </a:solidFill>
              <a:latin typeface="Times New Roman"/>
              <a:cs typeface="Times New Roman"/>
            </a:endParaRPr>
          </a:p>
        </p:txBody>
      </p:sp>
      <p:sp>
        <p:nvSpPr>
          <p:cNvPr id="3" name="Content Placeholder 2"/>
          <p:cNvSpPr>
            <a:spLocks noGrp="1"/>
          </p:cNvSpPr>
          <p:nvPr>
            <p:ph idx="1"/>
          </p:nvPr>
        </p:nvSpPr>
        <p:spPr>
          <a:xfrm>
            <a:off x="685800" y="1600200"/>
            <a:ext cx="8458200" cy="4525963"/>
          </a:xfrm>
        </p:spPr>
        <p:txBody>
          <a:bodyPr/>
          <a:lstStyle/>
          <a:p>
            <a:endParaRPr lang="en-US" dirty="0" smtClean="0"/>
          </a:p>
          <a:p>
            <a:pPr marL="0" indent="0">
              <a:buNone/>
            </a:pPr>
            <a:r>
              <a:rPr lang="en-US" b="1" dirty="0" smtClean="0">
                <a:solidFill>
                  <a:srgbClr val="000090"/>
                </a:solidFill>
                <a:latin typeface="Times New Roman"/>
                <a:cs typeface="Times New Roman"/>
              </a:rPr>
              <a:t>Be well,</a:t>
            </a:r>
          </a:p>
          <a:p>
            <a:pPr marL="0" indent="0">
              <a:buNone/>
            </a:pPr>
            <a:endParaRPr lang="en-US" dirty="0">
              <a:solidFill>
                <a:srgbClr val="000090"/>
              </a:solidFill>
              <a:latin typeface="Times New Roman"/>
              <a:cs typeface="Times New Roman"/>
            </a:endParaRPr>
          </a:p>
          <a:p>
            <a:pPr marL="0" indent="0">
              <a:buNone/>
            </a:pPr>
            <a:r>
              <a:rPr lang="en-US" b="1" dirty="0" smtClean="0">
                <a:solidFill>
                  <a:srgbClr val="000090"/>
                </a:solidFill>
                <a:latin typeface="Times New Roman"/>
                <a:cs typeface="Times New Roman"/>
              </a:rPr>
              <a:t>Enjoy,</a:t>
            </a:r>
          </a:p>
          <a:p>
            <a:pPr marL="0" indent="0">
              <a:buNone/>
            </a:pPr>
            <a:endParaRPr lang="en-US" dirty="0">
              <a:solidFill>
                <a:srgbClr val="000090"/>
              </a:solidFill>
              <a:latin typeface="Times New Roman"/>
              <a:cs typeface="Times New Roman"/>
            </a:endParaRPr>
          </a:p>
          <a:p>
            <a:pPr marL="0" indent="0">
              <a:buNone/>
            </a:pPr>
            <a:r>
              <a:rPr lang="en-US" b="1" dirty="0" smtClean="0">
                <a:solidFill>
                  <a:srgbClr val="000090"/>
                </a:solidFill>
                <a:latin typeface="Times New Roman"/>
                <a:cs typeface="Times New Roman"/>
              </a:rPr>
              <a:t>Thank you for your time and attention!</a:t>
            </a:r>
            <a:endParaRPr lang="en-US" b="1" dirty="0">
              <a:solidFill>
                <a:srgbClr val="000090"/>
              </a:solidFill>
              <a:latin typeface="Times New Roman"/>
              <a:cs typeface="Times New Roman"/>
            </a:endParaRPr>
          </a:p>
        </p:txBody>
      </p:sp>
    </p:spTree>
    <p:extLst>
      <p:ext uri="{BB962C8B-B14F-4D97-AF65-F5344CB8AC3E}">
        <p14:creationId xmlns:p14="http://schemas.microsoft.com/office/powerpoint/2010/main" val="4115447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2200" y="2667000"/>
            <a:ext cx="5029200" cy="2428649"/>
          </a:xfrm>
        </p:spPr>
        <p:txBody>
          <a:bodyPr>
            <a:normAutofit/>
          </a:bodyPr>
          <a:lstStyle/>
          <a:p>
            <a:pPr>
              <a:buClr>
                <a:srgbClr val="002060"/>
              </a:buClr>
              <a:buFont typeface="Arial" pitchFamily="34" charset="0"/>
              <a:buChar char="•"/>
            </a:pPr>
            <a:r>
              <a:rPr lang="en-US" dirty="0">
                <a:solidFill>
                  <a:srgbClr val="000090"/>
                </a:solidFill>
              </a:rPr>
              <a:t>V</a:t>
            </a:r>
            <a:r>
              <a:rPr lang="en-US" dirty="0" smtClean="0">
                <a:solidFill>
                  <a:srgbClr val="000090"/>
                </a:solidFill>
                <a:latin typeface="Times New Roman" pitchFamily="18" charset="0"/>
                <a:cs typeface="Times New Roman" pitchFamily="18" charset="0"/>
              </a:rPr>
              <a:t>alid E-mail address</a:t>
            </a:r>
          </a:p>
          <a:p>
            <a:pPr>
              <a:buClr>
                <a:srgbClr val="002060"/>
              </a:buClr>
              <a:buFont typeface="Arial" pitchFamily="34" charset="0"/>
              <a:buChar char="•"/>
            </a:pPr>
            <a:r>
              <a:rPr lang="en-US" dirty="0">
                <a:solidFill>
                  <a:srgbClr val="000090"/>
                </a:solidFill>
              </a:rPr>
              <a:t>S</a:t>
            </a:r>
            <a:r>
              <a:rPr lang="en-US" dirty="0" smtClean="0">
                <a:solidFill>
                  <a:srgbClr val="000090"/>
                </a:solidFill>
                <a:latin typeface="Times New Roman" pitchFamily="18" charset="0"/>
                <a:cs typeface="Times New Roman" pitchFamily="18" charset="0"/>
              </a:rPr>
              <a:t>ocial Security number</a:t>
            </a:r>
            <a:endParaRPr lang="en-US" dirty="0">
              <a:solidFill>
                <a:srgbClr val="000090"/>
              </a:solidFill>
              <a:latin typeface="Times New Roman" pitchFamily="18" charset="0"/>
              <a:cs typeface="Times New Roman" pitchFamily="18" charset="0"/>
            </a:endParaRPr>
          </a:p>
          <a:p>
            <a:pPr>
              <a:buClr>
                <a:srgbClr val="002060"/>
              </a:buClr>
              <a:buFont typeface="Arial" pitchFamily="34" charset="0"/>
              <a:buChar char="•"/>
            </a:pPr>
            <a:r>
              <a:rPr lang="en-US" dirty="0" smtClean="0">
                <a:solidFill>
                  <a:srgbClr val="000090"/>
                </a:solidFill>
                <a:latin typeface="Times New Roman" pitchFamily="18" charset="0"/>
                <a:cs typeface="Times New Roman" pitchFamily="18" charset="0"/>
              </a:rPr>
              <a:t>and</a:t>
            </a:r>
          </a:p>
          <a:p>
            <a:pPr>
              <a:buClr>
                <a:srgbClr val="002060"/>
              </a:buClr>
              <a:buFont typeface="Arial" pitchFamily="34" charset="0"/>
              <a:buChar char="•"/>
            </a:pPr>
            <a:r>
              <a:rPr lang="en-US" dirty="0" smtClean="0">
                <a:solidFill>
                  <a:srgbClr val="000090"/>
                </a:solidFill>
                <a:latin typeface="Times New Roman" pitchFamily="18" charset="0"/>
                <a:cs typeface="Times New Roman" pitchFamily="18" charset="0"/>
              </a:rPr>
              <a:t>U.S. mailing address.</a:t>
            </a:r>
            <a:endParaRPr lang="en-US" dirty="0">
              <a:solidFill>
                <a:srgbClr val="000090"/>
              </a:solidFill>
              <a:latin typeface="Times New Roman" pitchFamily="18" charset="0"/>
              <a:cs typeface="Times New Roman" pitchFamily="18" charset="0"/>
            </a:endParaRPr>
          </a:p>
        </p:txBody>
      </p:sp>
      <p:sp>
        <p:nvSpPr>
          <p:cNvPr id="5" name="Rectangle 4"/>
          <p:cNvSpPr/>
          <p:nvPr/>
        </p:nvSpPr>
        <p:spPr>
          <a:xfrm>
            <a:off x="838199" y="-14645"/>
            <a:ext cx="7696201" cy="1077218"/>
          </a:xfrm>
          <a:prstGeom prst="rect">
            <a:avLst/>
          </a:prstGeom>
        </p:spPr>
        <p:txBody>
          <a:bodyPr wrap="square" anchor="ctr">
            <a:spAutoFit/>
          </a:bodyPr>
          <a:lstStyle/>
          <a:p>
            <a:pPr algn="ctr"/>
            <a:r>
              <a:rPr lang="en-US" sz="3200" u="sng" dirty="0">
                <a:solidFill>
                  <a:schemeClr val="tx2"/>
                </a:solidFill>
                <a:cs typeface="Times New Roman" pitchFamily="18" charset="0"/>
              </a:rPr>
              <a:t>Who</a:t>
            </a:r>
            <a:r>
              <a:rPr lang="en-US" sz="3200" u="sng" dirty="0">
                <a:solidFill>
                  <a:srgbClr val="1F497D"/>
                </a:solidFill>
                <a:cs typeface="Times New Roman" pitchFamily="18" charset="0"/>
              </a:rPr>
              <a:t> Can </a:t>
            </a:r>
            <a:r>
              <a:rPr lang="en-US" sz="3200" u="sng" dirty="0" smtClean="0">
                <a:solidFill>
                  <a:srgbClr val="1F497D"/>
                </a:solidFill>
                <a:cs typeface="Times New Roman" pitchFamily="18" charset="0"/>
              </a:rPr>
              <a:t>Open a</a:t>
            </a:r>
            <a:br>
              <a:rPr lang="en-US" sz="3200" u="sng" dirty="0" smtClean="0">
                <a:solidFill>
                  <a:srgbClr val="1F497D"/>
                </a:solidFill>
                <a:cs typeface="Times New Roman" pitchFamily="18" charset="0"/>
              </a:rPr>
            </a:br>
            <a:r>
              <a:rPr lang="en-US" sz="3200" i="1" u="sng" dirty="0" smtClean="0">
                <a:solidFill>
                  <a:srgbClr val="1F497D"/>
                </a:solidFill>
                <a:latin typeface="Georgia" pitchFamily="18" charset="0"/>
                <a:cs typeface="Times New Roman" pitchFamily="18" charset="0"/>
              </a:rPr>
              <a:t>my </a:t>
            </a:r>
            <a:r>
              <a:rPr lang="en-US" sz="3200" u="sng" dirty="0">
                <a:solidFill>
                  <a:schemeClr val="tx2"/>
                </a:solidFill>
                <a:latin typeface="Georgia" pitchFamily="18" charset="0"/>
                <a:cs typeface="Times New Roman" pitchFamily="18" charset="0"/>
              </a:rPr>
              <a:t>Social Security </a:t>
            </a:r>
            <a:r>
              <a:rPr lang="en-US" sz="3200" u="sng" dirty="0" smtClean="0">
                <a:solidFill>
                  <a:srgbClr val="1F497D"/>
                </a:solidFill>
                <a:cs typeface="Times New Roman" pitchFamily="18" charset="0"/>
              </a:rPr>
              <a:t>Account</a:t>
            </a:r>
            <a:endParaRPr lang="en-US" sz="3200" u="sng" dirty="0">
              <a:solidFill>
                <a:srgbClr val="1F497D"/>
              </a:solidFill>
              <a:cs typeface="Times New Roman" pitchFamily="18" charset="0"/>
            </a:endParaRPr>
          </a:p>
        </p:txBody>
      </p:sp>
      <p:sp>
        <p:nvSpPr>
          <p:cNvPr id="2" name="Rectangle 1"/>
          <p:cNvSpPr/>
          <p:nvPr/>
        </p:nvSpPr>
        <p:spPr>
          <a:xfrm>
            <a:off x="609600" y="1371600"/>
            <a:ext cx="8077200" cy="584775"/>
          </a:xfrm>
          <a:prstGeom prst="rect">
            <a:avLst/>
          </a:prstGeom>
        </p:spPr>
        <p:txBody>
          <a:bodyPr wrap="square">
            <a:spAutoFit/>
          </a:bodyPr>
          <a:lstStyle/>
          <a:p>
            <a:pPr>
              <a:buClr>
                <a:srgbClr val="FF0000"/>
              </a:buClr>
            </a:pPr>
            <a:r>
              <a:rPr lang="en-US" sz="3200" b="0" dirty="0">
                <a:solidFill>
                  <a:srgbClr val="000090"/>
                </a:solidFill>
                <a:cs typeface="Times New Roman" pitchFamily="18" charset="0"/>
              </a:rPr>
              <a:t>You must be at least 18 years old and </a:t>
            </a:r>
            <a:r>
              <a:rPr lang="en-US" sz="3200" b="0" dirty="0" smtClean="0">
                <a:solidFill>
                  <a:srgbClr val="000090"/>
                </a:solidFill>
                <a:cs typeface="Times New Roman" pitchFamily="18" charset="0"/>
              </a:rPr>
              <a:t>have a:</a:t>
            </a:r>
            <a:endParaRPr lang="en-US" sz="3200" b="0" dirty="0">
              <a:solidFill>
                <a:srgbClr val="000090"/>
              </a:solidFill>
              <a:cs typeface="Times New Roman" pitchFamily="18" charset="0"/>
            </a:endParaRPr>
          </a:p>
        </p:txBody>
      </p:sp>
    </p:spTree>
    <p:extLst>
      <p:ext uri="{BB962C8B-B14F-4D97-AF65-F5344CB8AC3E}">
        <p14:creationId xmlns:p14="http://schemas.microsoft.com/office/powerpoint/2010/main" val="160943777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bwMode="auto">
          <a:xfrm>
            <a:off x="838200" y="-609600"/>
            <a:ext cx="8153400" cy="2057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3600" b="1" i="1" dirty="0" smtClean="0">
                <a:solidFill>
                  <a:srgbClr val="D12229"/>
                </a:solidFill>
                <a:latin typeface="Georgia" pitchFamily="18" charset="0"/>
              </a:rPr>
              <a:t/>
            </a:r>
            <a:br>
              <a:rPr lang="en-US" sz="3600" b="1" i="1" dirty="0" smtClean="0">
                <a:solidFill>
                  <a:srgbClr val="D12229"/>
                </a:solidFill>
                <a:latin typeface="Georgia" pitchFamily="18" charset="0"/>
              </a:rPr>
            </a:br>
            <a:r>
              <a:rPr lang="en-US" sz="3600" b="1" u="sng" dirty="0" smtClean="0">
                <a:solidFill>
                  <a:srgbClr val="1F497D"/>
                </a:solidFill>
                <a:latin typeface="Georgia" pitchFamily="18" charset="0"/>
              </a:rPr>
              <a:t>Why open an Account</a:t>
            </a:r>
            <a:endParaRPr lang="en-US" sz="3600" b="1" u="sng" dirty="0" smtClean="0">
              <a:solidFill>
                <a:srgbClr val="1F497D"/>
              </a:solidFill>
              <a:latin typeface="Times New Roman"/>
              <a:cs typeface="Times New Roman"/>
            </a:endParaRPr>
          </a:p>
        </p:txBody>
      </p:sp>
      <p:sp>
        <p:nvSpPr>
          <p:cNvPr id="5123" name="Content Placeholder 2"/>
          <p:cNvSpPr>
            <a:spLocks noGrp="1"/>
          </p:cNvSpPr>
          <p:nvPr>
            <p:ph idx="1"/>
          </p:nvPr>
        </p:nvSpPr>
        <p:spPr bwMode="auto">
          <a:xfrm>
            <a:off x="457200" y="1143000"/>
            <a:ext cx="8305800" cy="502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a:buNone/>
            </a:pPr>
            <a:endParaRPr lang="en-US" sz="2800" b="1" dirty="0" smtClean="0">
              <a:solidFill>
                <a:srgbClr val="2D2D8A"/>
              </a:solidFill>
              <a:latin typeface="Times New Roman"/>
              <a:cs typeface="Times New Roman"/>
            </a:endParaRPr>
          </a:p>
          <a:p>
            <a:pPr marL="0" indent="0">
              <a:buNone/>
            </a:pPr>
            <a:r>
              <a:rPr lang="en-US" sz="2800" b="1" dirty="0" smtClean="0">
                <a:solidFill>
                  <a:srgbClr val="2D2D8A"/>
                </a:solidFill>
                <a:latin typeface="Times New Roman"/>
                <a:cs typeface="Times New Roman"/>
              </a:rPr>
              <a:t>View</a:t>
            </a:r>
            <a:r>
              <a:rPr lang="en-US" sz="2800" b="1" dirty="0">
                <a:solidFill>
                  <a:srgbClr val="2D2D8A"/>
                </a:solidFill>
                <a:latin typeface="Times New Roman"/>
                <a:cs typeface="Times New Roman"/>
              </a:rPr>
              <a:t>, save, and print your </a:t>
            </a:r>
            <a:r>
              <a:rPr lang="en-US" sz="2800" b="1" i="1" dirty="0">
                <a:solidFill>
                  <a:srgbClr val="2D2D8A"/>
                </a:solidFill>
                <a:latin typeface="Times New Roman"/>
                <a:cs typeface="Times New Roman"/>
              </a:rPr>
              <a:t>Social Security </a:t>
            </a:r>
            <a:r>
              <a:rPr lang="en-US" sz="2800" b="1" i="1" dirty="0" smtClean="0">
                <a:solidFill>
                  <a:srgbClr val="2D2D8A"/>
                </a:solidFill>
                <a:latin typeface="Times New Roman"/>
                <a:cs typeface="Times New Roman"/>
              </a:rPr>
              <a:t>Statement</a:t>
            </a:r>
            <a:endParaRPr lang="en-US" sz="2800" dirty="0" smtClean="0">
              <a:solidFill>
                <a:srgbClr val="2D2D8A"/>
              </a:solidFill>
              <a:latin typeface="Times"/>
              <a:cs typeface="Times"/>
            </a:endParaRPr>
          </a:p>
          <a:p>
            <a:pPr marL="0" lvl="0" indent="0">
              <a:spcBef>
                <a:spcPts val="600"/>
              </a:spcBef>
              <a:buClr>
                <a:srgbClr val="002060"/>
              </a:buClr>
              <a:buNone/>
            </a:pPr>
            <a:r>
              <a:rPr lang="en-US" sz="2800" dirty="0" smtClean="0">
                <a:solidFill>
                  <a:srgbClr val="2D2D8A"/>
                </a:solidFill>
                <a:latin typeface="Times"/>
                <a:cs typeface="Times"/>
              </a:rPr>
              <a:t>Verify your </a:t>
            </a:r>
            <a:r>
              <a:rPr lang="en-US" sz="2800" dirty="0">
                <a:solidFill>
                  <a:srgbClr val="2D2D8A"/>
                </a:solidFill>
                <a:latin typeface="Times"/>
                <a:cs typeface="Times"/>
              </a:rPr>
              <a:t>lifetime </a:t>
            </a:r>
            <a:r>
              <a:rPr lang="en-US" sz="2800" dirty="0" smtClean="0">
                <a:solidFill>
                  <a:srgbClr val="2D2D8A"/>
                </a:solidFill>
                <a:latin typeface="Times"/>
                <a:cs typeface="Times"/>
              </a:rPr>
              <a:t>F.I.C.A. earnings </a:t>
            </a:r>
            <a:r>
              <a:rPr lang="en-US" sz="2800" dirty="0">
                <a:solidFill>
                  <a:srgbClr val="2D2D8A"/>
                </a:solidFill>
                <a:latin typeface="Times"/>
                <a:cs typeface="Times"/>
              </a:rPr>
              <a:t>according to Social </a:t>
            </a:r>
            <a:r>
              <a:rPr lang="en-US" sz="2800" dirty="0" smtClean="0">
                <a:solidFill>
                  <a:srgbClr val="2D2D8A"/>
                </a:solidFill>
                <a:latin typeface="Times"/>
                <a:cs typeface="Times"/>
              </a:rPr>
              <a:t>Security’s records for accuracy</a:t>
            </a:r>
          </a:p>
          <a:p>
            <a:pPr marL="0" lvl="0" indent="0">
              <a:spcBef>
                <a:spcPts val="600"/>
              </a:spcBef>
              <a:buClr>
                <a:srgbClr val="002060"/>
              </a:buClr>
              <a:buNone/>
            </a:pPr>
            <a:endParaRPr lang="en-US" sz="2800" dirty="0">
              <a:solidFill>
                <a:srgbClr val="2D2D8A"/>
              </a:solidFill>
              <a:latin typeface="Times"/>
              <a:cs typeface="Times"/>
            </a:endParaRPr>
          </a:p>
          <a:p>
            <a:pPr marL="0" lvl="0" indent="0">
              <a:spcBef>
                <a:spcPts val="600"/>
              </a:spcBef>
              <a:buClr>
                <a:srgbClr val="002060"/>
              </a:buClr>
              <a:buNone/>
            </a:pPr>
            <a:r>
              <a:rPr lang="en-US" sz="2800" dirty="0" smtClean="0">
                <a:solidFill>
                  <a:srgbClr val="2D2D8A"/>
                </a:solidFill>
                <a:latin typeface="Times"/>
                <a:cs typeface="Times"/>
              </a:rPr>
              <a:t>Review Medicare </a:t>
            </a:r>
            <a:r>
              <a:rPr lang="en-US" sz="2800" dirty="0">
                <a:solidFill>
                  <a:srgbClr val="2D2D8A"/>
                </a:solidFill>
                <a:latin typeface="Times"/>
                <a:cs typeface="Times"/>
              </a:rPr>
              <a:t>taxes </a:t>
            </a:r>
            <a:r>
              <a:rPr lang="en-US" sz="2800" dirty="0" smtClean="0">
                <a:solidFill>
                  <a:srgbClr val="2D2D8A"/>
                </a:solidFill>
                <a:latin typeface="Times"/>
                <a:cs typeface="Times"/>
              </a:rPr>
              <a:t>you’ve paid</a:t>
            </a:r>
          </a:p>
          <a:p>
            <a:pPr marL="0" lvl="0" indent="0">
              <a:spcBef>
                <a:spcPts val="600"/>
              </a:spcBef>
              <a:buClr>
                <a:srgbClr val="002060"/>
              </a:buClr>
              <a:buNone/>
            </a:pPr>
            <a:endParaRPr lang="en-US" sz="2800" dirty="0">
              <a:solidFill>
                <a:srgbClr val="2D2D8A"/>
              </a:solidFill>
              <a:latin typeface="Times"/>
              <a:cs typeface="Times"/>
            </a:endParaRPr>
          </a:p>
          <a:p>
            <a:pPr marL="0" lvl="0" indent="0">
              <a:spcBef>
                <a:spcPts val="600"/>
              </a:spcBef>
              <a:buClr>
                <a:srgbClr val="002060"/>
              </a:buClr>
              <a:buNone/>
            </a:pPr>
            <a:r>
              <a:rPr lang="en-US" sz="2800" dirty="0" smtClean="0">
                <a:solidFill>
                  <a:srgbClr val="2D2D8A"/>
                </a:solidFill>
                <a:latin typeface="Times"/>
                <a:cs typeface="Times"/>
              </a:rPr>
              <a:t>Learn about </a:t>
            </a:r>
            <a:r>
              <a:rPr lang="en-US" sz="2800" dirty="0">
                <a:solidFill>
                  <a:srgbClr val="2D2D8A"/>
                </a:solidFill>
                <a:latin typeface="Times"/>
                <a:cs typeface="Times"/>
              </a:rPr>
              <a:t>qualifying and signing up for </a:t>
            </a:r>
            <a:r>
              <a:rPr lang="en-US" sz="2800" dirty="0" smtClean="0">
                <a:solidFill>
                  <a:srgbClr val="2D2D8A"/>
                </a:solidFill>
                <a:latin typeface="Times"/>
                <a:cs typeface="Times"/>
              </a:rPr>
              <a:t>Medicare</a:t>
            </a:r>
            <a:r>
              <a:rPr lang="en-US" sz="2800" dirty="0" smtClean="0">
                <a:solidFill>
                  <a:srgbClr val="2D2D8A"/>
                </a:solidFill>
              </a:rPr>
              <a:t> </a:t>
            </a:r>
          </a:p>
          <a:p>
            <a:pPr lvl="0">
              <a:spcBef>
                <a:spcPts val="600"/>
              </a:spcBef>
              <a:buClr>
                <a:srgbClr val="002060"/>
              </a:buClr>
              <a:buFont typeface="Arial" pitchFamily="34" charset="0"/>
              <a:buChar char="•"/>
            </a:pPr>
            <a:endParaRPr lang="en-US" sz="2800" dirty="0" smtClean="0">
              <a:solidFill>
                <a:srgbClr val="2D2D8A"/>
              </a:solidFill>
            </a:endParaRPr>
          </a:p>
          <a:p>
            <a:pPr marL="0" lvl="0" indent="0">
              <a:spcBef>
                <a:spcPts val="600"/>
              </a:spcBef>
              <a:buClr>
                <a:srgbClr val="002060"/>
              </a:buClr>
              <a:buNone/>
            </a:pPr>
            <a:r>
              <a:rPr lang="en-US" sz="2800" b="1" dirty="0" smtClean="0">
                <a:solidFill>
                  <a:srgbClr val="2D2D8A"/>
                </a:solidFill>
                <a:latin typeface="Times New Roman"/>
                <a:cs typeface="Times New Roman"/>
              </a:rPr>
              <a:t>Protect your Social Security number!</a:t>
            </a:r>
          </a:p>
          <a:p>
            <a:pPr marL="0" indent="0">
              <a:buFontTx/>
              <a:buNone/>
            </a:pPr>
            <a:endParaRPr lang="en-US" dirty="0" smtClean="0"/>
          </a:p>
        </p:txBody>
      </p:sp>
    </p:spTree>
    <p:extLst>
      <p:ext uri="{BB962C8B-B14F-4D97-AF65-F5344CB8AC3E}">
        <p14:creationId xmlns:p14="http://schemas.microsoft.com/office/powerpoint/2010/main" val="1604142790"/>
      </p:ext>
    </p:extLst>
  </p:cSld>
  <p:clrMapOvr>
    <a:masterClrMapping/>
  </p:clrMapOvr>
  <mc:AlternateContent xmlns:mc="http://schemas.openxmlformats.org/markup-compatibility/2006" xmlns:p14="http://schemas.microsoft.com/office/powerpoint/2010/main">
    <mc:Choice Requires="p14">
      <p:transition spd="slow" p14:dur="2000" advTm="30000"/>
    </mc:Choice>
    <mc:Fallback xmlns="">
      <p:transition spd="slow" advTm="30000"/>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0"/>
            <a:ext cx="8839200" cy="1143000"/>
          </a:xfrm>
        </p:spPr>
        <p:txBody>
          <a:bodyPr anchor="ctr">
            <a:normAutofit fontScale="90000"/>
          </a:bodyPr>
          <a:lstStyle/>
          <a:p>
            <a:pPr eaLnBrk="1" hangingPunct="1"/>
            <a:r>
              <a:rPr lang="en-US" sz="3600" b="1" u="sng" dirty="0" smtClean="0">
                <a:solidFill>
                  <a:srgbClr val="1F497D"/>
                </a:solidFill>
                <a:latin typeface="Georgia" pitchFamily="18" charset="0"/>
              </a:rPr>
              <a:t>What Else can “my </a:t>
            </a:r>
            <a:r>
              <a:rPr lang="en-US" sz="3600" b="1" u="sng" dirty="0">
                <a:solidFill>
                  <a:srgbClr val="1F497D"/>
                </a:solidFill>
                <a:latin typeface="Georgia" pitchFamily="18" charset="0"/>
              </a:rPr>
              <a:t>Social </a:t>
            </a:r>
            <a:r>
              <a:rPr lang="en-US" sz="3600" b="1" u="sng" dirty="0" smtClean="0">
                <a:solidFill>
                  <a:srgbClr val="1F497D"/>
                </a:solidFill>
                <a:latin typeface="Georgia" pitchFamily="18" charset="0"/>
              </a:rPr>
              <a:t>Security” Offer</a:t>
            </a:r>
            <a:endParaRPr lang="en-US" sz="3600" b="1" u="sng" dirty="0" smtClean="0">
              <a:solidFill>
                <a:srgbClr val="1F497D"/>
              </a:solidFill>
            </a:endParaRPr>
          </a:p>
        </p:txBody>
      </p:sp>
      <p:sp>
        <p:nvSpPr>
          <p:cNvPr id="3" name="Content Placeholder 2"/>
          <p:cNvSpPr>
            <a:spLocks noGrp="1"/>
          </p:cNvSpPr>
          <p:nvPr>
            <p:ph idx="1"/>
          </p:nvPr>
        </p:nvSpPr>
        <p:spPr>
          <a:xfrm>
            <a:off x="381000" y="1295400"/>
            <a:ext cx="8458200" cy="5105400"/>
          </a:xfrm>
        </p:spPr>
        <p:txBody>
          <a:bodyPr/>
          <a:lstStyle/>
          <a:p>
            <a:pPr marL="0" indent="0">
              <a:spcBef>
                <a:spcPts val="1200"/>
              </a:spcBef>
              <a:buNone/>
            </a:pPr>
            <a:r>
              <a:rPr lang="en-US" dirty="0" smtClean="0">
                <a:solidFill>
                  <a:srgbClr val="000090"/>
                </a:solidFill>
                <a:latin typeface="Times New Roman" pitchFamily="18" charset="0"/>
                <a:cs typeface="Times New Roman" pitchFamily="18" charset="0"/>
              </a:rPr>
              <a:t>When you receive benefits, you can: </a:t>
            </a:r>
          </a:p>
          <a:p>
            <a:pPr marL="0" indent="0">
              <a:spcBef>
                <a:spcPts val="1200"/>
              </a:spcBef>
              <a:buNone/>
            </a:pPr>
            <a:r>
              <a:rPr lang="en-US" sz="3200" dirty="0" smtClean="0">
                <a:solidFill>
                  <a:srgbClr val="2D2D8A"/>
                </a:solidFill>
                <a:latin typeface="Times New Roman"/>
                <a:cs typeface="Times New Roman"/>
              </a:rPr>
              <a:t>	Check your benefit and payment </a:t>
            </a:r>
          </a:p>
          <a:p>
            <a:pPr marL="0" indent="0">
              <a:spcBef>
                <a:spcPts val="1200"/>
              </a:spcBef>
              <a:buNone/>
            </a:pPr>
            <a:r>
              <a:rPr lang="en-US" dirty="0" smtClean="0">
                <a:solidFill>
                  <a:srgbClr val="2D2D8A"/>
                </a:solidFill>
                <a:latin typeface="Times New Roman"/>
                <a:cs typeface="Times New Roman"/>
              </a:rPr>
              <a:t>   </a:t>
            </a:r>
            <a:r>
              <a:rPr lang="en-US" sz="3200" dirty="0" smtClean="0">
                <a:solidFill>
                  <a:srgbClr val="2D2D8A"/>
                </a:solidFill>
                <a:latin typeface="Times New Roman"/>
                <a:cs typeface="Times New Roman"/>
              </a:rPr>
              <a:t>  	Verify your earnings record</a:t>
            </a:r>
            <a:endParaRPr lang="en-US" sz="3200" dirty="0">
              <a:solidFill>
                <a:srgbClr val="2D2D8A"/>
              </a:solidFill>
              <a:latin typeface="Times New Roman"/>
              <a:cs typeface="Times New Roman"/>
            </a:endParaRPr>
          </a:p>
          <a:p>
            <a:pPr marL="457200" lvl="1" indent="0">
              <a:buClr>
                <a:srgbClr val="002060"/>
              </a:buClr>
              <a:buNone/>
            </a:pPr>
            <a:r>
              <a:rPr lang="en-US" sz="3200" dirty="0" smtClean="0">
                <a:solidFill>
                  <a:srgbClr val="2D2D8A"/>
                </a:solidFill>
                <a:latin typeface="Times New Roman"/>
                <a:cs typeface="Times New Roman"/>
              </a:rPr>
              <a:t>	Change </a:t>
            </a:r>
            <a:r>
              <a:rPr lang="en-US" sz="3200" dirty="0">
                <a:solidFill>
                  <a:srgbClr val="2D2D8A"/>
                </a:solidFill>
                <a:latin typeface="Times New Roman"/>
                <a:cs typeface="Times New Roman"/>
              </a:rPr>
              <a:t>your address and </a:t>
            </a:r>
            <a:r>
              <a:rPr lang="en-US" sz="3200" dirty="0" smtClean="0">
                <a:solidFill>
                  <a:srgbClr val="2D2D8A"/>
                </a:solidFill>
                <a:latin typeface="Times New Roman"/>
                <a:cs typeface="Times New Roman"/>
              </a:rPr>
              <a:t>phone number</a:t>
            </a:r>
            <a:endParaRPr lang="en-US" sz="3200" dirty="0">
              <a:solidFill>
                <a:srgbClr val="2D2D8A"/>
              </a:solidFill>
              <a:latin typeface="Times New Roman"/>
              <a:cs typeface="Times New Roman"/>
            </a:endParaRPr>
          </a:p>
          <a:p>
            <a:pPr marL="457200" lvl="1" indent="0">
              <a:buClr>
                <a:srgbClr val="002060"/>
              </a:buClr>
              <a:buNone/>
            </a:pPr>
            <a:r>
              <a:rPr lang="en-US" sz="3200" dirty="0">
                <a:solidFill>
                  <a:srgbClr val="2D2D8A"/>
                </a:solidFill>
                <a:latin typeface="Times New Roman"/>
                <a:cs typeface="Times New Roman"/>
              </a:rPr>
              <a:t> </a:t>
            </a:r>
            <a:r>
              <a:rPr lang="en-US" sz="3200" dirty="0" smtClean="0">
                <a:solidFill>
                  <a:srgbClr val="2D2D8A"/>
                </a:solidFill>
                <a:latin typeface="Times New Roman"/>
                <a:cs typeface="Times New Roman"/>
              </a:rPr>
              <a:t>    Change </a:t>
            </a:r>
            <a:r>
              <a:rPr lang="en-US" sz="3200" dirty="0">
                <a:solidFill>
                  <a:srgbClr val="2D2D8A"/>
                </a:solidFill>
                <a:latin typeface="Times New Roman"/>
                <a:cs typeface="Times New Roman"/>
              </a:rPr>
              <a:t>your direct </a:t>
            </a:r>
            <a:r>
              <a:rPr lang="en-US" sz="3200" dirty="0" smtClean="0">
                <a:solidFill>
                  <a:srgbClr val="2D2D8A"/>
                </a:solidFill>
                <a:latin typeface="Times New Roman"/>
                <a:cs typeface="Times New Roman"/>
              </a:rPr>
              <a:t>deposit</a:t>
            </a:r>
          </a:p>
          <a:p>
            <a:pPr marL="457200" lvl="1" indent="0">
              <a:buClr>
                <a:srgbClr val="002060"/>
              </a:buClr>
              <a:buNone/>
            </a:pPr>
            <a:r>
              <a:rPr lang="en-US" sz="3200" dirty="0" smtClean="0">
                <a:solidFill>
                  <a:srgbClr val="2D2D8A"/>
                </a:solidFill>
                <a:latin typeface="Times New Roman"/>
                <a:cs typeface="Times New Roman"/>
              </a:rPr>
              <a:t>	Request a new Medicare card</a:t>
            </a:r>
          </a:p>
          <a:p>
            <a:pPr marL="457200" lvl="1" indent="0">
              <a:buClr>
                <a:srgbClr val="002060"/>
              </a:buClr>
              <a:buNone/>
            </a:pPr>
            <a:r>
              <a:rPr lang="en-US" sz="3200" dirty="0" smtClean="0">
                <a:solidFill>
                  <a:srgbClr val="2D2D8A"/>
                </a:solidFill>
                <a:latin typeface="Times New Roman"/>
                <a:cs typeface="Times New Roman"/>
              </a:rPr>
              <a:t>	Request a 1099</a:t>
            </a:r>
            <a:endParaRPr lang="en-US" sz="3200" dirty="0">
              <a:solidFill>
                <a:srgbClr val="2D2D8A"/>
              </a:solidFill>
              <a:latin typeface="Times New Roman"/>
              <a:cs typeface="Times New Roman"/>
            </a:endParaRPr>
          </a:p>
          <a:p>
            <a:endParaRPr lang="en-US" b="1" dirty="0">
              <a:solidFill>
                <a:srgbClr val="002060"/>
              </a:solidFill>
              <a:latin typeface="Times New Roman"/>
              <a:cs typeface="Times New Roman"/>
            </a:endParaRPr>
          </a:p>
        </p:txBody>
      </p:sp>
    </p:spTree>
    <p:extLst>
      <p:ext uri="{BB962C8B-B14F-4D97-AF65-F5344CB8AC3E}">
        <p14:creationId xmlns:p14="http://schemas.microsoft.com/office/powerpoint/2010/main" val="4211037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a:solidFill>
                  <a:srgbClr val="000090"/>
                </a:solidFill>
                <a:latin typeface="Times New Roman"/>
                <a:cs typeface="Times New Roman"/>
              </a:rPr>
              <a:t>The </a:t>
            </a:r>
            <a:r>
              <a:rPr lang="en-US" sz="3200" b="1" u="sng" dirty="0" smtClean="0">
                <a:solidFill>
                  <a:srgbClr val="000090"/>
                </a:solidFill>
                <a:latin typeface="Times New Roman"/>
                <a:cs typeface="Times New Roman"/>
              </a:rPr>
              <a:t>Benefit Basics</a:t>
            </a:r>
            <a:endParaRPr lang="en-US" sz="3200" u="sng" dirty="0">
              <a:solidFill>
                <a:srgbClr val="000090"/>
              </a:solidFill>
            </a:endParaRPr>
          </a:p>
        </p:txBody>
      </p:sp>
      <p:sp>
        <p:nvSpPr>
          <p:cNvPr id="3" name="Content Placeholder 2"/>
          <p:cNvSpPr>
            <a:spLocks noGrp="1"/>
          </p:cNvSpPr>
          <p:nvPr>
            <p:ph idx="1"/>
          </p:nvPr>
        </p:nvSpPr>
        <p:spPr>
          <a:xfrm>
            <a:off x="914400" y="1600200"/>
            <a:ext cx="8229600" cy="4525963"/>
          </a:xfrm>
        </p:spPr>
        <p:txBody>
          <a:bodyPr/>
          <a:lstStyle/>
          <a:p>
            <a:pPr marL="0" indent="0">
              <a:buNone/>
            </a:pPr>
            <a:r>
              <a:rPr lang="en-US" dirty="0" smtClean="0">
                <a:solidFill>
                  <a:srgbClr val="000090"/>
                </a:solidFill>
                <a:latin typeface="Times New Roman"/>
                <a:cs typeface="Times New Roman"/>
              </a:rPr>
              <a:t>For </a:t>
            </a:r>
            <a:r>
              <a:rPr lang="en-US" u="sng" dirty="0" smtClean="0">
                <a:solidFill>
                  <a:srgbClr val="000090"/>
                </a:solidFill>
                <a:latin typeface="Times New Roman"/>
                <a:cs typeface="Times New Roman"/>
              </a:rPr>
              <a:t>everyone</a:t>
            </a:r>
            <a:r>
              <a:rPr lang="en-US" dirty="0" smtClean="0">
                <a:solidFill>
                  <a:srgbClr val="000090"/>
                </a:solidFill>
                <a:latin typeface="Times New Roman"/>
                <a:cs typeface="Times New Roman"/>
              </a:rPr>
              <a:t> there are 3 core elements to retirement:</a:t>
            </a:r>
          </a:p>
          <a:p>
            <a:pPr marL="0" indent="0">
              <a:buNone/>
            </a:pPr>
            <a:r>
              <a:rPr lang="en-US" dirty="0" smtClean="0">
                <a:solidFill>
                  <a:srgbClr val="000090"/>
                </a:solidFill>
                <a:latin typeface="Times New Roman"/>
                <a:cs typeface="Times New Roman"/>
              </a:rPr>
              <a:t>1. VESTING</a:t>
            </a:r>
          </a:p>
          <a:p>
            <a:pPr marL="0" indent="0">
              <a:buNone/>
            </a:pPr>
            <a:endParaRPr lang="en-US" dirty="0">
              <a:solidFill>
                <a:srgbClr val="000090"/>
              </a:solidFill>
              <a:latin typeface="Times New Roman"/>
              <a:cs typeface="Times New Roman"/>
            </a:endParaRPr>
          </a:p>
          <a:p>
            <a:pPr marL="0" indent="0">
              <a:buNone/>
            </a:pPr>
            <a:r>
              <a:rPr lang="en-US" dirty="0" smtClean="0">
                <a:solidFill>
                  <a:srgbClr val="000090"/>
                </a:solidFill>
                <a:latin typeface="Times New Roman"/>
                <a:cs typeface="Times New Roman"/>
              </a:rPr>
              <a:t>2. CALCULATING	</a:t>
            </a:r>
          </a:p>
          <a:p>
            <a:pPr marL="0" indent="0">
              <a:buNone/>
            </a:pPr>
            <a:endParaRPr lang="en-US" dirty="0">
              <a:solidFill>
                <a:srgbClr val="000090"/>
              </a:solidFill>
              <a:latin typeface="Times New Roman"/>
              <a:cs typeface="Times New Roman"/>
            </a:endParaRPr>
          </a:p>
          <a:p>
            <a:pPr marL="0" indent="0">
              <a:buNone/>
            </a:pPr>
            <a:r>
              <a:rPr lang="en-US" dirty="0" smtClean="0">
                <a:solidFill>
                  <a:srgbClr val="000090"/>
                </a:solidFill>
                <a:latin typeface="Times New Roman"/>
                <a:cs typeface="Times New Roman"/>
              </a:rPr>
              <a:t>3. THE 100% “FULL RETIREMENT AGE”</a:t>
            </a:r>
            <a:endParaRPr lang="en-US" dirty="0">
              <a:solidFill>
                <a:srgbClr val="000090"/>
              </a:solidFill>
              <a:latin typeface="Times New Roman"/>
              <a:cs typeface="Times New Roman"/>
            </a:endParaRPr>
          </a:p>
          <a:p>
            <a:endParaRPr lang="en-US" dirty="0"/>
          </a:p>
        </p:txBody>
      </p:sp>
    </p:spTree>
    <p:extLst>
      <p:ext uri="{BB962C8B-B14F-4D97-AF65-F5344CB8AC3E}">
        <p14:creationId xmlns:p14="http://schemas.microsoft.com/office/powerpoint/2010/main" val="25186615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28398" dir="12393903" algn="ctr" rotWithShape="0">
            <a:schemeClr val="bg2">
              <a:alpha val="50000"/>
            </a:schemeClr>
          </a:outerShdw>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rgbClr val="DDDDDD"/>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28398" dir="12393903" algn="ctr" rotWithShape="0">
            <a:schemeClr val="bg2">
              <a:alpha val="50000"/>
            </a:schemeClr>
          </a:outerShdw>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rgbClr val="DDDDDD"/>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82C4C31BDB934418EABD138025A13C2" ma:contentTypeVersion="1" ma:contentTypeDescription="Create a new document." ma:contentTypeScope="" ma:versionID="b3fc851fcb3bf655176e826efb37351b">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017A0A-45F8-4FA1-99D3-08186C05C3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2FEFFF3-8377-4CFB-914B-B6A41FAECE1C}">
  <ds:schemaRefs>
    <ds:schemaRef ds:uri="http://purl.org/dc/dcmitype/"/>
    <ds:schemaRef ds:uri="http://www.w3.org/XML/1998/namespace"/>
    <ds:schemaRef ds:uri="http://purl.org/dc/terms/"/>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schemas.openxmlformats.org/package/2006/metadata/core-properties"/>
  </ds:schemaRefs>
</ds:datastoreItem>
</file>

<file path=customXml/itemProps3.xml><?xml version="1.0" encoding="utf-8"?>
<ds:datastoreItem xmlns:ds="http://schemas.openxmlformats.org/officeDocument/2006/customXml" ds:itemID="{943752AC-B541-4ABC-AB77-45BE505A21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Ocean</Template>
  <TotalTime>41932</TotalTime>
  <Words>4679</Words>
  <Application>Microsoft Macintosh PowerPoint</Application>
  <PresentationFormat>On-screen Show (4:3)</PresentationFormat>
  <Paragraphs>616</Paragraphs>
  <Slides>59</Slides>
  <Notes>22</Notes>
  <HiddenSlides>0</HiddenSlides>
  <MMClips>0</MMClips>
  <ScaleCrop>false</ScaleCrop>
  <HeadingPairs>
    <vt:vector size="4" baseType="variant">
      <vt:variant>
        <vt:lpstr>Theme</vt:lpstr>
      </vt:variant>
      <vt:variant>
        <vt:i4>2</vt:i4>
      </vt:variant>
      <vt:variant>
        <vt:lpstr>Slide Titles</vt:lpstr>
      </vt:variant>
      <vt:variant>
        <vt:i4>59</vt:i4>
      </vt:variant>
    </vt:vector>
  </HeadingPairs>
  <TitlesOfParts>
    <vt:vector size="61" baseType="lpstr">
      <vt:lpstr>Custom Design</vt:lpstr>
      <vt:lpstr>1_Default Design</vt:lpstr>
      <vt:lpstr>PowerPoint Presentation</vt:lpstr>
      <vt:lpstr>PowerPoint Presentation</vt:lpstr>
      <vt:lpstr>PowerPoint Presentation</vt:lpstr>
      <vt:lpstr>PowerPoint Presentation</vt:lpstr>
      <vt:lpstr>What You Need to Know</vt:lpstr>
      <vt:lpstr>PowerPoint Presentation</vt:lpstr>
      <vt:lpstr> Why open an Account</vt:lpstr>
      <vt:lpstr>What Else can “my Social Security” Offer</vt:lpstr>
      <vt:lpstr>The Benefit Basics</vt:lpstr>
      <vt:lpstr>Qualifying for Social Security Retirement</vt:lpstr>
      <vt:lpstr>CALCULATING THE RETIREMENT BENEFIT</vt:lpstr>
      <vt:lpstr>PowerPoint Presentation</vt:lpstr>
      <vt:lpstr>The Effect of “Non Covered” Pensions on Social Security</vt:lpstr>
      <vt:lpstr>Those Who Will Be Affected </vt:lpstr>
      <vt:lpstr>“Windfall Elimination Provision”</vt:lpstr>
      <vt:lpstr>Exceptions to the Windfall</vt:lpstr>
      <vt:lpstr>Definition of “Substantial Earnings”</vt:lpstr>
      <vt:lpstr>“Substantial Earnings”</vt:lpstr>
      <vt:lpstr>Substantial Earnings (cont.) </vt:lpstr>
      <vt:lpstr>“Government Pension Offset”</vt:lpstr>
      <vt:lpstr>Government Pension Offset Example</vt:lpstr>
      <vt:lpstr>How Public Pension COLA’s Affect Social Security  Benefits</vt:lpstr>
      <vt:lpstr>How to Determine Your WEP/GPO Benefit</vt:lpstr>
      <vt:lpstr>When “WEP” and “GPO” will Not Apply</vt:lpstr>
      <vt:lpstr>Earnings Limitations Before “FRA”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Financial Strategies Evolved</vt:lpstr>
      <vt:lpstr>What Were the “Financial Strategies”</vt:lpstr>
      <vt:lpstr>Closing the “Loopholes” What has Changed</vt:lpstr>
      <vt:lpstr>Closing the “Loopholes”</vt:lpstr>
      <vt:lpstr>Closing the “Loophole”</vt:lpstr>
      <vt:lpstr>Who is not Affected by the Changes</vt:lpstr>
      <vt:lpstr>PowerPoint Presentation</vt:lpstr>
      <vt:lpstr>PowerPoint Presentation</vt:lpstr>
      <vt:lpstr>PowerPoint Presentation</vt:lpstr>
      <vt:lpstr>Who is Eligible for Free Part A</vt:lpstr>
      <vt:lpstr>Medicare B Income Related Monthly Adjusted Amount (“IRMAA”)</vt:lpstr>
      <vt:lpstr>There Are 3 Enrollment Periods</vt:lpstr>
      <vt:lpstr>Initial Enrollment Period</vt:lpstr>
      <vt:lpstr>Special Enrollment Period</vt:lpstr>
      <vt:lpstr>Special Enrollment Period (cont.)</vt:lpstr>
      <vt:lpstr>General Enrollment Period</vt:lpstr>
      <vt:lpstr>What do I do now if…</vt:lpstr>
      <vt:lpstr>What do I do now if…</vt:lpstr>
      <vt:lpstr>What do I do now if…</vt:lpstr>
      <vt:lpstr>What do I do now if I’m over 65, my  active plan is ending and …</vt:lpstr>
      <vt:lpstr>How It Will Work</vt:lpstr>
      <vt:lpstr>PowerPoint Presentation</vt:lpstr>
      <vt:lpstr>Social Security Links for WEP</vt:lpstr>
      <vt:lpstr>Social Security Links for GPO</vt:lpstr>
      <vt:lpstr>Things to Remember</vt:lpstr>
      <vt:lpstr>The Most Important Thing…</vt:lpstr>
    </vt:vector>
  </TitlesOfParts>
  <Company>SSA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Devon Reardon</dc:creator>
  <cp:lastModifiedBy>Pat Martin</cp:lastModifiedBy>
  <cp:revision>1196</cp:revision>
  <cp:lastPrinted>2013-07-17T13:00:58Z</cp:lastPrinted>
  <dcterms:created xsi:type="dcterms:W3CDTF">2004-01-07T19:32:15Z</dcterms:created>
  <dcterms:modified xsi:type="dcterms:W3CDTF">2016-04-23T10:31:18Z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0x010100282C4C31BDB934418EABD138025A13C2</vt:lpwstr>
  </property>
</Properties>
</file>