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1044"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36057222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dk1"/>
              </a:buClr>
              <a:buSzPts val="1800"/>
              <a:buChar char="●"/>
              <a:defRPr>
                <a:solidFill>
                  <a:schemeClr val="dk1"/>
                </a:solidFill>
              </a:defRPr>
            </a:lvl1pPr>
            <a:lvl2pPr lvl="1">
              <a:spcBef>
                <a:spcPts val="0"/>
              </a:spcBef>
              <a:buClr>
                <a:schemeClr val="dk1"/>
              </a:buClr>
              <a:buSzPts val="1400"/>
              <a:buChar char="○"/>
              <a:defRPr>
                <a:solidFill>
                  <a:schemeClr val="dk1"/>
                </a:solidFill>
              </a:defRPr>
            </a:lvl2pPr>
            <a:lvl3pPr lvl="2">
              <a:spcBef>
                <a:spcPts val="0"/>
              </a:spcBef>
              <a:buClr>
                <a:schemeClr val="dk1"/>
              </a:buClr>
              <a:buSzPts val="1400"/>
              <a:buChar char="■"/>
              <a:defRPr>
                <a:solidFill>
                  <a:schemeClr val="dk1"/>
                </a:solidFill>
              </a:defRPr>
            </a:lvl3pPr>
            <a:lvl4pPr lvl="3">
              <a:spcBef>
                <a:spcPts val="0"/>
              </a:spcBef>
              <a:buClr>
                <a:schemeClr val="dk1"/>
              </a:buClr>
              <a:buSzPts val="1400"/>
              <a:buChar char="●"/>
              <a:defRPr>
                <a:solidFill>
                  <a:schemeClr val="dk1"/>
                </a:solidFill>
              </a:defRPr>
            </a:lvl4pPr>
            <a:lvl5pPr lvl="4">
              <a:spcBef>
                <a:spcPts val="0"/>
              </a:spcBef>
              <a:buClr>
                <a:schemeClr val="dk1"/>
              </a:buClr>
              <a:buSzPts val="1400"/>
              <a:buChar char="○"/>
              <a:defRPr>
                <a:solidFill>
                  <a:schemeClr val="dk1"/>
                </a:solidFill>
              </a:defRPr>
            </a:lvl5pPr>
            <a:lvl6pPr lvl="5">
              <a:spcBef>
                <a:spcPts val="0"/>
              </a:spcBef>
              <a:buClr>
                <a:schemeClr val="dk1"/>
              </a:buClr>
              <a:buSzPts val="1400"/>
              <a:buChar char="■"/>
              <a:defRPr>
                <a:solidFill>
                  <a:schemeClr val="dk1"/>
                </a:solidFill>
              </a:defRPr>
            </a:lvl6pPr>
            <a:lvl7pPr lvl="6">
              <a:spcBef>
                <a:spcPts val="0"/>
              </a:spcBef>
              <a:buClr>
                <a:schemeClr val="dk1"/>
              </a:buClr>
              <a:buSzPts val="1400"/>
              <a:buChar char="●"/>
              <a:defRPr>
                <a:solidFill>
                  <a:schemeClr val="dk1"/>
                </a:solidFill>
              </a:defRPr>
            </a:lvl7pPr>
            <a:lvl8pPr lvl="7">
              <a:spcBef>
                <a:spcPts val="0"/>
              </a:spcBef>
              <a:buClr>
                <a:schemeClr val="dk1"/>
              </a:buClr>
              <a:buSzPts val="1400"/>
              <a:buChar char="○"/>
              <a:defRPr>
                <a:solidFill>
                  <a:schemeClr val="dk1"/>
                </a:solidFill>
              </a:defRPr>
            </a:lvl8pPr>
            <a:lvl9pPr lvl="8">
              <a:spcBef>
                <a:spcPts val="0"/>
              </a:spcBef>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ts val="1800"/>
              <a:buChar char="●"/>
              <a:defRPr sz="1800">
                <a:solidFill>
                  <a:schemeClr val="lt2"/>
                </a:solidFill>
              </a:defRPr>
            </a:lvl1pPr>
            <a:lvl2pPr lvl="1">
              <a:lnSpc>
                <a:spcPct val="115000"/>
              </a:lnSpc>
              <a:spcBef>
                <a:spcPts val="0"/>
              </a:spcBef>
              <a:spcAft>
                <a:spcPts val="1600"/>
              </a:spcAft>
              <a:buClr>
                <a:schemeClr val="lt2"/>
              </a:buClr>
              <a:buSzPts val="1400"/>
              <a:buChar char="○"/>
              <a:defRPr>
                <a:solidFill>
                  <a:schemeClr val="lt2"/>
                </a:solidFill>
              </a:defRPr>
            </a:lvl2pPr>
            <a:lvl3pPr lvl="2">
              <a:lnSpc>
                <a:spcPct val="115000"/>
              </a:lnSpc>
              <a:spcBef>
                <a:spcPts val="0"/>
              </a:spcBef>
              <a:spcAft>
                <a:spcPts val="1600"/>
              </a:spcAft>
              <a:buClr>
                <a:schemeClr val="lt2"/>
              </a:buClr>
              <a:buSzPts val="1400"/>
              <a:buChar char="■"/>
              <a:defRPr>
                <a:solidFill>
                  <a:schemeClr val="lt2"/>
                </a:solidFill>
              </a:defRPr>
            </a:lvl3pPr>
            <a:lvl4pPr lvl="3">
              <a:lnSpc>
                <a:spcPct val="115000"/>
              </a:lnSpc>
              <a:spcBef>
                <a:spcPts val="0"/>
              </a:spcBef>
              <a:spcAft>
                <a:spcPts val="1600"/>
              </a:spcAft>
              <a:buClr>
                <a:schemeClr val="lt2"/>
              </a:buClr>
              <a:buSzPts val="1400"/>
              <a:buChar char="●"/>
              <a:defRPr>
                <a:solidFill>
                  <a:schemeClr val="lt2"/>
                </a:solidFill>
              </a:defRPr>
            </a:lvl4pPr>
            <a:lvl5pPr lvl="4">
              <a:lnSpc>
                <a:spcPct val="115000"/>
              </a:lnSpc>
              <a:spcBef>
                <a:spcPts val="0"/>
              </a:spcBef>
              <a:spcAft>
                <a:spcPts val="1600"/>
              </a:spcAft>
              <a:buClr>
                <a:schemeClr val="lt2"/>
              </a:buClr>
              <a:buSzPts val="1400"/>
              <a:buChar char="○"/>
              <a:defRPr>
                <a:solidFill>
                  <a:schemeClr val="lt2"/>
                </a:solidFill>
              </a:defRPr>
            </a:lvl5pPr>
            <a:lvl6pPr lvl="5">
              <a:lnSpc>
                <a:spcPct val="115000"/>
              </a:lnSpc>
              <a:spcBef>
                <a:spcPts val="0"/>
              </a:spcBef>
              <a:spcAft>
                <a:spcPts val="1600"/>
              </a:spcAft>
              <a:buClr>
                <a:schemeClr val="lt2"/>
              </a:buClr>
              <a:buSzPts val="1400"/>
              <a:buChar char="■"/>
              <a:defRPr>
                <a:solidFill>
                  <a:schemeClr val="lt2"/>
                </a:solidFill>
              </a:defRPr>
            </a:lvl6pPr>
            <a:lvl7pPr lvl="6">
              <a:lnSpc>
                <a:spcPct val="115000"/>
              </a:lnSpc>
              <a:spcBef>
                <a:spcPts val="0"/>
              </a:spcBef>
              <a:spcAft>
                <a:spcPts val="1600"/>
              </a:spcAft>
              <a:buClr>
                <a:schemeClr val="lt2"/>
              </a:buClr>
              <a:buSzPts val="1400"/>
              <a:buChar char="●"/>
              <a:defRPr>
                <a:solidFill>
                  <a:schemeClr val="lt2"/>
                </a:solidFill>
              </a:defRPr>
            </a:lvl7pPr>
            <a:lvl8pPr lvl="7">
              <a:lnSpc>
                <a:spcPct val="115000"/>
              </a:lnSpc>
              <a:spcBef>
                <a:spcPts val="0"/>
              </a:spcBef>
              <a:spcAft>
                <a:spcPts val="1600"/>
              </a:spcAft>
              <a:buClr>
                <a:schemeClr val="lt2"/>
              </a:buClr>
              <a:buSzPts val="1400"/>
              <a:buChar char="○"/>
              <a:defRPr>
                <a:solidFill>
                  <a:schemeClr val="lt2"/>
                </a:solidFill>
              </a:defRPr>
            </a:lvl8pPr>
            <a:lvl9pPr lvl="8">
              <a:lnSpc>
                <a:spcPct val="115000"/>
              </a:lnSpc>
              <a:spcBef>
                <a:spcPts val="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64350" y="3209175"/>
            <a:ext cx="8520600" cy="570000"/>
          </a:xfrm>
          <a:prstGeom prst="rect">
            <a:avLst/>
          </a:prstGeom>
        </p:spPr>
        <p:txBody>
          <a:bodyPr wrap="square" lIns="91425" tIns="91425" rIns="91425" bIns="91425" anchor="b" anchorCtr="0">
            <a:noAutofit/>
          </a:bodyPr>
          <a:lstStyle/>
          <a:p>
            <a:pPr marL="0" lvl="0" indent="0" rtl="0">
              <a:spcBef>
                <a:spcPts val="0"/>
              </a:spcBef>
              <a:buNone/>
            </a:pPr>
            <a:r>
              <a:rPr lang="en" sz="3000" b="1"/>
              <a:t>MASCONOMET REGIONAL HIGH SCHOOL</a:t>
            </a:r>
          </a:p>
        </p:txBody>
      </p:sp>
      <p:sp>
        <p:nvSpPr>
          <p:cNvPr id="55" name="Shape 55"/>
          <p:cNvSpPr txBox="1">
            <a:spLocks noGrp="1"/>
          </p:cNvSpPr>
          <p:nvPr>
            <p:ph type="subTitle" idx="1"/>
          </p:nvPr>
        </p:nvSpPr>
        <p:spPr>
          <a:xfrm>
            <a:off x="311700" y="3742525"/>
            <a:ext cx="8520600" cy="5700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2400">
                <a:solidFill>
                  <a:schemeClr val="dk1"/>
                </a:solidFill>
              </a:rPr>
              <a:t>Social and Emotional Learning Programming </a:t>
            </a:r>
          </a:p>
        </p:txBody>
      </p:sp>
      <p:pic>
        <p:nvPicPr>
          <p:cNvPr id="56" name="Shape 56"/>
          <p:cNvPicPr preferRelativeResize="0"/>
          <p:nvPr/>
        </p:nvPicPr>
        <p:blipFill>
          <a:blip r:embed="rId3">
            <a:alphaModFix/>
          </a:blip>
          <a:stretch>
            <a:fillRect/>
          </a:stretch>
        </p:blipFill>
        <p:spPr>
          <a:xfrm>
            <a:off x="3548050" y="575813"/>
            <a:ext cx="2047875" cy="3819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Peer Leaders &amp; Freshman Walk: Masco In Motion</a:t>
            </a:r>
          </a:p>
        </p:txBody>
      </p:sp>
      <p:sp>
        <p:nvSpPr>
          <p:cNvPr id="117" name="Shape 117"/>
          <p:cNvSpPr txBox="1">
            <a:spLocks noGrp="1"/>
          </p:cNvSpPr>
          <p:nvPr>
            <p:ph type="body" idx="1"/>
          </p:nvPr>
        </p:nvSpPr>
        <p:spPr>
          <a:xfrm>
            <a:off x="311700" y="1152475"/>
            <a:ext cx="8520600" cy="3908400"/>
          </a:xfrm>
          <a:prstGeom prst="rect">
            <a:avLst/>
          </a:prstGeom>
        </p:spPr>
        <p:txBody>
          <a:bodyPr wrap="square" lIns="91425" tIns="91425" rIns="91425" bIns="91425" anchor="t" anchorCtr="0">
            <a:noAutofit/>
          </a:bodyPr>
          <a:lstStyle/>
          <a:p>
            <a:pPr marL="457200" lvl="0" indent="-342900" rtl="0">
              <a:spcBef>
                <a:spcPts val="0"/>
              </a:spcBef>
              <a:buSzPts val="1800"/>
              <a:buChar char="●"/>
            </a:pPr>
            <a:r>
              <a:rPr lang="en"/>
              <a:t>Since 1999 Masco Peer Leaders &amp; Freshmen Classes have raised over $450,00 for Charities such as the: Jimmy Fund; Doug Flutie Jr. Foundation for Autism; Cystic Fibrosis; Lymphoma/Leukemia Society; Dana Farber Cancer Society; Make a Wish Foundation; Boston Children’s Hospital; and Thomas Smith Foundation for Paralysis;  - all charities are chosen organically by our Peer Leaders and Freshmen Class</a:t>
            </a:r>
          </a:p>
          <a:p>
            <a:pPr marL="0" lvl="0" indent="0">
              <a:spcBef>
                <a:spcPts val="0"/>
              </a:spcBef>
              <a:buNone/>
            </a:pPr>
            <a:endParaRPr/>
          </a:p>
        </p:txBody>
      </p:sp>
      <p:pic>
        <p:nvPicPr>
          <p:cNvPr id="118" name="Shape 118"/>
          <p:cNvPicPr preferRelativeResize="0"/>
          <p:nvPr/>
        </p:nvPicPr>
        <p:blipFill>
          <a:blip r:embed="rId3">
            <a:alphaModFix/>
          </a:blip>
          <a:stretch>
            <a:fillRect/>
          </a:stretch>
        </p:blipFill>
        <p:spPr>
          <a:xfrm>
            <a:off x="849350" y="3133400"/>
            <a:ext cx="3702950" cy="1927325"/>
          </a:xfrm>
          <a:prstGeom prst="rect">
            <a:avLst/>
          </a:prstGeom>
          <a:noFill/>
          <a:ln>
            <a:noFill/>
          </a:ln>
        </p:spPr>
      </p:pic>
      <p:pic>
        <p:nvPicPr>
          <p:cNvPr id="119" name="Shape 119"/>
          <p:cNvPicPr preferRelativeResize="0"/>
          <p:nvPr/>
        </p:nvPicPr>
        <p:blipFill>
          <a:blip r:embed="rId4">
            <a:alphaModFix/>
          </a:blip>
          <a:stretch>
            <a:fillRect/>
          </a:stretch>
        </p:blipFill>
        <p:spPr>
          <a:xfrm>
            <a:off x="4621300" y="3133400"/>
            <a:ext cx="3561025" cy="192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Evolution of our Student Support Center - </a:t>
            </a:r>
            <a:r>
              <a:rPr lang="en" sz="1400"/>
              <a:t>Kristin Duffy</a:t>
            </a:r>
          </a:p>
        </p:txBody>
      </p:sp>
      <p:sp>
        <p:nvSpPr>
          <p:cNvPr id="125" name="Shape 125"/>
          <p:cNvSpPr txBox="1">
            <a:spLocks noGrp="1"/>
          </p:cNvSpPr>
          <p:nvPr>
            <p:ph type="body" idx="1"/>
          </p:nvPr>
        </p:nvSpPr>
        <p:spPr>
          <a:xfrm>
            <a:off x="311700" y="958500"/>
            <a:ext cx="8520600" cy="40500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Char char="●"/>
            </a:pPr>
            <a:r>
              <a:rPr lang="en" sz="1400"/>
              <a:t>Eliminated our Alternative Program </a:t>
            </a:r>
          </a:p>
          <a:p>
            <a:pPr marL="457200" lvl="0" indent="-317500" rtl="0">
              <a:spcBef>
                <a:spcPts val="0"/>
              </a:spcBef>
              <a:spcAft>
                <a:spcPts val="0"/>
              </a:spcAft>
              <a:buSzPts val="1400"/>
              <a:buChar char="●"/>
            </a:pPr>
            <a:r>
              <a:rPr lang="en" sz="1400"/>
              <a:t>Moved towards Inclusion Models</a:t>
            </a:r>
          </a:p>
          <a:p>
            <a:pPr marL="457200" lvl="0" indent="-317500" rtl="0">
              <a:spcBef>
                <a:spcPts val="0"/>
              </a:spcBef>
              <a:spcAft>
                <a:spcPts val="0"/>
              </a:spcAft>
              <a:buSzPts val="1400"/>
              <a:buChar char="●"/>
            </a:pPr>
            <a:r>
              <a:rPr lang="en" sz="1400"/>
              <a:t>Problems change from physical altercations, drugs/alcohol, smoking, attendance, fighting to Psych/Social Issues.</a:t>
            </a:r>
          </a:p>
          <a:p>
            <a:pPr marL="457200" lvl="0" indent="-317500" rtl="0">
              <a:spcBef>
                <a:spcPts val="0"/>
              </a:spcBef>
              <a:spcAft>
                <a:spcPts val="0"/>
              </a:spcAft>
              <a:buSzPts val="1400"/>
              <a:buChar char="●"/>
            </a:pPr>
            <a:r>
              <a:rPr lang="en" sz="1400"/>
              <a:t>Stopped Band AID approach</a:t>
            </a:r>
          </a:p>
          <a:p>
            <a:pPr marL="457200" lvl="0" indent="-317500" rtl="0">
              <a:spcBef>
                <a:spcPts val="0"/>
              </a:spcBef>
              <a:spcAft>
                <a:spcPts val="0"/>
              </a:spcAft>
              <a:buSzPts val="1400"/>
              <a:buChar char="●"/>
            </a:pPr>
            <a:r>
              <a:rPr lang="en" sz="1400"/>
              <a:t>Knew we needed to adapt to changing problems/challenges</a:t>
            </a:r>
          </a:p>
          <a:p>
            <a:pPr marL="457200" lvl="0" indent="-317500" rtl="0">
              <a:spcBef>
                <a:spcPts val="0"/>
              </a:spcBef>
              <a:spcAft>
                <a:spcPts val="0"/>
              </a:spcAft>
              <a:buSzPts val="1400"/>
              <a:buChar char="●"/>
            </a:pPr>
            <a:r>
              <a:rPr lang="en" sz="1400"/>
              <a:t>Hired Kristin Duffy</a:t>
            </a:r>
          </a:p>
          <a:p>
            <a:pPr marL="914400" lvl="1" indent="-317500" rtl="0">
              <a:spcBef>
                <a:spcPts val="0"/>
              </a:spcBef>
              <a:spcAft>
                <a:spcPts val="0"/>
              </a:spcAft>
              <a:buSzPts val="1400"/>
              <a:buChar char="○"/>
            </a:pPr>
            <a:r>
              <a:rPr lang="en"/>
              <a:t>Transition </a:t>
            </a:r>
            <a:r>
              <a:rPr lang="en" sz="1400"/>
              <a:t>from In School Suspension processing to Student Support Center</a:t>
            </a:r>
          </a:p>
          <a:p>
            <a:pPr marL="1371600" lvl="2" indent="-317500" rtl="0">
              <a:spcBef>
                <a:spcPts val="0"/>
              </a:spcBef>
              <a:spcAft>
                <a:spcPts val="0"/>
              </a:spcAft>
              <a:buSzPts val="1400"/>
              <a:buChar char="■"/>
            </a:pPr>
            <a:r>
              <a:rPr lang="en" sz="1400"/>
              <a:t>Focusing on supporting students with both mental health and medical needs and transitioning students back from long term absences.</a:t>
            </a:r>
          </a:p>
          <a:p>
            <a:pPr marL="457200" lvl="0" indent="-317500" rtl="0">
              <a:spcBef>
                <a:spcPts val="0"/>
              </a:spcBef>
              <a:spcAft>
                <a:spcPts val="0"/>
              </a:spcAft>
              <a:buSzPts val="1400"/>
              <a:buChar char="●"/>
            </a:pPr>
            <a:r>
              <a:rPr lang="en" sz="1400"/>
              <a:t>Student Support Staff grows from </a:t>
            </a:r>
          </a:p>
          <a:p>
            <a:pPr marL="914400" lvl="1" indent="-317500" rtl="0">
              <a:spcBef>
                <a:spcPts val="0"/>
              </a:spcBef>
              <a:spcAft>
                <a:spcPts val="0"/>
              </a:spcAft>
              <a:buSzPts val="1400"/>
              <a:buChar char="○"/>
            </a:pPr>
            <a:r>
              <a:rPr lang="en" sz="1400"/>
              <a:t>2004 = </a:t>
            </a:r>
            <a:r>
              <a:rPr lang="en"/>
              <a:t> 1 Adjustment Counselor &amp; 4.5 Guidance Counselors</a:t>
            </a:r>
          </a:p>
          <a:p>
            <a:pPr marL="914400" lvl="1" indent="-317500" rtl="0">
              <a:spcBef>
                <a:spcPts val="0"/>
              </a:spcBef>
              <a:spcAft>
                <a:spcPts val="0"/>
              </a:spcAft>
              <a:buSzPts val="1400"/>
              <a:buChar char="○"/>
            </a:pPr>
            <a:r>
              <a:rPr lang="en"/>
              <a:t>2017 = </a:t>
            </a:r>
            <a:r>
              <a:rPr lang="en" sz="1400"/>
              <a:t>3.5 adjustment counselors</a:t>
            </a:r>
            <a:r>
              <a:rPr lang="en"/>
              <a:t>, </a:t>
            </a:r>
            <a:r>
              <a:rPr lang="en" sz="1400"/>
              <a:t>2 full time aides </a:t>
            </a:r>
            <a:r>
              <a:rPr lang="en"/>
              <a:t>&amp; 6.5 Guidance Counselors</a:t>
            </a:r>
          </a:p>
          <a:p>
            <a:pPr marL="914400" lvl="1" indent="-317500" rtl="0">
              <a:spcBef>
                <a:spcPts val="0"/>
              </a:spcBef>
              <a:buSzPts val="1400"/>
              <a:buChar char="○"/>
            </a:pPr>
            <a:r>
              <a:rPr lang="en"/>
              <a:t>All of our Student Support Center Adjustment Counselors are Licensed Mental Health Counselors &amp; Certified School Adjustment Counselor with work experience in both residential outpatient settings.</a:t>
            </a:r>
          </a:p>
          <a:p>
            <a:pPr marL="0" lvl="0" indent="0" rtl="0">
              <a:spcBef>
                <a:spcPts val="0"/>
              </a:spcBef>
              <a:buNone/>
            </a:pPr>
            <a:endParaRPr sz="1400"/>
          </a:p>
          <a:p>
            <a:pPr marL="0" lvl="0" indent="0" rtl="0">
              <a:spcBef>
                <a:spcPts val="0"/>
              </a:spcBef>
              <a:buNone/>
            </a:pPr>
            <a:endParaRPr sz="1400"/>
          </a:p>
          <a:p>
            <a:pPr marL="457200" lvl="0" indent="-317500">
              <a:spcBef>
                <a:spcPts val="0"/>
              </a:spcBef>
              <a:buSzPts val="1400"/>
              <a:buChar char="●"/>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04025"/>
            <a:ext cx="8520600" cy="481800"/>
          </a:xfrm>
          <a:prstGeom prst="rect">
            <a:avLst/>
          </a:prstGeom>
        </p:spPr>
        <p:txBody>
          <a:bodyPr wrap="square" lIns="91425" tIns="91425" rIns="91425" bIns="91425" anchor="t" anchorCtr="0">
            <a:noAutofit/>
          </a:bodyPr>
          <a:lstStyle/>
          <a:p>
            <a:pPr marL="0" lvl="0" indent="0">
              <a:spcBef>
                <a:spcPts val="0"/>
              </a:spcBef>
              <a:buNone/>
            </a:pPr>
            <a:r>
              <a:rPr lang="en" sz="1800"/>
              <a:t>Development of our Director of Security &amp; Crisis Response</a:t>
            </a:r>
            <a:r>
              <a:rPr lang="en" sz="1400"/>
              <a:t> - Steve Burt</a:t>
            </a:r>
          </a:p>
        </p:txBody>
      </p:sp>
      <p:sp>
        <p:nvSpPr>
          <p:cNvPr id="131" name="Shape 131"/>
          <p:cNvSpPr txBox="1">
            <a:spLocks noGrp="1"/>
          </p:cNvSpPr>
          <p:nvPr>
            <p:ph type="body" idx="1"/>
          </p:nvPr>
        </p:nvSpPr>
        <p:spPr>
          <a:xfrm rot="-9199">
            <a:off x="311835" y="697225"/>
            <a:ext cx="8520331" cy="43209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Char char="●"/>
            </a:pPr>
            <a:r>
              <a:rPr lang="en" sz="1400"/>
              <a:t>1950s - 80s: Teachers in hallways for Duty Period</a:t>
            </a:r>
          </a:p>
          <a:p>
            <a:pPr marL="457200" lvl="0" indent="-317500" rtl="0">
              <a:spcBef>
                <a:spcPts val="0"/>
              </a:spcBef>
              <a:spcAft>
                <a:spcPts val="0"/>
              </a:spcAft>
              <a:buSzPts val="1400"/>
              <a:buChar char="●"/>
            </a:pPr>
            <a:r>
              <a:rPr lang="en" sz="1400"/>
              <a:t>80s - 90s: Part-time Hall Monitors</a:t>
            </a:r>
          </a:p>
          <a:p>
            <a:pPr marL="457200" lvl="0" indent="-317500" rtl="0">
              <a:spcBef>
                <a:spcPts val="0"/>
              </a:spcBef>
              <a:spcAft>
                <a:spcPts val="0"/>
              </a:spcAft>
              <a:buSzPts val="1400"/>
              <a:buChar char="●"/>
            </a:pPr>
            <a:r>
              <a:rPr lang="en" sz="1400"/>
              <a:t>Early 2000s - Security Person background in retail</a:t>
            </a:r>
          </a:p>
          <a:p>
            <a:pPr marL="457200" lvl="0" indent="-317500" rtl="0">
              <a:spcBef>
                <a:spcPts val="0"/>
              </a:spcBef>
              <a:spcAft>
                <a:spcPts val="0"/>
              </a:spcAft>
              <a:buSzPts val="1400"/>
              <a:buChar char="●"/>
            </a:pPr>
            <a:r>
              <a:rPr lang="en" sz="1400"/>
              <a:t>2007 Hired Steve Burt as Security Coordinator (10 month)</a:t>
            </a:r>
          </a:p>
          <a:p>
            <a:pPr marL="914400" lvl="1" indent="-317500" rtl="0">
              <a:spcBef>
                <a:spcPts val="0"/>
              </a:spcBef>
              <a:spcAft>
                <a:spcPts val="0"/>
              </a:spcAft>
              <a:buSzPts val="1400"/>
              <a:buChar char="○"/>
            </a:pPr>
            <a:r>
              <a:rPr lang="en"/>
              <a:t>M</a:t>
            </a:r>
            <a:r>
              <a:rPr lang="en" sz="1400"/>
              <a:t>ilitary, police and Healthcare Security experience with mental health training.</a:t>
            </a:r>
          </a:p>
          <a:p>
            <a:pPr marL="914400" lvl="1" indent="-317500" rtl="0">
              <a:spcBef>
                <a:spcPts val="0"/>
              </a:spcBef>
              <a:spcAft>
                <a:spcPts val="0"/>
              </a:spcAft>
              <a:buSzPts val="1400"/>
              <a:buChar char="○"/>
            </a:pPr>
            <a:r>
              <a:rPr lang="en" sz="1400"/>
              <a:t>Embedded the position into the fabric of our school by direct involvement and input in more groups dealing with student support &amp; culture, classrooms,SHAC, CCI, RTI etc</a:t>
            </a:r>
          </a:p>
          <a:p>
            <a:pPr marL="914400" lvl="1" indent="-317500" rtl="0">
              <a:spcBef>
                <a:spcPts val="0"/>
              </a:spcBef>
              <a:spcAft>
                <a:spcPts val="0"/>
              </a:spcAft>
              <a:buSzPts val="1400"/>
              <a:buChar char="○"/>
            </a:pPr>
            <a:r>
              <a:rPr lang="en"/>
              <a:t>S</a:t>
            </a:r>
            <a:r>
              <a:rPr lang="en" sz="1400"/>
              <a:t>chool liaison for Public Safety agencies. Background has assisted with bridging gap and establishing better communication with police, courts, SRO’s due to speaking the language that traditional educators aren’t necessarily versed in. </a:t>
            </a:r>
          </a:p>
          <a:p>
            <a:pPr marL="457200" lvl="0" indent="-317500" rtl="0">
              <a:spcBef>
                <a:spcPts val="0"/>
              </a:spcBef>
              <a:spcAft>
                <a:spcPts val="0"/>
              </a:spcAft>
              <a:buSzPts val="1400"/>
              <a:buChar char="●"/>
            </a:pPr>
            <a:r>
              <a:rPr lang="en" sz="1400"/>
              <a:t>2017/18: Position becomes 12 month, full time Administrator (Director of Security &amp; Crisis Response</a:t>
            </a:r>
          </a:p>
          <a:p>
            <a:pPr marL="914400" lvl="1" indent="-317500">
              <a:spcBef>
                <a:spcPts val="0"/>
              </a:spcBef>
              <a:buSzPts val="1400"/>
              <a:buChar char="○"/>
            </a:pPr>
            <a:r>
              <a:rPr lang="en" sz="1400"/>
              <a:t>Oversight of crisis response, emergency plans &amp; readiness, security program and related trainings for district personnel. Continuing foundational work and roles as well.</a:t>
            </a:r>
          </a:p>
        </p:txBody>
      </p:sp>
      <p:pic>
        <p:nvPicPr>
          <p:cNvPr id="132" name="Shape 132"/>
          <p:cNvPicPr preferRelativeResize="0"/>
          <p:nvPr/>
        </p:nvPicPr>
        <p:blipFill>
          <a:blip r:embed="rId3">
            <a:alphaModFix/>
          </a:blip>
          <a:stretch>
            <a:fillRect/>
          </a:stretch>
        </p:blipFill>
        <p:spPr>
          <a:xfrm>
            <a:off x="6203250" y="579400"/>
            <a:ext cx="2628900" cy="118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Transformed our Student Council </a:t>
            </a:r>
            <a:r>
              <a:rPr lang="en" sz="1400"/>
              <a:t>- Ben Hanchett </a:t>
            </a:r>
          </a:p>
        </p:txBody>
      </p:sp>
      <p:sp>
        <p:nvSpPr>
          <p:cNvPr id="138" name="Shape 138"/>
          <p:cNvSpPr txBox="1">
            <a:spLocks noGrp="1"/>
          </p:cNvSpPr>
          <p:nvPr>
            <p:ph type="body" idx="1"/>
          </p:nvPr>
        </p:nvSpPr>
        <p:spPr>
          <a:xfrm>
            <a:off x="2124175" y="923875"/>
            <a:ext cx="6708000" cy="3990900"/>
          </a:xfrm>
          <a:prstGeom prst="rect">
            <a:avLst/>
          </a:prstGeom>
        </p:spPr>
        <p:txBody>
          <a:bodyPr wrap="square" lIns="91425" tIns="91425" rIns="91425" bIns="91425" anchor="t" anchorCtr="0">
            <a:noAutofit/>
          </a:bodyPr>
          <a:lstStyle/>
          <a:p>
            <a:pPr marL="457200" lvl="0" indent="-381000" rtl="0">
              <a:spcBef>
                <a:spcPts val="0"/>
              </a:spcBef>
              <a:spcAft>
                <a:spcPts val="0"/>
              </a:spcAft>
              <a:buSzPts val="2400"/>
              <a:buChar char="●"/>
            </a:pPr>
            <a:r>
              <a:rPr lang="en" sz="2400"/>
              <a:t>Ben transformed the Masconomet Student Council into a service leadership group</a:t>
            </a:r>
          </a:p>
          <a:p>
            <a:pPr marL="914400" lvl="1" indent="-342900" rtl="0">
              <a:spcBef>
                <a:spcPts val="0"/>
              </a:spcBef>
              <a:spcAft>
                <a:spcPts val="0"/>
              </a:spcAft>
              <a:buSzPts val="1800"/>
              <a:buChar char="○"/>
            </a:pPr>
            <a:r>
              <a:rPr lang="en" sz="1800"/>
              <a:t>TAG LINE: “Serving the Community”</a:t>
            </a:r>
          </a:p>
          <a:p>
            <a:pPr marL="914400" lvl="1" indent="-342900" rtl="0">
              <a:spcBef>
                <a:spcPts val="0"/>
              </a:spcBef>
              <a:spcAft>
                <a:spcPts val="0"/>
              </a:spcAft>
              <a:buSzPts val="1800"/>
              <a:buChar char="○"/>
            </a:pPr>
            <a:r>
              <a:rPr lang="en" sz="1800"/>
              <a:t>Serving both the school community &amp; Tri-Town Community</a:t>
            </a:r>
          </a:p>
          <a:p>
            <a:pPr marL="914400" lvl="1" indent="-342900" rtl="0">
              <a:spcBef>
                <a:spcPts val="0"/>
              </a:spcBef>
              <a:spcAft>
                <a:spcPts val="0"/>
              </a:spcAft>
              <a:buSzPts val="1800"/>
              <a:buChar char="○"/>
            </a:pPr>
            <a:r>
              <a:rPr lang="en" sz="1800"/>
              <a:t>Events/Programming designed to benefit a wide cross section of the community</a:t>
            </a:r>
          </a:p>
          <a:p>
            <a:pPr marL="1371600" lvl="2" indent="-342900" rtl="0">
              <a:spcBef>
                <a:spcPts val="0"/>
              </a:spcBef>
              <a:spcAft>
                <a:spcPts val="0"/>
              </a:spcAft>
              <a:buSzPts val="1800"/>
              <a:buChar char="■"/>
            </a:pPr>
            <a:r>
              <a:rPr lang="en" sz="1800"/>
              <a:t>St. Patrick’s Day Dinner for Senior Citizens</a:t>
            </a:r>
          </a:p>
          <a:p>
            <a:pPr marL="1371600" lvl="2" indent="-342900" rtl="0">
              <a:spcBef>
                <a:spcPts val="0"/>
              </a:spcBef>
              <a:spcAft>
                <a:spcPts val="0"/>
              </a:spcAft>
              <a:buSzPts val="1800"/>
              <a:buChar char="■"/>
            </a:pPr>
            <a:r>
              <a:rPr lang="en" sz="1800"/>
              <a:t>Cor Unum - meal service</a:t>
            </a:r>
          </a:p>
          <a:p>
            <a:pPr marL="457200" lvl="0" indent="-381000" rtl="0">
              <a:spcBef>
                <a:spcPts val="0"/>
              </a:spcBef>
              <a:spcAft>
                <a:spcPts val="0"/>
              </a:spcAft>
              <a:buSzPts val="2400"/>
              <a:buChar char="●"/>
            </a:pPr>
            <a:r>
              <a:rPr lang="en" sz="2400"/>
              <a:t>K-12 Programming</a:t>
            </a:r>
          </a:p>
          <a:p>
            <a:pPr marL="914400" lvl="1" indent="-317500" rtl="0">
              <a:spcBef>
                <a:spcPts val="0"/>
              </a:spcBef>
              <a:buSzPts val="1400"/>
              <a:buChar char="○"/>
            </a:pPr>
            <a:r>
              <a:rPr lang="en"/>
              <a:t>Connecting with &amp; Modeling for Elementary Student Councils</a:t>
            </a:r>
          </a:p>
        </p:txBody>
      </p:sp>
      <p:pic>
        <p:nvPicPr>
          <p:cNvPr id="139" name="Shape 139"/>
          <p:cNvPicPr preferRelativeResize="0"/>
          <p:nvPr/>
        </p:nvPicPr>
        <p:blipFill>
          <a:blip r:embed="rId3">
            <a:alphaModFix/>
          </a:blip>
          <a:stretch>
            <a:fillRect/>
          </a:stretch>
        </p:blipFill>
        <p:spPr>
          <a:xfrm>
            <a:off x="264775" y="1683851"/>
            <a:ext cx="2196125" cy="2163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625"/>
            <a:ext cx="8520600" cy="707400"/>
          </a:xfrm>
          <a:prstGeom prst="rect">
            <a:avLst/>
          </a:prstGeom>
        </p:spPr>
        <p:txBody>
          <a:bodyPr wrap="square" lIns="91425" tIns="91425" rIns="91425" bIns="91425" anchor="t" anchorCtr="0">
            <a:noAutofit/>
          </a:bodyPr>
          <a:lstStyle/>
          <a:p>
            <a:pPr marL="0" lvl="0" indent="0">
              <a:spcBef>
                <a:spcPts val="0"/>
              </a:spcBef>
              <a:buNone/>
            </a:pPr>
            <a:r>
              <a:rPr lang="en"/>
              <a:t>Embedding the Curriculum</a:t>
            </a:r>
          </a:p>
        </p:txBody>
      </p:sp>
      <p:sp>
        <p:nvSpPr>
          <p:cNvPr id="145" name="Shape 145"/>
          <p:cNvSpPr txBox="1">
            <a:spLocks noGrp="1"/>
          </p:cNvSpPr>
          <p:nvPr>
            <p:ph type="body" idx="1"/>
          </p:nvPr>
        </p:nvSpPr>
        <p:spPr>
          <a:xfrm>
            <a:off x="311700" y="923875"/>
            <a:ext cx="8520600" cy="39909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Char char="●"/>
            </a:pPr>
            <a:r>
              <a:rPr lang="en" sz="1400"/>
              <a:t>Masco:  IT’S OK TO BE WHOMEVER YOU WANT TO BE</a:t>
            </a:r>
          </a:p>
          <a:p>
            <a:pPr marL="457200" lvl="0" indent="-317500" rtl="0">
              <a:spcBef>
                <a:spcPts val="0"/>
              </a:spcBef>
              <a:spcAft>
                <a:spcPts val="0"/>
              </a:spcAft>
              <a:buSzPts val="1400"/>
              <a:buChar char="●"/>
            </a:pPr>
            <a:r>
              <a:rPr lang="en" sz="1400"/>
              <a:t>Yearlong Freshman Orientation Program - with monthly themes</a:t>
            </a:r>
          </a:p>
          <a:p>
            <a:pPr marL="914400" lvl="1" indent="-317500" rtl="0">
              <a:spcBef>
                <a:spcPts val="0"/>
              </a:spcBef>
              <a:spcAft>
                <a:spcPts val="0"/>
              </a:spcAft>
              <a:buSzPts val="1400"/>
              <a:buChar char="○"/>
            </a:pPr>
            <a:r>
              <a:rPr lang="en"/>
              <a:t>Student Engagement</a:t>
            </a:r>
          </a:p>
          <a:p>
            <a:pPr marL="457200" lvl="0" indent="-317500" rtl="0">
              <a:spcBef>
                <a:spcPts val="0"/>
              </a:spcBef>
              <a:spcAft>
                <a:spcPts val="0"/>
              </a:spcAft>
              <a:buSzPts val="1400"/>
              <a:buChar char="●"/>
            </a:pPr>
            <a:r>
              <a:rPr lang="en" sz="1400"/>
              <a:t>Freshman English Question: “Who am I and how do I know?”</a:t>
            </a:r>
          </a:p>
          <a:p>
            <a:pPr marL="457200" lvl="0" indent="-317500" rtl="0">
              <a:spcBef>
                <a:spcPts val="0"/>
              </a:spcBef>
              <a:spcAft>
                <a:spcPts val="0"/>
              </a:spcAft>
              <a:buSzPts val="1400"/>
              <a:buChar char="●"/>
            </a:pPr>
            <a:r>
              <a:rPr lang="en" sz="1400"/>
              <a:t>Sophomore English Question: “What is the right relationship of the individual to others?”</a:t>
            </a:r>
          </a:p>
          <a:p>
            <a:pPr marL="457200" lvl="0" indent="-317500" rtl="0">
              <a:spcBef>
                <a:spcPts val="0"/>
              </a:spcBef>
              <a:spcAft>
                <a:spcPts val="0"/>
              </a:spcAft>
              <a:buSzPts val="1400"/>
              <a:buChar char="●"/>
            </a:pPr>
            <a:r>
              <a:rPr lang="en" sz="1400"/>
              <a:t>Art Program wide Theme: Alter Ego, Journeys, Cultures (personal)</a:t>
            </a:r>
          </a:p>
          <a:p>
            <a:pPr marL="457200" lvl="0" indent="-317500" rtl="0">
              <a:spcBef>
                <a:spcPts val="0"/>
              </a:spcBef>
              <a:spcAft>
                <a:spcPts val="0"/>
              </a:spcAft>
              <a:buSzPts val="1400"/>
              <a:buChar char="●"/>
            </a:pPr>
            <a:r>
              <a:rPr lang="en" sz="1400"/>
              <a:t>Music Free Form Fridays</a:t>
            </a:r>
          </a:p>
          <a:p>
            <a:pPr marL="457200" lvl="0" indent="-317500" rtl="0">
              <a:spcBef>
                <a:spcPts val="0"/>
              </a:spcBef>
              <a:spcAft>
                <a:spcPts val="0"/>
              </a:spcAft>
              <a:buSzPts val="1400"/>
              <a:buChar char="●"/>
            </a:pPr>
            <a:r>
              <a:rPr lang="en" sz="1400"/>
              <a:t>“Anti-Bullying” programming built into Sophomore English Course &amp; Frosh Peer Leader Programming</a:t>
            </a:r>
          </a:p>
          <a:p>
            <a:pPr marL="457200" lvl="0" indent="-317500" rtl="0">
              <a:spcBef>
                <a:spcPts val="0"/>
              </a:spcBef>
              <a:spcAft>
                <a:spcPts val="0"/>
              </a:spcAft>
              <a:buSzPts val="1400"/>
              <a:buChar char="●"/>
            </a:pPr>
            <a:r>
              <a:rPr lang="en" sz="1400"/>
              <a:t>Health &amp; Wellness Programming</a:t>
            </a:r>
          </a:p>
          <a:p>
            <a:pPr marL="914400" lvl="1" indent="-317500" rtl="0">
              <a:spcBef>
                <a:spcPts val="0"/>
              </a:spcBef>
              <a:spcAft>
                <a:spcPts val="0"/>
              </a:spcAft>
              <a:buSzPts val="1400"/>
              <a:buChar char="○"/>
            </a:pPr>
            <a:r>
              <a:rPr lang="en"/>
              <a:t>YRBS</a:t>
            </a:r>
          </a:p>
          <a:p>
            <a:pPr marL="914400" lvl="1" indent="-317500" rtl="0">
              <a:spcBef>
                <a:spcPts val="0"/>
              </a:spcBef>
              <a:spcAft>
                <a:spcPts val="0"/>
              </a:spcAft>
              <a:buSzPts val="1400"/>
              <a:buChar char="○"/>
            </a:pPr>
            <a:r>
              <a:rPr lang="en"/>
              <a:t>SBIRT</a:t>
            </a:r>
          </a:p>
          <a:p>
            <a:pPr marL="457200" lvl="0" indent="-317500" rtl="0">
              <a:spcBef>
                <a:spcPts val="0"/>
              </a:spcBef>
              <a:spcAft>
                <a:spcPts val="0"/>
              </a:spcAft>
              <a:buSzPts val="1400"/>
              <a:buChar char="●"/>
            </a:pPr>
            <a:r>
              <a:rPr lang="en" sz="1400"/>
              <a:t>Clubs</a:t>
            </a:r>
          </a:p>
          <a:p>
            <a:pPr marL="914400" lvl="1" indent="-317500" rtl="0">
              <a:spcBef>
                <a:spcPts val="0"/>
              </a:spcBef>
              <a:spcAft>
                <a:spcPts val="0"/>
              </a:spcAft>
              <a:buSzPts val="1400"/>
              <a:buChar char="○"/>
            </a:pPr>
            <a:r>
              <a:rPr lang="en"/>
              <a:t>LGBTQ</a:t>
            </a:r>
          </a:p>
          <a:p>
            <a:pPr marL="914400" lvl="1" indent="-317500" rtl="0">
              <a:spcBef>
                <a:spcPts val="0"/>
              </a:spcBef>
              <a:spcAft>
                <a:spcPts val="0"/>
              </a:spcAft>
              <a:buSzPts val="1400"/>
              <a:buChar char="○"/>
            </a:pPr>
            <a:r>
              <a:rPr lang="en"/>
              <a:t>Gender Studies</a:t>
            </a:r>
          </a:p>
          <a:p>
            <a:pPr marL="914400" lvl="1" indent="-317500" rtl="0">
              <a:spcBef>
                <a:spcPts val="0"/>
              </a:spcBef>
              <a:buSzPts val="1400"/>
              <a:buChar char="○"/>
            </a:pPr>
            <a:r>
              <a:rPr lang="en"/>
              <a:t>Race &amp; Ethnicities </a:t>
            </a:r>
          </a:p>
          <a:p>
            <a:pPr marL="457200" lvl="0" indent="0">
              <a:spcBef>
                <a:spcPts val="0"/>
              </a:spcBef>
              <a:buNone/>
            </a:pPr>
            <a:endParaRPr/>
          </a:p>
        </p:txBody>
      </p:sp>
      <p:pic>
        <p:nvPicPr>
          <p:cNvPr id="146" name="Shape 146"/>
          <p:cNvPicPr preferRelativeResize="0"/>
          <p:nvPr/>
        </p:nvPicPr>
        <p:blipFill>
          <a:blip r:embed="rId3">
            <a:alphaModFix/>
          </a:blip>
          <a:stretch>
            <a:fillRect/>
          </a:stretch>
        </p:blipFill>
        <p:spPr>
          <a:xfrm>
            <a:off x="4422225" y="3332450"/>
            <a:ext cx="3925625"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156175"/>
            <a:ext cx="8520600" cy="572700"/>
          </a:xfrm>
          <a:prstGeom prst="rect">
            <a:avLst/>
          </a:prstGeom>
        </p:spPr>
        <p:txBody>
          <a:bodyPr wrap="square" lIns="91425" tIns="91425" rIns="91425" bIns="91425" anchor="t" anchorCtr="0">
            <a:noAutofit/>
          </a:bodyPr>
          <a:lstStyle/>
          <a:p>
            <a:pPr marL="0" lvl="0" indent="0">
              <a:spcBef>
                <a:spcPts val="0"/>
              </a:spcBef>
              <a:buNone/>
            </a:pPr>
            <a:r>
              <a:rPr lang="en"/>
              <a:t>Wellness Programming </a:t>
            </a:r>
            <a:r>
              <a:rPr lang="en" sz="1400"/>
              <a:t>- Alicia Gomes</a:t>
            </a:r>
            <a:r>
              <a:rPr lang="en"/>
              <a:t>	</a:t>
            </a:r>
          </a:p>
        </p:txBody>
      </p:sp>
      <p:sp>
        <p:nvSpPr>
          <p:cNvPr id="152" name="Shape 152"/>
          <p:cNvSpPr txBox="1">
            <a:spLocks noGrp="1"/>
          </p:cNvSpPr>
          <p:nvPr>
            <p:ph type="body" idx="1"/>
          </p:nvPr>
        </p:nvSpPr>
        <p:spPr>
          <a:xfrm>
            <a:off x="44000" y="223700"/>
            <a:ext cx="9021900" cy="4805100"/>
          </a:xfrm>
          <a:prstGeom prst="rect">
            <a:avLst/>
          </a:prstGeom>
        </p:spPr>
        <p:txBody>
          <a:bodyPr wrap="square" lIns="91425" tIns="91425" rIns="91425" bIns="91425" anchor="t" anchorCtr="0">
            <a:noAutofit/>
          </a:bodyPr>
          <a:lstStyle/>
          <a:p>
            <a:pPr marL="0" lvl="0" indent="0" rtl="0">
              <a:spcBef>
                <a:spcPts val="0"/>
              </a:spcBef>
              <a:buNone/>
            </a:pPr>
            <a:endParaRPr/>
          </a:p>
          <a:p>
            <a:pPr marL="457200" lvl="0" indent="-342900" rtl="0">
              <a:spcBef>
                <a:spcPts val="0"/>
              </a:spcBef>
              <a:spcAft>
                <a:spcPts val="0"/>
              </a:spcAft>
              <a:buSzPts val="1800"/>
              <a:buChar char="●"/>
            </a:pPr>
            <a:r>
              <a:rPr lang="en"/>
              <a:t>Comprehensive Health Programs: </a:t>
            </a:r>
          </a:p>
          <a:p>
            <a:pPr marL="914400" lvl="1" indent="-317500" rtl="0">
              <a:spcBef>
                <a:spcPts val="0"/>
              </a:spcBef>
              <a:spcAft>
                <a:spcPts val="0"/>
              </a:spcAft>
              <a:buSzPts val="1400"/>
              <a:buChar char="○"/>
            </a:pPr>
            <a:r>
              <a:rPr lang="en"/>
              <a:t>SOS (Signs of Suicide)</a:t>
            </a:r>
          </a:p>
          <a:p>
            <a:pPr marL="914400" lvl="1" indent="-317500" rtl="0">
              <a:spcBef>
                <a:spcPts val="0"/>
              </a:spcBef>
              <a:spcAft>
                <a:spcPts val="0"/>
              </a:spcAft>
              <a:buSzPts val="1400"/>
              <a:buChar char="○"/>
            </a:pPr>
            <a:r>
              <a:rPr lang="en"/>
              <a:t>Wellness Unit: Stress Management</a:t>
            </a:r>
          </a:p>
          <a:p>
            <a:pPr marL="457200" lvl="0" indent="-342900" rtl="0">
              <a:spcBef>
                <a:spcPts val="0"/>
              </a:spcBef>
              <a:spcAft>
                <a:spcPts val="0"/>
              </a:spcAft>
              <a:buSzPts val="1800"/>
              <a:buChar char="●"/>
            </a:pPr>
            <a:r>
              <a:rPr lang="en"/>
              <a:t>Collaboration with Director of Safety and Crisis and Response as a guest speaker in class</a:t>
            </a:r>
          </a:p>
          <a:p>
            <a:pPr marL="457200" lvl="0" indent="-342900" rtl="0">
              <a:spcBef>
                <a:spcPts val="0"/>
              </a:spcBef>
              <a:spcAft>
                <a:spcPts val="0"/>
              </a:spcAft>
              <a:buSzPts val="1800"/>
              <a:buChar char="●"/>
            </a:pPr>
            <a:r>
              <a:rPr lang="en"/>
              <a:t>Freshman Seminar: PE teachers work with Guidance Counselors </a:t>
            </a:r>
          </a:p>
          <a:p>
            <a:pPr marL="457200" lvl="0" indent="-342900" rtl="0">
              <a:spcBef>
                <a:spcPts val="0"/>
              </a:spcBef>
              <a:spcAft>
                <a:spcPts val="0"/>
              </a:spcAft>
              <a:buSzPts val="1800"/>
              <a:buChar char="●"/>
            </a:pPr>
            <a:r>
              <a:rPr lang="en"/>
              <a:t>Stress Relief 101 Course: Co-taught with adjustment counselor &amp; PE teacher. </a:t>
            </a:r>
          </a:p>
          <a:p>
            <a:pPr marL="457200" lvl="0" indent="-342900" rtl="0">
              <a:spcBef>
                <a:spcPts val="0"/>
              </a:spcBef>
              <a:spcAft>
                <a:spcPts val="0"/>
              </a:spcAft>
              <a:buSzPts val="1800"/>
              <a:buChar char="●"/>
            </a:pPr>
            <a:r>
              <a:rPr lang="en"/>
              <a:t>Yoga I &amp; II: Combining physical and mental wellness. </a:t>
            </a:r>
          </a:p>
          <a:p>
            <a:pPr marL="914400" lvl="1" indent="-311150" rtl="0">
              <a:spcBef>
                <a:spcPts val="0"/>
              </a:spcBef>
              <a:spcAft>
                <a:spcPts val="0"/>
              </a:spcAft>
              <a:buSzPts val="1300"/>
              <a:buChar char="○"/>
            </a:pPr>
            <a:r>
              <a:rPr lang="en" sz="1300" i="1">
                <a:solidFill>
                  <a:srgbClr val="F3F3F3"/>
                </a:solidFill>
              </a:rPr>
              <a:t>“During meditation I become more intact with my body and aware of my pattern of breathing. With each flow of energy and breath, I pushed away any pain/tension within my body. After becoming completely relaxed and free of any stress, I started thinking of the places where I feel most comfortable and at peace. This reminded me of my trip to Maine and just sitting on the dock staring out into the open water.” – 9</a:t>
            </a:r>
            <a:r>
              <a:rPr lang="en" sz="1300" i="1" baseline="30000">
                <a:solidFill>
                  <a:srgbClr val="F3F3F3"/>
                </a:solidFill>
              </a:rPr>
              <a:t>th</a:t>
            </a:r>
            <a:r>
              <a:rPr lang="en" sz="1300" i="1">
                <a:solidFill>
                  <a:srgbClr val="F3F3F3"/>
                </a:solidFill>
              </a:rPr>
              <a:t> grader </a:t>
            </a:r>
          </a:p>
          <a:p>
            <a:pPr marL="914400" lvl="1" indent="-311150" rtl="0">
              <a:spcBef>
                <a:spcPts val="0"/>
              </a:spcBef>
              <a:buSzPts val="1300"/>
              <a:buChar char="○"/>
            </a:pPr>
            <a:r>
              <a:rPr lang="en" sz="1300" i="1">
                <a:solidFill>
                  <a:srgbClr val="F3F3F3"/>
                </a:solidFill>
              </a:rPr>
              <a:t>“During this meditation I thought about how I don’t love myself as much as I should because I am beautiful. I thought about how my depression and anxiety don’t control me. And, I thought about how I should love myself as much as I love everyone around me. I should love me because I am amazing and beautiful and have a wonderful life. “ – 11</a:t>
            </a:r>
            <a:r>
              <a:rPr lang="en" sz="1300" i="1" baseline="30000">
                <a:solidFill>
                  <a:srgbClr val="F3F3F3"/>
                </a:solidFill>
              </a:rPr>
              <a:t>th</a:t>
            </a:r>
            <a:r>
              <a:rPr lang="en" sz="1300" i="1">
                <a:solidFill>
                  <a:srgbClr val="F3F3F3"/>
                </a:solidFill>
              </a:rPr>
              <a:t> grader</a:t>
            </a:r>
          </a:p>
          <a:p>
            <a:pPr marL="0" lvl="0" indent="0" rtl="0">
              <a:spcBef>
                <a:spcPts val="0"/>
              </a:spcBef>
              <a:buNone/>
            </a:pPr>
            <a:endParaRPr sz="1100" i="1">
              <a:solidFill>
                <a:srgbClr val="FFFFFF"/>
              </a:solidFill>
            </a:endParaRPr>
          </a:p>
          <a:p>
            <a:pPr marL="0" lvl="0" indent="0" rtl="0">
              <a:spcBef>
                <a:spcPts val="0"/>
              </a:spcBef>
              <a:buNone/>
            </a:pPr>
            <a:endParaRPr/>
          </a:p>
          <a:p>
            <a:pPr marL="0" lvl="0" indent="0">
              <a:spcBef>
                <a:spcPts val="0"/>
              </a:spcBef>
              <a:buNone/>
            </a:pPr>
            <a:endParaRPr/>
          </a:p>
        </p:txBody>
      </p:sp>
      <p:pic>
        <p:nvPicPr>
          <p:cNvPr id="153" name="Shape 153"/>
          <p:cNvPicPr preferRelativeResize="0"/>
          <p:nvPr/>
        </p:nvPicPr>
        <p:blipFill>
          <a:blip r:embed="rId3">
            <a:alphaModFix/>
          </a:blip>
          <a:stretch>
            <a:fillRect/>
          </a:stretch>
        </p:blipFill>
        <p:spPr>
          <a:xfrm>
            <a:off x="6033325" y="83275"/>
            <a:ext cx="3026100" cy="1513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Where we’re Headed </a:t>
            </a:r>
            <a:r>
              <a:rPr lang="en" sz="1400"/>
              <a:t>- Dr. Kevin Lyons</a:t>
            </a:r>
          </a:p>
        </p:txBody>
      </p:sp>
      <p:sp>
        <p:nvSpPr>
          <p:cNvPr id="159" name="Shape 15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a:t>Vision 2025</a:t>
            </a:r>
          </a:p>
          <a:p>
            <a:pPr marL="457200" lvl="0" indent="-342900" rtl="0">
              <a:spcBef>
                <a:spcPts val="0"/>
              </a:spcBef>
              <a:spcAft>
                <a:spcPts val="0"/>
              </a:spcAft>
              <a:buSzPts val="1800"/>
              <a:buChar char="●"/>
            </a:pPr>
            <a:r>
              <a:rPr lang="en"/>
              <a:t>K - 12 Initiatives</a:t>
            </a:r>
          </a:p>
          <a:p>
            <a:pPr marL="457200" lvl="0" indent="-342900" rtl="0">
              <a:spcBef>
                <a:spcPts val="0"/>
              </a:spcBef>
              <a:spcAft>
                <a:spcPts val="0"/>
              </a:spcAft>
              <a:buSzPts val="1800"/>
              <a:buChar char="●"/>
            </a:pPr>
            <a:r>
              <a:rPr lang="en"/>
              <a:t>exSEL: the Rennie Center</a:t>
            </a:r>
          </a:p>
          <a:p>
            <a:pPr marL="457200" lvl="0" indent="-342900" rtl="0">
              <a:spcBef>
                <a:spcPts val="0"/>
              </a:spcBef>
              <a:spcAft>
                <a:spcPts val="0"/>
              </a:spcAft>
              <a:buSzPts val="1800"/>
              <a:buChar char="●"/>
            </a:pPr>
            <a:r>
              <a:rPr lang="en"/>
              <a:t>SEL continues to be central to our School Improvement Plans</a:t>
            </a:r>
          </a:p>
          <a:p>
            <a:pPr marL="457200" lvl="0" indent="-342900" rtl="0">
              <a:spcBef>
                <a:spcPts val="0"/>
              </a:spcBef>
              <a:spcAft>
                <a:spcPts val="0"/>
              </a:spcAft>
              <a:buSzPts val="1800"/>
              <a:buChar char="●"/>
            </a:pPr>
            <a:r>
              <a:rPr lang="en"/>
              <a:t>Have classrooms and teaching strategies embedded with SEL skills to teach every student</a:t>
            </a:r>
          </a:p>
          <a:p>
            <a:pPr marL="457200" lvl="0" indent="-342900">
              <a:spcBef>
                <a:spcPts val="0"/>
              </a:spcBef>
              <a:buSzPts val="1800"/>
              <a:buChar char="●"/>
            </a:pPr>
            <a:r>
              <a:rPr lang="en"/>
              <a:t>Medical Center</a:t>
            </a:r>
          </a:p>
        </p:txBody>
      </p:sp>
      <p:pic>
        <p:nvPicPr>
          <p:cNvPr id="160" name="Shape 160"/>
          <p:cNvPicPr preferRelativeResize="0"/>
          <p:nvPr/>
        </p:nvPicPr>
        <p:blipFill>
          <a:blip r:embed="rId3">
            <a:alphaModFix/>
          </a:blip>
          <a:stretch>
            <a:fillRect/>
          </a:stretch>
        </p:blipFill>
        <p:spPr>
          <a:xfrm>
            <a:off x="3623034" y="3238500"/>
            <a:ext cx="1732315" cy="1752600"/>
          </a:xfrm>
          <a:prstGeom prst="rect">
            <a:avLst/>
          </a:prstGeom>
          <a:noFill/>
          <a:ln>
            <a:noFill/>
          </a:ln>
        </p:spPr>
      </p:pic>
      <p:pic>
        <p:nvPicPr>
          <p:cNvPr id="161" name="Shape 161"/>
          <p:cNvPicPr preferRelativeResize="0"/>
          <p:nvPr/>
        </p:nvPicPr>
        <p:blipFill>
          <a:blip r:embed="rId4">
            <a:alphaModFix/>
          </a:blip>
          <a:stretch>
            <a:fillRect/>
          </a:stretch>
        </p:blipFill>
        <p:spPr>
          <a:xfrm>
            <a:off x="5355338" y="3233338"/>
            <a:ext cx="3681250" cy="175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0" y="1877025"/>
            <a:ext cx="8520600" cy="1072500"/>
          </a:xfrm>
          <a:prstGeom prst="rect">
            <a:avLst/>
          </a:prstGeom>
        </p:spPr>
        <p:txBody>
          <a:bodyPr wrap="square" lIns="91425" tIns="91425" rIns="91425" bIns="91425" anchor="b" anchorCtr="0">
            <a:noAutofit/>
          </a:bodyPr>
          <a:lstStyle/>
          <a:p>
            <a:pPr marL="0" lvl="0" indent="0">
              <a:spcBef>
                <a:spcPts val="0"/>
              </a:spcBef>
              <a:buNone/>
            </a:pPr>
            <a:r>
              <a:rPr lang="en" b="1"/>
              <a:t>Our Staff	</a:t>
            </a:r>
          </a:p>
        </p:txBody>
      </p:sp>
      <p:sp>
        <p:nvSpPr>
          <p:cNvPr id="62" name="Shape 62"/>
          <p:cNvSpPr txBox="1">
            <a:spLocks noGrp="1"/>
          </p:cNvSpPr>
          <p:nvPr>
            <p:ph type="subTitle" idx="1"/>
          </p:nvPr>
        </p:nvSpPr>
        <p:spPr>
          <a:xfrm>
            <a:off x="311700" y="2910325"/>
            <a:ext cx="8520600" cy="1760700"/>
          </a:xfrm>
          <a:prstGeom prst="rect">
            <a:avLst/>
          </a:prstGeom>
        </p:spPr>
        <p:txBody>
          <a:bodyPr wrap="square" lIns="91425" tIns="91425" rIns="91425" bIns="91425" anchor="t" anchorCtr="0">
            <a:noAutofit/>
          </a:bodyPr>
          <a:lstStyle/>
          <a:p>
            <a:pPr marL="0" lvl="0" indent="0">
              <a:spcBef>
                <a:spcPts val="0"/>
              </a:spcBef>
              <a:buNone/>
            </a:pPr>
            <a:r>
              <a:rPr lang="en" sz="1400">
                <a:solidFill>
                  <a:srgbClr val="FFFFFF"/>
                </a:solidFill>
              </a:rPr>
              <a:t>Kevin Lyons - Superintendent</a:t>
            </a:r>
          </a:p>
          <a:p>
            <a:pPr marL="0" lvl="0" indent="0">
              <a:spcBef>
                <a:spcPts val="0"/>
              </a:spcBef>
              <a:buNone/>
            </a:pPr>
            <a:r>
              <a:rPr lang="en" sz="1400">
                <a:solidFill>
                  <a:srgbClr val="FFFFFF"/>
                </a:solidFill>
              </a:rPr>
              <a:t>Peter Delani - Interim High School Principal </a:t>
            </a:r>
          </a:p>
          <a:p>
            <a:pPr marL="0" lvl="0" indent="0">
              <a:spcBef>
                <a:spcPts val="0"/>
              </a:spcBef>
              <a:buNone/>
            </a:pPr>
            <a:r>
              <a:rPr lang="en" sz="1400">
                <a:solidFill>
                  <a:srgbClr val="FFFFFF"/>
                </a:solidFill>
              </a:rPr>
              <a:t>Alyssa Schatzel - Interim High School Assistant Principal, Lower School 9th &amp; 10th Grades</a:t>
            </a:r>
          </a:p>
          <a:p>
            <a:pPr marL="0" lvl="0" indent="0">
              <a:spcBef>
                <a:spcPts val="0"/>
              </a:spcBef>
              <a:buNone/>
            </a:pPr>
            <a:r>
              <a:rPr lang="en" sz="1400">
                <a:solidFill>
                  <a:srgbClr val="FFFFFF"/>
                </a:solidFill>
              </a:rPr>
              <a:t>Steve Burt - Director of Security &amp; Crisis Response</a:t>
            </a:r>
          </a:p>
          <a:p>
            <a:pPr marL="0" lvl="0" indent="0">
              <a:spcBef>
                <a:spcPts val="0"/>
              </a:spcBef>
              <a:buNone/>
            </a:pPr>
            <a:r>
              <a:rPr lang="en" sz="1400">
                <a:solidFill>
                  <a:srgbClr val="FFFFFF"/>
                </a:solidFill>
              </a:rPr>
              <a:t>Julianna O’Day - Adjustment Counselor/Peer Leader Advisor</a:t>
            </a:r>
          </a:p>
          <a:p>
            <a:pPr marL="0" lvl="0" indent="0">
              <a:spcBef>
                <a:spcPts val="0"/>
              </a:spcBef>
              <a:buNone/>
            </a:pPr>
            <a:r>
              <a:rPr lang="en" sz="1400">
                <a:solidFill>
                  <a:srgbClr val="FFFFFF"/>
                </a:solidFill>
              </a:rPr>
              <a:t>Ben Hanchett - Student Council Advisor, Social Studies Teacher</a:t>
            </a:r>
          </a:p>
          <a:p>
            <a:pPr marL="0" lvl="0" indent="0">
              <a:spcBef>
                <a:spcPts val="0"/>
              </a:spcBef>
              <a:buNone/>
            </a:pPr>
            <a:r>
              <a:rPr lang="en" sz="1400">
                <a:solidFill>
                  <a:srgbClr val="FFFFFF"/>
                </a:solidFill>
              </a:rPr>
              <a:t>Kristin Duffy - Adjustment Counselor/Student Support Center</a:t>
            </a:r>
          </a:p>
          <a:p>
            <a:pPr marL="0" lvl="0" indent="0">
              <a:spcBef>
                <a:spcPts val="0"/>
              </a:spcBef>
              <a:buNone/>
            </a:pPr>
            <a:r>
              <a:rPr lang="en" sz="1400">
                <a:solidFill>
                  <a:srgbClr val="FFFFFF"/>
                </a:solidFill>
              </a:rPr>
              <a:t>Alicia Gomes - Health &amp; Wellness Teacher/Certified Counselor</a:t>
            </a:r>
          </a:p>
          <a:p>
            <a:pPr marL="0" lvl="0" indent="0">
              <a:spcBef>
                <a:spcPts val="0"/>
              </a:spcBef>
              <a:buNone/>
            </a:pPr>
            <a:endParaRPr/>
          </a:p>
          <a:p>
            <a:pPr marL="0" lvl="0" indent="0">
              <a:spcBef>
                <a:spcPts val="0"/>
              </a:spcBef>
              <a:buNone/>
            </a:pPr>
            <a:endParaRPr/>
          </a:p>
        </p:txBody>
      </p:sp>
      <p:pic>
        <p:nvPicPr>
          <p:cNvPr id="63" name="Shape 63"/>
          <p:cNvPicPr preferRelativeResize="0"/>
          <p:nvPr/>
        </p:nvPicPr>
        <p:blipFill>
          <a:blip r:embed="rId3">
            <a:alphaModFix amt="37000"/>
          </a:blip>
          <a:stretch>
            <a:fillRect/>
          </a:stretch>
        </p:blipFill>
        <p:spPr>
          <a:xfrm>
            <a:off x="3548050" y="194813"/>
            <a:ext cx="2047875" cy="381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mt="50000"/>
          </a:blip>
          <a:stretch>
            <a:fillRect/>
          </a:stretch>
        </p:blipFill>
        <p:spPr>
          <a:xfrm>
            <a:off x="830000" y="162000"/>
            <a:ext cx="7101451" cy="4889549"/>
          </a:xfrm>
          <a:prstGeom prst="rect">
            <a:avLst/>
          </a:prstGeom>
          <a:noFill/>
          <a:ln>
            <a:noFill/>
          </a:ln>
          <a:effectLst>
            <a:outerShdw blurRad="57150" dist="19050" dir="5400000" algn="bl" rotWithShape="0">
              <a:srgbClr val="000000">
                <a:alpha val="50000"/>
              </a:srgbClr>
            </a:outerShdw>
          </a:effectLst>
        </p:spPr>
      </p:pic>
      <p:sp>
        <p:nvSpPr>
          <p:cNvPr id="69" name="Shape 69"/>
          <p:cNvSpPr txBox="1">
            <a:spLocks noGrp="1"/>
          </p:cNvSpPr>
          <p:nvPr>
            <p:ph type="title"/>
          </p:nvPr>
        </p:nvSpPr>
        <p:spPr>
          <a:xfrm>
            <a:off x="768900" y="436250"/>
            <a:ext cx="7885800" cy="572700"/>
          </a:xfrm>
          <a:prstGeom prst="rect">
            <a:avLst/>
          </a:prstGeom>
        </p:spPr>
        <p:txBody>
          <a:bodyPr wrap="square" lIns="91425" tIns="91425" rIns="91425" bIns="91425" anchor="t" anchorCtr="0">
            <a:noAutofit/>
          </a:bodyPr>
          <a:lstStyle/>
          <a:p>
            <a:pPr marL="0" lvl="0" indent="0">
              <a:spcBef>
                <a:spcPts val="0"/>
              </a:spcBef>
              <a:buNone/>
            </a:pPr>
            <a:r>
              <a:rPr lang="en"/>
              <a:t>Central Tenets of Masco Programming	</a:t>
            </a:r>
          </a:p>
        </p:txBody>
      </p:sp>
      <p:sp>
        <p:nvSpPr>
          <p:cNvPr id="70" name="Shape 70"/>
          <p:cNvSpPr txBox="1">
            <a:spLocks noGrp="1"/>
          </p:cNvSpPr>
          <p:nvPr>
            <p:ph type="body" idx="1"/>
          </p:nvPr>
        </p:nvSpPr>
        <p:spPr>
          <a:xfrm>
            <a:off x="311700" y="1152475"/>
            <a:ext cx="8520600" cy="3540000"/>
          </a:xfrm>
          <a:prstGeom prst="rect">
            <a:avLst/>
          </a:prstGeom>
          <a:effectLst>
            <a:outerShdw blurRad="57150" dist="19050" dir="5400000" algn="bl" rotWithShape="0">
              <a:srgbClr val="000000">
                <a:alpha val="50000"/>
              </a:srgbClr>
            </a:outerShdw>
          </a:effectLst>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Teach every child</a:t>
            </a:r>
          </a:p>
          <a:p>
            <a:pPr marL="457200" lvl="0" indent="-342900" rtl="0">
              <a:spcBef>
                <a:spcPts val="0"/>
              </a:spcBef>
              <a:spcAft>
                <a:spcPts val="0"/>
              </a:spcAft>
              <a:buClr>
                <a:srgbClr val="FFFFFF"/>
              </a:buClr>
              <a:buSzPts val="1800"/>
              <a:buChar char="●"/>
            </a:pPr>
            <a:r>
              <a:rPr lang="en">
                <a:solidFill>
                  <a:srgbClr val="FFFFFF"/>
                </a:solidFill>
              </a:rPr>
              <a:t>Build a School around Psych/Social Development</a:t>
            </a:r>
          </a:p>
          <a:p>
            <a:pPr marL="457200" lvl="0" indent="-342900" rtl="0">
              <a:spcBef>
                <a:spcPts val="0"/>
              </a:spcBef>
              <a:spcAft>
                <a:spcPts val="0"/>
              </a:spcAft>
              <a:buClr>
                <a:srgbClr val="FFFFFF"/>
              </a:buClr>
              <a:buSzPts val="1800"/>
              <a:buChar char="●"/>
            </a:pPr>
            <a:r>
              <a:rPr lang="en">
                <a:solidFill>
                  <a:srgbClr val="FFFFFF"/>
                </a:solidFill>
              </a:rPr>
              <a:t>If we nurture the student and honor the soul, then psych social/emotional maladies will fade  (Treat the Root - not the symptoms)</a:t>
            </a:r>
          </a:p>
          <a:p>
            <a:pPr marL="457200" lvl="0" indent="-342900" rtl="0">
              <a:spcBef>
                <a:spcPts val="0"/>
              </a:spcBef>
              <a:spcAft>
                <a:spcPts val="0"/>
              </a:spcAft>
              <a:buClr>
                <a:srgbClr val="FFFFFF"/>
              </a:buClr>
              <a:buSzPts val="1800"/>
              <a:buChar char="●"/>
            </a:pPr>
            <a:r>
              <a:rPr lang="en">
                <a:solidFill>
                  <a:srgbClr val="FFFFFF"/>
                </a:solidFill>
              </a:rPr>
              <a:t>Student Engagement</a:t>
            </a:r>
          </a:p>
          <a:p>
            <a:pPr marL="457200" lvl="0" indent="-342900" rtl="0">
              <a:spcBef>
                <a:spcPts val="0"/>
              </a:spcBef>
              <a:spcAft>
                <a:spcPts val="0"/>
              </a:spcAft>
              <a:buClr>
                <a:srgbClr val="FFFFFF"/>
              </a:buClr>
              <a:buSzPts val="1800"/>
              <a:buChar char="●"/>
            </a:pPr>
            <a:r>
              <a:rPr lang="en">
                <a:solidFill>
                  <a:srgbClr val="FFFFFF"/>
                </a:solidFill>
              </a:rPr>
              <a:t>Students Affect Outcomes</a:t>
            </a:r>
          </a:p>
          <a:p>
            <a:pPr marL="457200" lvl="0" indent="-342900" rtl="0">
              <a:spcBef>
                <a:spcPts val="0"/>
              </a:spcBef>
              <a:spcAft>
                <a:spcPts val="0"/>
              </a:spcAft>
              <a:buClr>
                <a:srgbClr val="FFFFFF"/>
              </a:buClr>
              <a:buSzPts val="1800"/>
              <a:buChar char="●"/>
            </a:pPr>
            <a:r>
              <a:rPr lang="en">
                <a:solidFill>
                  <a:srgbClr val="FFFFFF"/>
                </a:solidFill>
              </a:rPr>
              <a:t>An engaged student who is called upon to affect outcomes (succeed/fail) is one who doesn’t lash out at others, but rather respects others for the gifts they have to offer</a:t>
            </a:r>
          </a:p>
          <a:p>
            <a:pPr marL="457200" lvl="0" indent="-342900" rtl="0">
              <a:spcBef>
                <a:spcPts val="0"/>
              </a:spcBef>
              <a:buSzPts val="1800"/>
              <a:buChar char="●"/>
            </a:pPr>
            <a:r>
              <a:rPr lang="en" i="1">
                <a:solidFill>
                  <a:srgbClr val="FFFFFF"/>
                </a:solidFill>
              </a:rPr>
              <a:t>Through our successes we build confidence, and through our failures we gain </a:t>
            </a:r>
            <a:r>
              <a:rPr lang="en" i="1"/>
              <a:t>wisdom</a:t>
            </a:r>
          </a:p>
          <a:p>
            <a:pPr marL="0" lvl="0" indent="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Keys to Building SEL Programming:</a:t>
            </a:r>
          </a:p>
        </p:txBody>
      </p:sp>
      <p:sp>
        <p:nvSpPr>
          <p:cNvPr id="76" name="Shape 76"/>
          <p:cNvSpPr txBox="1">
            <a:spLocks noGrp="1"/>
          </p:cNvSpPr>
          <p:nvPr>
            <p:ph type="body" idx="1"/>
          </p:nvPr>
        </p:nvSpPr>
        <p:spPr>
          <a:xfrm>
            <a:off x="3019525" y="1017725"/>
            <a:ext cx="5812800" cy="4014000"/>
          </a:xfrm>
          <a:prstGeom prst="rect">
            <a:avLst/>
          </a:prstGeom>
        </p:spPr>
        <p:txBody>
          <a:bodyPr wrap="square" lIns="91425" tIns="91425" rIns="91425" bIns="91425" anchor="t" anchorCtr="0">
            <a:noAutofit/>
          </a:bodyPr>
          <a:lstStyle/>
          <a:p>
            <a:pPr marL="457200" lvl="0" indent="-381000" rtl="0">
              <a:spcBef>
                <a:spcPts val="0"/>
              </a:spcBef>
              <a:spcAft>
                <a:spcPts val="0"/>
              </a:spcAft>
              <a:buSzPts val="2400"/>
              <a:buChar char="●"/>
            </a:pPr>
            <a:r>
              <a:rPr lang="en" sz="2400"/>
              <a:t>Be cognizant this is a FLUID process</a:t>
            </a:r>
          </a:p>
          <a:p>
            <a:pPr marL="457200" lvl="0" indent="-381000" rtl="0">
              <a:spcBef>
                <a:spcPts val="0"/>
              </a:spcBef>
              <a:spcAft>
                <a:spcPts val="0"/>
              </a:spcAft>
              <a:buSzPts val="2400"/>
              <a:buChar char="●"/>
            </a:pPr>
            <a:r>
              <a:rPr lang="en" sz="2400"/>
              <a:t>Identify what you already have in place</a:t>
            </a:r>
          </a:p>
          <a:p>
            <a:pPr marL="457200" lvl="0" indent="-381000" rtl="0">
              <a:spcBef>
                <a:spcPts val="0"/>
              </a:spcBef>
              <a:spcAft>
                <a:spcPts val="0"/>
              </a:spcAft>
              <a:buSzPts val="2400"/>
              <a:buChar char="●"/>
            </a:pPr>
            <a:r>
              <a:rPr lang="en" sz="2400"/>
              <a:t>“Pull a thread” through it</a:t>
            </a:r>
          </a:p>
          <a:p>
            <a:pPr marL="457200" lvl="0" indent="-381000" rtl="0">
              <a:spcBef>
                <a:spcPts val="0"/>
              </a:spcBef>
              <a:spcAft>
                <a:spcPts val="0"/>
              </a:spcAft>
              <a:buSzPts val="2400"/>
              <a:buChar char="●"/>
            </a:pPr>
            <a:r>
              <a:rPr lang="en" sz="2400"/>
              <a:t>Identify gaps</a:t>
            </a:r>
          </a:p>
          <a:p>
            <a:pPr marL="457200" lvl="0" indent="-381000" rtl="0">
              <a:spcBef>
                <a:spcPts val="0"/>
              </a:spcBef>
              <a:spcAft>
                <a:spcPts val="0"/>
              </a:spcAft>
              <a:buSzPts val="2400"/>
              <a:buChar char="●"/>
            </a:pPr>
            <a:r>
              <a:rPr lang="en" sz="2400"/>
              <a:t>Recognize SEL growth is not LINEAR</a:t>
            </a:r>
          </a:p>
          <a:p>
            <a:pPr marL="457200" lvl="0" indent="-381000" rtl="0">
              <a:spcBef>
                <a:spcPts val="0"/>
              </a:spcBef>
              <a:spcAft>
                <a:spcPts val="0"/>
              </a:spcAft>
              <a:buSzPts val="2400"/>
              <a:buChar char="●"/>
            </a:pPr>
            <a:r>
              <a:rPr lang="en" sz="2400"/>
              <a:t>Don’t worry about measuring everything</a:t>
            </a:r>
          </a:p>
          <a:p>
            <a:pPr marL="457200" lvl="0" indent="-381000" rtl="0">
              <a:spcBef>
                <a:spcPts val="0"/>
              </a:spcBef>
              <a:buSzPts val="2400"/>
              <a:buChar char="●"/>
            </a:pPr>
            <a:r>
              <a:rPr lang="en" sz="2400"/>
              <a:t>Staff it from the ‘underbelly’</a:t>
            </a:r>
          </a:p>
        </p:txBody>
      </p:sp>
      <p:pic>
        <p:nvPicPr>
          <p:cNvPr id="77" name="Shape 77"/>
          <p:cNvPicPr preferRelativeResize="0"/>
          <p:nvPr/>
        </p:nvPicPr>
        <p:blipFill>
          <a:blip r:embed="rId3">
            <a:alphaModFix/>
          </a:blip>
          <a:stretch>
            <a:fillRect/>
          </a:stretch>
        </p:blipFill>
        <p:spPr>
          <a:xfrm>
            <a:off x="349650" y="1164150"/>
            <a:ext cx="2403750" cy="361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70800" y="285925"/>
            <a:ext cx="8520600" cy="572700"/>
          </a:xfrm>
          <a:prstGeom prst="rect">
            <a:avLst/>
          </a:prstGeom>
        </p:spPr>
        <p:txBody>
          <a:bodyPr wrap="square" lIns="91425" tIns="91425" rIns="91425" bIns="91425" anchor="t" anchorCtr="0">
            <a:noAutofit/>
          </a:bodyPr>
          <a:lstStyle/>
          <a:p>
            <a:pPr marL="0" lvl="0" indent="0">
              <a:spcBef>
                <a:spcPts val="0"/>
              </a:spcBef>
              <a:buNone/>
            </a:pPr>
            <a:r>
              <a:rPr lang="en"/>
              <a:t>We Began With A Question</a:t>
            </a:r>
          </a:p>
        </p:txBody>
      </p:sp>
      <p:sp>
        <p:nvSpPr>
          <p:cNvPr id="83" name="Shape 83"/>
          <p:cNvSpPr txBox="1">
            <a:spLocks noGrp="1"/>
          </p:cNvSpPr>
          <p:nvPr>
            <p:ph type="body" idx="1"/>
          </p:nvPr>
        </p:nvSpPr>
        <p:spPr>
          <a:xfrm>
            <a:off x="311700" y="1106925"/>
            <a:ext cx="8520600" cy="3931800"/>
          </a:xfrm>
          <a:prstGeom prst="rect">
            <a:avLst/>
          </a:prstGeom>
          <a:effectLst>
            <a:reflection dist="38100" dir="5400000" fadeDir="5400012" sy="-100000" algn="bl" rotWithShape="0"/>
          </a:effectLst>
        </p:spPr>
        <p:txBody>
          <a:bodyPr wrap="square" lIns="91425" tIns="91425" rIns="91425" bIns="91425" anchor="t" anchorCtr="0">
            <a:noAutofit/>
          </a:bodyPr>
          <a:lstStyle/>
          <a:p>
            <a:pPr marL="457200" lvl="0" indent="-342900" rtl="0">
              <a:spcBef>
                <a:spcPts val="0"/>
              </a:spcBef>
              <a:spcAft>
                <a:spcPts val="0"/>
              </a:spcAft>
              <a:buSzPts val="1800"/>
              <a:buChar char="●"/>
            </a:pPr>
            <a:r>
              <a:rPr lang="en"/>
              <a:t>1997 prepared to build a new high school due to open in 2001</a:t>
            </a:r>
          </a:p>
          <a:p>
            <a:pPr marL="457200" lvl="0" indent="-342900" rtl="0">
              <a:spcBef>
                <a:spcPts val="0"/>
              </a:spcBef>
              <a:spcAft>
                <a:spcPts val="0"/>
              </a:spcAft>
              <a:buSzPts val="1800"/>
              <a:buChar char="●"/>
            </a:pPr>
            <a:r>
              <a:rPr lang="en"/>
              <a:t>“Masco” was going to double in population from 700 - 1400</a:t>
            </a:r>
          </a:p>
          <a:p>
            <a:pPr marL="457200" lvl="0" indent="-342900">
              <a:spcBef>
                <a:spcPts val="0"/>
              </a:spcBef>
              <a:buClr>
                <a:srgbClr val="FFFFFF"/>
              </a:buClr>
              <a:buSzPts val="1800"/>
              <a:buChar char="●"/>
            </a:pPr>
            <a:r>
              <a:rPr lang="en">
                <a:solidFill>
                  <a:srgbClr val="FFFFFF"/>
                </a:solidFill>
              </a:rPr>
              <a:t>Central Question was: How do we maintain “Masco” (student centered; academically successful; students felt connected to adults and believed adults cared about them; community oriented environment) when we are going to double in population?</a:t>
            </a:r>
          </a:p>
        </p:txBody>
      </p:sp>
      <p:pic>
        <p:nvPicPr>
          <p:cNvPr id="84" name="Shape 84"/>
          <p:cNvPicPr preferRelativeResize="0"/>
          <p:nvPr/>
        </p:nvPicPr>
        <p:blipFill>
          <a:blip r:embed="rId3">
            <a:alphaModFix/>
          </a:blip>
          <a:stretch>
            <a:fillRect/>
          </a:stretch>
        </p:blipFill>
        <p:spPr>
          <a:xfrm>
            <a:off x="4373025" y="2967850"/>
            <a:ext cx="1939151" cy="1939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73050"/>
            <a:ext cx="8520600" cy="572700"/>
          </a:xfrm>
          <a:prstGeom prst="rect">
            <a:avLst/>
          </a:prstGeom>
        </p:spPr>
        <p:txBody>
          <a:bodyPr wrap="square" lIns="91425" tIns="91425" rIns="91425" bIns="91425" anchor="t" anchorCtr="0">
            <a:noAutofit/>
          </a:bodyPr>
          <a:lstStyle/>
          <a:p>
            <a:pPr marL="0" lvl="0" indent="0">
              <a:spcBef>
                <a:spcPts val="0"/>
              </a:spcBef>
              <a:buNone/>
            </a:pPr>
            <a:r>
              <a:rPr lang="en"/>
              <a:t>From a Tragedy, a Book &amp; a Speaker came an Idea</a:t>
            </a:r>
          </a:p>
        </p:txBody>
      </p:sp>
      <p:sp>
        <p:nvSpPr>
          <p:cNvPr id="90" name="Shape 90"/>
          <p:cNvSpPr txBox="1">
            <a:spLocks noGrp="1"/>
          </p:cNvSpPr>
          <p:nvPr>
            <p:ph type="body" idx="1"/>
          </p:nvPr>
        </p:nvSpPr>
        <p:spPr>
          <a:xfrm>
            <a:off x="418100" y="638500"/>
            <a:ext cx="8520600" cy="44577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a:t>A Tragedy</a:t>
            </a:r>
          </a:p>
          <a:p>
            <a:pPr marL="914400" lvl="1" indent="-342900" rtl="0">
              <a:spcBef>
                <a:spcPts val="0"/>
              </a:spcBef>
              <a:spcAft>
                <a:spcPts val="0"/>
              </a:spcAft>
              <a:buSzPts val="1800"/>
              <a:buChar char="○"/>
            </a:pPr>
            <a:r>
              <a:rPr lang="en" sz="1800"/>
              <a:t>1998: Columbine occurred right in the middle of our new high school design stage.</a:t>
            </a:r>
          </a:p>
          <a:p>
            <a:pPr marL="457200" lvl="0" indent="-342900" rtl="0">
              <a:spcBef>
                <a:spcPts val="0"/>
              </a:spcBef>
              <a:spcAft>
                <a:spcPts val="0"/>
              </a:spcAft>
              <a:buSzPts val="1800"/>
              <a:buChar char="●"/>
            </a:pPr>
            <a:r>
              <a:rPr lang="en"/>
              <a:t>A Book</a:t>
            </a:r>
          </a:p>
          <a:p>
            <a:pPr marL="914400" lvl="1" indent="-342900" rtl="0">
              <a:spcBef>
                <a:spcPts val="0"/>
              </a:spcBef>
              <a:spcAft>
                <a:spcPts val="0"/>
              </a:spcAft>
              <a:buSzPts val="1800"/>
              <a:buChar char="○"/>
            </a:pPr>
            <a:r>
              <a:rPr lang="en" sz="1800" i="1"/>
              <a:t>Care of the Soul:</a:t>
            </a:r>
            <a:r>
              <a:rPr lang="en" sz="1800"/>
              <a:t> Thomas Moore</a:t>
            </a:r>
          </a:p>
          <a:p>
            <a:pPr marL="914400" lvl="1" indent="-342900" rtl="0">
              <a:spcBef>
                <a:spcPts val="0"/>
              </a:spcBef>
              <a:spcAft>
                <a:spcPts val="0"/>
              </a:spcAft>
              <a:buSzPts val="1800"/>
              <a:buChar char="○"/>
            </a:pPr>
            <a:r>
              <a:rPr lang="en" sz="1800"/>
              <a:t>20th Century American Medicine/Psychology vs. Renaissance</a:t>
            </a:r>
          </a:p>
          <a:p>
            <a:pPr marL="1371600" lvl="2" indent="-342900" rtl="0">
              <a:spcBef>
                <a:spcPts val="0"/>
              </a:spcBef>
              <a:spcAft>
                <a:spcPts val="0"/>
              </a:spcAft>
              <a:buSzPts val="1800"/>
              <a:buChar char="■"/>
            </a:pPr>
            <a:r>
              <a:rPr lang="en" sz="1800"/>
              <a:t>Depression vs. Melancholy</a:t>
            </a:r>
          </a:p>
          <a:p>
            <a:pPr marL="457200" lvl="0" indent="-342900" rtl="0">
              <a:spcBef>
                <a:spcPts val="0"/>
              </a:spcBef>
              <a:spcAft>
                <a:spcPts val="0"/>
              </a:spcAft>
              <a:buSzPts val="1800"/>
              <a:buChar char="●"/>
            </a:pPr>
            <a:r>
              <a:rPr lang="en"/>
              <a:t>A Speaker</a:t>
            </a:r>
          </a:p>
          <a:p>
            <a:pPr marL="914400" lvl="1" indent="-342900" rtl="0">
              <a:spcBef>
                <a:spcPts val="0"/>
              </a:spcBef>
              <a:spcAft>
                <a:spcPts val="0"/>
              </a:spcAft>
              <a:buSzPts val="1800"/>
              <a:buChar char="○"/>
            </a:pPr>
            <a:r>
              <a:rPr lang="en" sz="1800"/>
              <a:t>Dan Kindlon, </a:t>
            </a:r>
            <a:r>
              <a:rPr lang="en" sz="1800" b="1" i="1"/>
              <a:t>Raising Cain</a:t>
            </a:r>
          </a:p>
          <a:p>
            <a:pPr marL="457200" lvl="0" indent="-342900" rtl="0">
              <a:spcBef>
                <a:spcPts val="0"/>
              </a:spcBef>
              <a:spcAft>
                <a:spcPts val="0"/>
              </a:spcAft>
              <a:buSzPts val="1800"/>
              <a:buChar char="●"/>
            </a:pPr>
            <a:r>
              <a:rPr lang="en"/>
              <a:t>An Idea</a:t>
            </a:r>
          </a:p>
          <a:p>
            <a:pPr marL="914400" lvl="1" indent="-342900" rtl="0">
              <a:spcBef>
                <a:spcPts val="0"/>
              </a:spcBef>
              <a:spcAft>
                <a:spcPts val="0"/>
              </a:spcAft>
              <a:buSzPts val="1800"/>
              <a:buChar char="○"/>
            </a:pPr>
            <a:r>
              <a:rPr lang="en" sz="1800"/>
              <a:t>Peer Leader Program/Frosh Orientation</a:t>
            </a:r>
          </a:p>
          <a:p>
            <a:pPr marL="914400" lvl="1" indent="-342900" rtl="0">
              <a:spcBef>
                <a:spcPts val="0"/>
              </a:spcBef>
              <a:spcAft>
                <a:spcPts val="0"/>
              </a:spcAft>
              <a:buSzPts val="1800"/>
              <a:buChar char="○"/>
            </a:pPr>
            <a:r>
              <a:rPr lang="en" sz="1800"/>
              <a:t>Emotional Literacy Workshops</a:t>
            </a:r>
          </a:p>
          <a:p>
            <a:pPr marL="914400" lvl="1" indent="-342900" rtl="0">
              <a:spcBef>
                <a:spcPts val="0"/>
              </a:spcBef>
              <a:spcAft>
                <a:spcPts val="0"/>
              </a:spcAft>
              <a:buSzPts val="1800"/>
              <a:buChar char="○"/>
            </a:pPr>
            <a:r>
              <a:rPr lang="en" sz="1800"/>
              <a:t>Focus on Root (Soul) not the symptoms</a:t>
            </a:r>
          </a:p>
          <a:p>
            <a:pPr marL="457200" lvl="0" indent="-342900" rtl="0">
              <a:spcBef>
                <a:spcPts val="0"/>
              </a:spcBef>
              <a:buSzPts val="1800"/>
              <a:buChar char="●"/>
            </a:pPr>
            <a:r>
              <a:rPr lang="en"/>
              <a:t>Became a School - new Masco opened in 2001</a:t>
            </a:r>
          </a:p>
          <a:p>
            <a:pPr marL="0" lvl="0" indent="0">
              <a:spcBef>
                <a:spcPts val="0"/>
              </a:spcBef>
              <a:buNone/>
            </a:pPr>
            <a:endParaRPr/>
          </a:p>
        </p:txBody>
      </p:sp>
      <p:pic>
        <p:nvPicPr>
          <p:cNvPr id="91" name="Shape 91"/>
          <p:cNvPicPr preferRelativeResize="0"/>
          <p:nvPr/>
        </p:nvPicPr>
        <p:blipFill>
          <a:blip r:embed="rId3">
            <a:alphaModFix/>
          </a:blip>
          <a:stretch>
            <a:fillRect/>
          </a:stretch>
        </p:blipFill>
        <p:spPr>
          <a:xfrm>
            <a:off x="7224550" y="2619325"/>
            <a:ext cx="1856050" cy="2522850"/>
          </a:xfrm>
          <a:prstGeom prst="rect">
            <a:avLst/>
          </a:prstGeom>
          <a:noFill/>
          <a:ln w="19050" cap="flat" cmpd="sng">
            <a:solidFill>
              <a:srgbClr val="F3F3F3"/>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mt="21000"/>
          </a:blip>
          <a:stretch>
            <a:fillRect/>
          </a:stretch>
        </p:blipFill>
        <p:spPr>
          <a:xfrm>
            <a:off x="411563" y="-136075"/>
            <a:ext cx="8320874" cy="5570375"/>
          </a:xfrm>
          <a:prstGeom prst="rect">
            <a:avLst/>
          </a:prstGeom>
          <a:noFill/>
          <a:ln w="9525" cap="flat" cmpd="sng">
            <a:solidFill>
              <a:srgbClr val="F3F3F3"/>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pic>
      <p:sp>
        <p:nvSpPr>
          <p:cNvPr id="97" name="Shape 97"/>
          <p:cNvSpPr txBox="1">
            <a:spLocks noGrp="1"/>
          </p:cNvSpPr>
          <p:nvPr>
            <p:ph type="title"/>
          </p:nvPr>
        </p:nvSpPr>
        <p:spPr>
          <a:xfrm>
            <a:off x="540300" y="453825"/>
            <a:ext cx="8123100" cy="572700"/>
          </a:xfrm>
          <a:prstGeom prst="rect">
            <a:avLst/>
          </a:prstGeom>
        </p:spPr>
        <p:txBody>
          <a:bodyPr wrap="square" lIns="91425" tIns="91425" rIns="91425" bIns="91425" anchor="t" anchorCtr="0">
            <a:noAutofit/>
          </a:bodyPr>
          <a:lstStyle/>
          <a:p>
            <a:pPr marL="0" lvl="0" indent="0" algn="ctr">
              <a:spcBef>
                <a:spcPts val="0"/>
              </a:spcBef>
              <a:buNone/>
            </a:pPr>
            <a:r>
              <a:rPr lang="en" sz="3000"/>
              <a:t>The Staging Process - 20 years in the making</a:t>
            </a:r>
          </a:p>
        </p:txBody>
      </p:sp>
      <p:sp>
        <p:nvSpPr>
          <p:cNvPr id="98" name="Shape 98"/>
          <p:cNvSpPr txBox="1">
            <a:spLocks noGrp="1"/>
          </p:cNvSpPr>
          <p:nvPr>
            <p:ph type="body" idx="1"/>
          </p:nvPr>
        </p:nvSpPr>
        <p:spPr>
          <a:xfrm>
            <a:off x="311700" y="1152475"/>
            <a:ext cx="8520600" cy="39201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1997-2000:  Design a new school physically &amp; philosophically</a:t>
            </a:r>
          </a:p>
          <a:p>
            <a:pPr marL="457200" lvl="0" indent="-342900" rtl="0">
              <a:spcBef>
                <a:spcPts val="0"/>
              </a:spcBef>
              <a:spcAft>
                <a:spcPts val="0"/>
              </a:spcAft>
              <a:buClr>
                <a:srgbClr val="FFFFFF"/>
              </a:buClr>
              <a:buSzPts val="1800"/>
              <a:buChar char="●"/>
            </a:pPr>
            <a:r>
              <a:rPr lang="en">
                <a:solidFill>
                  <a:srgbClr val="FFFFFF"/>
                </a:solidFill>
              </a:rPr>
              <a:t>1998 - 2001:  Design &amp; implement House System</a:t>
            </a:r>
          </a:p>
          <a:p>
            <a:pPr marL="457200" lvl="0" indent="-342900" rtl="0">
              <a:spcBef>
                <a:spcPts val="0"/>
              </a:spcBef>
              <a:spcAft>
                <a:spcPts val="0"/>
              </a:spcAft>
              <a:buClr>
                <a:srgbClr val="FFFFFF"/>
              </a:buClr>
              <a:buSzPts val="1800"/>
              <a:buChar char="●"/>
            </a:pPr>
            <a:r>
              <a:rPr lang="en">
                <a:solidFill>
                  <a:srgbClr val="FFFFFF"/>
                </a:solidFill>
              </a:rPr>
              <a:t>1999 - 2002:  Build Peer Leader Program &amp; Emotional Literacy Workshops</a:t>
            </a:r>
          </a:p>
          <a:p>
            <a:pPr marL="457200" lvl="0" indent="-342900" rtl="0">
              <a:spcBef>
                <a:spcPts val="0"/>
              </a:spcBef>
              <a:spcAft>
                <a:spcPts val="0"/>
              </a:spcAft>
              <a:buClr>
                <a:srgbClr val="FFFFFF"/>
              </a:buClr>
              <a:buSzPts val="1800"/>
              <a:buChar char="●"/>
            </a:pPr>
            <a:r>
              <a:rPr lang="en">
                <a:solidFill>
                  <a:srgbClr val="FFFFFF"/>
                </a:solidFill>
              </a:rPr>
              <a:t>2002 - 2006:  Transform Alternative Program into early staging of our Student Support Center as we recognized changing issues and challenges students were bringing to school.</a:t>
            </a:r>
          </a:p>
          <a:p>
            <a:pPr marL="457200" lvl="0" indent="-342900" rtl="0">
              <a:spcBef>
                <a:spcPts val="0"/>
              </a:spcBef>
              <a:spcAft>
                <a:spcPts val="0"/>
              </a:spcAft>
              <a:buClr>
                <a:srgbClr val="FFFFFF"/>
              </a:buClr>
              <a:buSzPts val="1800"/>
              <a:buChar char="●"/>
            </a:pPr>
            <a:r>
              <a:rPr lang="en">
                <a:solidFill>
                  <a:srgbClr val="FFFFFF"/>
                </a:solidFill>
              </a:rPr>
              <a:t>2004 - 2017:  Transform Hall Monitors into our Director of Security and Response</a:t>
            </a:r>
          </a:p>
          <a:p>
            <a:pPr marL="457200" lvl="0" indent="-342900" rtl="0">
              <a:spcBef>
                <a:spcPts val="0"/>
              </a:spcBef>
              <a:spcAft>
                <a:spcPts val="0"/>
              </a:spcAft>
              <a:buClr>
                <a:srgbClr val="FFFFFF"/>
              </a:buClr>
              <a:buSzPts val="1800"/>
              <a:buChar char="●"/>
            </a:pPr>
            <a:r>
              <a:rPr lang="en">
                <a:solidFill>
                  <a:srgbClr val="FFFFFF"/>
                </a:solidFill>
              </a:rPr>
              <a:t>2011 - 2017:  Transform our Health &amp; Wellness Programming: Yoga Classes, Project Adventure, etc</a:t>
            </a:r>
          </a:p>
          <a:p>
            <a:pPr marL="457200" lvl="0" indent="-342900" rtl="0">
              <a:spcBef>
                <a:spcPts val="0"/>
              </a:spcBef>
              <a:spcAft>
                <a:spcPts val="0"/>
              </a:spcAft>
              <a:buClr>
                <a:srgbClr val="FFFFFF"/>
              </a:buClr>
              <a:buSzPts val="1800"/>
              <a:buChar char="●"/>
            </a:pPr>
            <a:r>
              <a:rPr lang="en">
                <a:solidFill>
                  <a:srgbClr val="FFFFFF"/>
                </a:solidFill>
              </a:rPr>
              <a:t>2014 - 2025:  Develop &amp; Implement Vision 2025: </a:t>
            </a:r>
          </a:p>
          <a:p>
            <a:pPr marL="457200" lvl="0" indent="-342900" rtl="0">
              <a:spcBef>
                <a:spcPts val="0"/>
              </a:spcBef>
              <a:buClr>
                <a:srgbClr val="FFFFFF"/>
              </a:buClr>
              <a:buSzPts val="1800"/>
              <a:buChar char="●"/>
            </a:pPr>
            <a:r>
              <a:rPr lang="en">
                <a:solidFill>
                  <a:srgbClr val="FFFFFF"/>
                </a:solidFill>
              </a:rPr>
              <a:t>Plan for new Medical Center: “Triage Model”</a:t>
            </a:r>
          </a:p>
          <a:p>
            <a:pPr marL="0" lvl="0" indent="0" rtl="0">
              <a:spcBef>
                <a:spcPts val="0"/>
              </a:spcBef>
              <a:buNone/>
            </a:pPr>
            <a:endParaRPr sz="1400"/>
          </a:p>
          <a:p>
            <a:pPr marL="0" lvl="0" indent="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1575" y="285150"/>
            <a:ext cx="9014100" cy="789900"/>
          </a:xfrm>
          <a:prstGeom prst="rect">
            <a:avLst/>
          </a:prstGeom>
        </p:spPr>
        <p:txBody>
          <a:bodyPr wrap="square" lIns="91425" tIns="91425" rIns="91425" bIns="91425" anchor="t" anchorCtr="0">
            <a:noAutofit/>
          </a:bodyPr>
          <a:lstStyle/>
          <a:p>
            <a:pPr marL="0" lvl="0" indent="0" algn="ctr">
              <a:spcBef>
                <a:spcPts val="0"/>
              </a:spcBef>
              <a:buNone/>
            </a:pPr>
            <a:r>
              <a:rPr lang="en" sz="2400"/>
              <a:t>The House System: Physical Design of HS matches </a:t>
            </a:r>
          </a:p>
          <a:p>
            <a:pPr marL="0" lvl="0" indent="0" algn="ctr">
              <a:spcBef>
                <a:spcPts val="0"/>
              </a:spcBef>
              <a:buNone/>
            </a:pPr>
            <a:r>
              <a:rPr lang="en" sz="2400"/>
              <a:t>Educational Philosophy</a:t>
            </a:r>
          </a:p>
        </p:txBody>
      </p:sp>
      <p:sp>
        <p:nvSpPr>
          <p:cNvPr id="104" name="Shape 10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a:t>Unique opportunity to design building physically &amp; emotionally</a:t>
            </a:r>
          </a:p>
          <a:p>
            <a:pPr marL="457200" lvl="0" indent="-342900" rtl="0">
              <a:spcBef>
                <a:spcPts val="0"/>
              </a:spcBef>
              <a:spcAft>
                <a:spcPts val="0"/>
              </a:spcAft>
              <a:buSzPts val="1800"/>
              <a:buChar char="●"/>
            </a:pPr>
            <a:r>
              <a:rPr lang="en"/>
              <a:t>House System designed to allow students time to grow emotionally, physically and academically</a:t>
            </a:r>
          </a:p>
          <a:p>
            <a:pPr marL="914400" lvl="1" indent="-342900" rtl="0">
              <a:spcBef>
                <a:spcPts val="0"/>
              </a:spcBef>
              <a:spcAft>
                <a:spcPts val="0"/>
              </a:spcAft>
              <a:buSzPts val="1800"/>
              <a:buChar char="○"/>
            </a:pPr>
            <a:r>
              <a:rPr lang="en" sz="1800"/>
              <a:t>Recognized there are significant differences and needs of a 15 and an 18 year old</a:t>
            </a:r>
          </a:p>
          <a:p>
            <a:pPr marL="457200" lvl="0" indent="-342900" rtl="0">
              <a:spcBef>
                <a:spcPts val="0"/>
              </a:spcBef>
              <a:spcAft>
                <a:spcPts val="0"/>
              </a:spcAft>
              <a:buSzPts val="1800"/>
              <a:buChar char="●"/>
            </a:pPr>
            <a:r>
              <a:rPr lang="en"/>
              <a:t>Assistant Principals - Leaders and Experts of their Houses</a:t>
            </a:r>
          </a:p>
          <a:p>
            <a:pPr marL="914400" lvl="1" indent="-317500" rtl="0">
              <a:spcBef>
                <a:spcPts val="0"/>
              </a:spcBef>
              <a:spcAft>
                <a:spcPts val="0"/>
              </a:spcAft>
              <a:buSzPts val="1400"/>
              <a:buChar char="○"/>
            </a:pPr>
            <a:r>
              <a:rPr lang="en"/>
              <a:t>Broken out by Lower &amp; Upper School, not alpha or rotating)</a:t>
            </a:r>
          </a:p>
          <a:p>
            <a:pPr marL="457200" lvl="0" indent="-342900" rtl="0">
              <a:spcBef>
                <a:spcPts val="0"/>
              </a:spcBef>
              <a:spcAft>
                <a:spcPts val="0"/>
              </a:spcAft>
              <a:buSzPts val="1800"/>
              <a:buChar char="●"/>
            </a:pPr>
            <a:r>
              <a:rPr lang="en"/>
              <a:t>Separate Lunches</a:t>
            </a:r>
          </a:p>
          <a:p>
            <a:pPr marL="457200" lvl="0" indent="-342900" rtl="0">
              <a:spcBef>
                <a:spcPts val="0"/>
              </a:spcBef>
              <a:buSzPts val="1800"/>
              <a:buChar char="●"/>
            </a:pPr>
            <a:r>
              <a:rPr lang="en"/>
              <a:t>Lockers, Home Rooms, Hallways </a:t>
            </a:r>
          </a:p>
          <a:p>
            <a:pPr marL="457200" lvl="0" indent="0" rtl="0">
              <a:spcBef>
                <a:spcPts val="0"/>
              </a:spcBef>
              <a:buNone/>
            </a:pPr>
            <a:endParaRPr/>
          </a:p>
        </p:txBody>
      </p:sp>
      <p:pic>
        <p:nvPicPr>
          <p:cNvPr id="105" name="Shape 105"/>
          <p:cNvPicPr preferRelativeResize="0"/>
          <p:nvPr/>
        </p:nvPicPr>
        <p:blipFill>
          <a:blip r:embed="rId3">
            <a:alphaModFix/>
          </a:blip>
          <a:stretch>
            <a:fillRect/>
          </a:stretch>
        </p:blipFill>
        <p:spPr>
          <a:xfrm>
            <a:off x="5996400" y="3150450"/>
            <a:ext cx="3118150" cy="194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137575"/>
            <a:ext cx="8520600" cy="800700"/>
          </a:xfrm>
          <a:prstGeom prst="rect">
            <a:avLst/>
          </a:prstGeom>
        </p:spPr>
        <p:txBody>
          <a:bodyPr wrap="square" lIns="91425" tIns="91425" rIns="91425" bIns="91425" anchor="t" anchorCtr="0">
            <a:noAutofit/>
          </a:bodyPr>
          <a:lstStyle/>
          <a:p>
            <a:pPr marL="0" lvl="0" indent="0">
              <a:spcBef>
                <a:spcPts val="0"/>
              </a:spcBef>
              <a:buNone/>
            </a:pPr>
            <a:r>
              <a:rPr lang="en" sz="2400"/>
              <a:t>Peer Leader Programming </a:t>
            </a:r>
            <a:r>
              <a:rPr lang="en" sz="1400"/>
              <a:t>- Julianna O’Day</a:t>
            </a:r>
          </a:p>
        </p:txBody>
      </p:sp>
      <p:sp>
        <p:nvSpPr>
          <p:cNvPr id="111" name="Shape 111"/>
          <p:cNvSpPr txBox="1">
            <a:spLocks noGrp="1"/>
          </p:cNvSpPr>
          <p:nvPr>
            <p:ph type="body" idx="1"/>
          </p:nvPr>
        </p:nvSpPr>
        <p:spPr>
          <a:xfrm>
            <a:off x="311700" y="874975"/>
            <a:ext cx="8520600" cy="4268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a:t>Acknowledge our issues &amp; transform the culture</a:t>
            </a:r>
          </a:p>
          <a:p>
            <a:pPr marL="457200" lvl="0" indent="-342900" rtl="0">
              <a:spcBef>
                <a:spcPts val="0"/>
              </a:spcBef>
              <a:spcAft>
                <a:spcPts val="0"/>
              </a:spcAft>
              <a:buSzPts val="1800"/>
              <a:buChar char="●"/>
            </a:pPr>
            <a:r>
              <a:rPr lang="en"/>
              <a:t>Make successful transitions from one grade to another</a:t>
            </a:r>
          </a:p>
          <a:p>
            <a:pPr marL="457200" lvl="0" indent="-342900" rtl="0">
              <a:spcBef>
                <a:spcPts val="0"/>
              </a:spcBef>
              <a:spcAft>
                <a:spcPts val="0"/>
              </a:spcAft>
              <a:buSzPts val="1800"/>
              <a:buChar char="●"/>
            </a:pPr>
            <a:r>
              <a:rPr lang="en"/>
              <a:t>Peer Leader Program began in 1999</a:t>
            </a:r>
          </a:p>
          <a:p>
            <a:pPr marL="457200" lvl="0" indent="-342900" rtl="0">
              <a:spcBef>
                <a:spcPts val="0"/>
              </a:spcBef>
              <a:spcAft>
                <a:spcPts val="0"/>
              </a:spcAft>
              <a:buSzPts val="1800"/>
              <a:buChar char="●"/>
            </a:pPr>
            <a:r>
              <a:rPr lang="en"/>
              <a:t>Freshman Orientation Program becomes year long orientation with monthly programming</a:t>
            </a:r>
          </a:p>
          <a:p>
            <a:pPr marL="457200" lvl="0" indent="-342900" rtl="0">
              <a:spcBef>
                <a:spcPts val="0"/>
              </a:spcBef>
              <a:spcAft>
                <a:spcPts val="0"/>
              </a:spcAft>
              <a:buSzPts val="1800"/>
              <a:buChar char="●"/>
            </a:pPr>
            <a:r>
              <a:rPr lang="en" sz="1800"/>
              <a:t>Peer Leader Coordinator also an Adjustment Counselor in our Student Support Center</a:t>
            </a:r>
          </a:p>
          <a:p>
            <a:pPr marL="1371600" lvl="2" indent="-342900" rtl="0">
              <a:spcBef>
                <a:spcPts val="0"/>
              </a:spcBef>
              <a:spcAft>
                <a:spcPts val="0"/>
              </a:spcAft>
              <a:buSzPts val="1800"/>
              <a:buChar char="■"/>
            </a:pPr>
            <a:r>
              <a:rPr lang="en" sz="1800"/>
              <a:t>Transforming the Peer Leader Program as times change - </a:t>
            </a:r>
          </a:p>
          <a:p>
            <a:pPr marL="1828800" lvl="3" indent="-342900" rtl="0">
              <a:spcBef>
                <a:spcPts val="0"/>
              </a:spcBef>
              <a:spcAft>
                <a:spcPts val="0"/>
              </a:spcAft>
              <a:buSzPts val="1800"/>
              <a:buChar char="●"/>
            </a:pPr>
            <a:r>
              <a:rPr lang="en" sz="1800"/>
              <a:t>Tying into our K-12 Initiatives</a:t>
            </a:r>
          </a:p>
          <a:p>
            <a:pPr marL="2286000" lvl="4" indent="-342900" rtl="0">
              <a:spcBef>
                <a:spcPts val="0"/>
              </a:spcBef>
              <a:spcAft>
                <a:spcPts val="0"/>
              </a:spcAft>
              <a:buSzPts val="1800"/>
              <a:buChar char="○"/>
            </a:pPr>
            <a:r>
              <a:rPr lang="en" sz="1800"/>
              <a:t>Senior Internships/going back to Middle and Elementary Schools as Capstone Experiences</a:t>
            </a:r>
          </a:p>
          <a:p>
            <a:pPr marL="1828800" lvl="3" indent="-342900" rtl="0">
              <a:spcBef>
                <a:spcPts val="0"/>
              </a:spcBef>
              <a:buSzPts val="1800"/>
              <a:buChar char="●"/>
            </a:pPr>
            <a:r>
              <a:rPr lang="en" sz="1800"/>
              <a:t>Peer Tutors &amp; Peer Groups for Social &amp; Emotional Learning Support</a:t>
            </a: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On-screen Show (16:9)</PresentationFormat>
  <Paragraphs>143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Dark</vt:lpstr>
      <vt:lpstr>MASCONOMET REGIONAL HIGH SCHOOL</vt:lpstr>
      <vt:lpstr>Our Staff </vt:lpstr>
      <vt:lpstr>Central Tenets of Masco Programming </vt:lpstr>
      <vt:lpstr>Keys to Building SEL Programming:</vt:lpstr>
      <vt:lpstr>We Began With A Question</vt:lpstr>
      <vt:lpstr>From a Tragedy, a Book &amp; a Speaker came an Idea</vt:lpstr>
      <vt:lpstr>The Staging Process - 20 years in the making</vt:lpstr>
      <vt:lpstr>The House System: Physical Design of HS matches  Educational Philosophy</vt:lpstr>
      <vt:lpstr>Peer Leader Programming - Julianna O’Day</vt:lpstr>
      <vt:lpstr>Peer Leaders &amp; Freshman Walk: Masco In Motion</vt:lpstr>
      <vt:lpstr>Evolution of our Student Support Center - Kristin Duffy</vt:lpstr>
      <vt:lpstr>Development of our Director of Security &amp; Crisis Response - Steve Burt</vt:lpstr>
      <vt:lpstr>Transformed our Student Council - Ben Hanchett </vt:lpstr>
      <vt:lpstr>Embedding the Curriculum</vt:lpstr>
      <vt:lpstr>Wellness Programming - Alicia Gomes </vt:lpstr>
      <vt:lpstr>Where we’re Headed - Dr. Kevin Lyons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MASCONOMET REGIONAL HIGH SCHOOL</dc:title>
  <dc:creator>Lyons, Kevin</dc:creator>
  <cp:lastModifiedBy>Darlene</cp:lastModifiedBy>
  <cp:revision>1</cp:revision>
  <dcterms:modified xsi:type="dcterms:W3CDTF">2017-12-13T15:53:34Z</dcterms:modified>
</cp:coreProperties>
</file>