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94" r:id="rId3"/>
    <p:sldId id="295" r:id="rId4"/>
    <p:sldId id="258" r:id="rId5"/>
    <p:sldId id="259" r:id="rId6"/>
    <p:sldId id="261" r:id="rId7"/>
    <p:sldId id="290" r:id="rId8"/>
    <p:sldId id="262" r:id="rId9"/>
    <p:sldId id="263" r:id="rId10"/>
    <p:sldId id="264" r:id="rId11"/>
    <p:sldId id="291" r:id="rId12"/>
    <p:sldId id="265" r:id="rId13"/>
    <p:sldId id="266" r:id="rId14"/>
    <p:sldId id="267" r:id="rId15"/>
    <p:sldId id="268" r:id="rId16"/>
    <p:sldId id="270" r:id="rId17"/>
    <p:sldId id="271" r:id="rId18"/>
    <p:sldId id="273" r:id="rId19"/>
    <p:sldId id="272" r:id="rId20"/>
    <p:sldId id="298" r:id="rId21"/>
    <p:sldId id="274" r:id="rId22"/>
    <p:sldId id="276" r:id="rId23"/>
    <p:sldId id="279" r:id="rId24"/>
    <p:sldId id="280" r:id="rId25"/>
    <p:sldId id="277" r:id="rId26"/>
    <p:sldId id="278" r:id="rId27"/>
    <p:sldId id="281" r:id="rId28"/>
    <p:sldId id="282" r:id="rId29"/>
    <p:sldId id="283" r:id="rId30"/>
    <p:sldId id="284" r:id="rId31"/>
    <p:sldId id="285" r:id="rId32"/>
    <p:sldId id="286" r:id="rId33"/>
    <p:sldId id="287" r:id="rId34"/>
    <p:sldId id="296" r:id="rId35"/>
    <p:sldId id="288" r:id="rId36"/>
    <p:sldId id="289"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86F50FE-57C6-4D2C-8BC0-0B3F060326AE}">
          <p14:sldIdLst>
            <p14:sldId id="256"/>
            <p14:sldId id="294"/>
            <p14:sldId id="295"/>
            <p14:sldId id="258"/>
            <p14:sldId id="259"/>
            <p14:sldId id="261"/>
            <p14:sldId id="290"/>
            <p14:sldId id="262"/>
            <p14:sldId id="263"/>
            <p14:sldId id="264"/>
            <p14:sldId id="291"/>
            <p14:sldId id="265"/>
            <p14:sldId id="266"/>
            <p14:sldId id="267"/>
            <p14:sldId id="268"/>
            <p14:sldId id="270"/>
            <p14:sldId id="271"/>
            <p14:sldId id="273"/>
            <p14:sldId id="272"/>
            <p14:sldId id="298"/>
            <p14:sldId id="274"/>
            <p14:sldId id="276"/>
            <p14:sldId id="279"/>
            <p14:sldId id="280"/>
            <p14:sldId id="277"/>
            <p14:sldId id="278"/>
            <p14:sldId id="281"/>
            <p14:sldId id="282"/>
            <p14:sldId id="283"/>
            <p14:sldId id="284"/>
            <p14:sldId id="285"/>
            <p14:sldId id="286"/>
            <p14:sldId id="287"/>
            <p14:sldId id="296"/>
            <p14:sldId id="288"/>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33" autoAdjust="0"/>
  </p:normalViewPr>
  <p:slideViewPr>
    <p:cSldViewPr>
      <p:cViewPr varScale="1">
        <p:scale>
          <a:sx n="48" d="100"/>
          <a:sy n="48" d="100"/>
        </p:scale>
        <p:origin x="1325"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4D84ADD-0A13-4070-8565-41A8103470C9}" type="datetimeFigureOut">
              <a:rPr lang="en-US" smtClean="0"/>
              <a:t>8/21/2014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9908D00-9095-4DEE-859E-C4ED95EFB957}" type="slidenum">
              <a:rPr lang="en-US" smtClean="0"/>
              <a:t>‹#›</a:t>
            </a:fld>
            <a:endParaRPr lang="en-US" dirty="0"/>
          </a:p>
        </p:txBody>
      </p:sp>
    </p:spTree>
    <p:extLst>
      <p:ext uri="{BB962C8B-B14F-4D97-AF65-F5344CB8AC3E}">
        <p14:creationId xmlns:p14="http://schemas.microsoft.com/office/powerpoint/2010/main" val="752386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059133E-16C8-4C01-8E98-C0303B0154DA}" type="datetimeFigureOut">
              <a:rPr lang="en-US" smtClean="0"/>
              <a:t>8/21/2014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A31AA-7263-40FB-B78C-6AA461E88C17}" type="slidenum">
              <a:rPr lang="en-US" smtClean="0"/>
              <a:t>‹#›</a:t>
            </a:fld>
            <a:endParaRPr lang="en-US" dirty="0"/>
          </a:p>
        </p:txBody>
      </p:sp>
    </p:spTree>
    <p:extLst>
      <p:ext uri="{BB962C8B-B14F-4D97-AF65-F5344CB8AC3E}">
        <p14:creationId xmlns:p14="http://schemas.microsoft.com/office/powerpoint/2010/main" val="225250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6A31AA-7263-40FB-B78C-6AA461E88C17}" type="slidenum">
              <a:rPr lang="en-US" smtClean="0"/>
              <a:t>25</a:t>
            </a:fld>
            <a:endParaRPr lang="en-US" dirty="0"/>
          </a:p>
        </p:txBody>
      </p:sp>
    </p:spTree>
    <p:extLst>
      <p:ext uri="{BB962C8B-B14F-4D97-AF65-F5344CB8AC3E}">
        <p14:creationId xmlns:p14="http://schemas.microsoft.com/office/powerpoint/2010/main" val="226980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099C95-4BB0-4B0D-9C66-77EC8C9CD7D4}"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099C95-4BB0-4B0D-9C66-77EC8C9CD7D4}"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099C95-4BB0-4B0D-9C66-77EC8C9CD7D4}"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099C95-4BB0-4B0D-9C66-77EC8C9CD7D4}"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F5DA5-D5D1-4442-BA98-D957524229C5}" type="datetimeFigureOut">
              <a:rPr lang="en-US" smtClean="0"/>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099C95-4BB0-4B0D-9C66-77EC8C9CD7D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EBF5DA5-D5D1-4442-BA98-D957524229C5}" type="datetimeFigureOut">
              <a:rPr lang="en-US" smtClean="0"/>
              <a:t>8/21/2014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6099C95-4BB0-4B0D-9C66-77EC8C9CD7D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1946" y="1295400"/>
            <a:ext cx="7848600" cy="1524000"/>
          </a:xfrm>
        </p:spPr>
        <p:txBody>
          <a:bodyPr/>
          <a:lstStyle/>
          <a:p>
            <a:r>
              <a:rPr lang="en-US" sz="3200" dirty="0" smtClean="0"/>
              <a:t>Student Discipline Rules:</a:t>
            </a:r>
            <a:br>
              <a:rPr lang="en-US" sz="3200" dirty="0" smtClean="0"/>
            </a:br>
            <a:r>
              <a:rPr lang="en-US" sz="3200" dirty="0" smtClean="0"/>
              <a:t>Chapter 222 of the Acts of 2012</a:t>
            </a:r>
            <a:br>
              <a:rPr lang="en-US" sz="3200" dirty="0" smtClean="0"/>
            </a:br>
            <a:r>
              <a:rPr lang="en-US" sz="3200" dirty="0" smtClean="0"/>
              <a:t>Effective July 1, 2014</a:t>
            </a:r>
            <a:endParaRPr lang="en-US" sz="3200" dirty="0"/>
          </a:p>
        </p:txBody>
      </p:sp>
      <p:sp>
        <p:nvSpPr>
          <p:cNvPr id="3" name="Subtitle 2"/>
          <p:cNvSpPr>
            <a:spLocks noGrp="1"/>
          </p:cNvSpPr>
          <p:nvPr>
            <p:ph type="subTitle" idx="1"/>
          </p:nvPr>
        </p:nvSpPr>
        <p:spPr/>
        <p:txBody>
          <a:bodyPr/>
          <a:lstStyle/>
          <a:p>
            <a:endParaRPr lang="en-US" dirty="0"/>
          </a:p>
        </p:txBody>
      </p:sp>
      <p:sp>
        <p:nvSpPr>
          <p:cNvPr id="4" name="TextBox 3"/>
          <p:cNvSpPr txBox="1"/>
          <p:nvPr/>
        </p:nvSpPr>
        <p:spPr>
          <a:xfrm>
            <a:off x="5250873" y="4216017"/>
            <a:ext cx="3276600" cy="2308324"/>
          </a:xfrm>
          <a:prstGeom prst="rect">
            <a:avLst/>
          </a:prstGeom>
          <a:noFill/>
        </p:spPr>
        <p:txBody>
          <a:bodyPr wrap="square" rtlCol="0">
            <a:spAutoFit/>
          </a:bodyPr>
          <a:lstStyle/>
          <a:p>
            <a:r>
              <a:rPr lang="en-US" dirty="0"/>
              <a:t>Rosann DiPietro, Esq.</a:t>
            </a:r>
          </a:p>
          <a:p>
            <a:r>
              <a:rPr lang="en-US" dirty="0"/>
              <a:t>Kelly Gonzalez, Esq.</a:t>
            </a:r>
          </a:p>
          <a:p>
            <a:r>
              <a:rPr lang="en-US" dirty="0"/>
              <a:t>Long &amp; DiPietro, LLP</a:t>
            </a:r>
          </a:p>
          <a:p>
            <a:r>
              <a:rPr lang="en-US" dirty="0"/>
              <a:t>175 Derby Street, Unit 17</a:t>
            </a:r>
          </a:p>
          <a:p>
            <a:r>
              <a:rPr lang="en-US" dirty="0"/>
              <a:t>Hingham, MA  02043</a:t>
            </a:r>
          </a:p>
          <a:p>
            <a:r>
              <a:rPr lang="en-US" dirty="0"/>
              <a:t>(781)749-0021</a:t>
            </a:r>
          </a:p>
          <a:p>
            <a:r>
              <a:rPr lang="en-US" dirty="0"/>
              <a:t>rdipietro@long-law.com</a:t>
            </a:r>
          </a:p>
          <a:p>
            <a:r>
              <a:rPr lang="en-US" dirty="0"/>
              <a:t>kgonzalez@long-law.com</a:t>
            </a:r>
          </a:p>
        </p:txBody>
      </p:sp>
    </p:spTree>
    <p:extLst>
      <p:ext uri="{BB962C8B-B14F-4D97-AF65-F5344CB8AC3E}">
        <p14:creationId xmlns:p14="http://schemas.microsoft.com/office/powerpoint/2010/main" val="22850875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Notices to Parents for Short- and Long-Term Suspensions</a:t>
            </a:r>
            <a:endParaRPr lang="en-US" dirty="0"/>
          </a:p>
        </p:txBody>
      </p:sp>
      <p:sp>
        <p:nvSpPr>
          <p:cNvPr id="3" name="Content Placeholder 2"/>
          <p:cNvSpPr>
            <a:spLocks noGrp="1"/>
          </p:cNvSpPr>
          <p:nvPr>
            <p:ph idx="1"/>
          </p:nvPr>
        </p:nvSpPr>
        <p:spPr/>
        <p:txBody>
          <a:bodyPr>
            <a:normAutofit fontScale="77500" lnSpcReduction="20000"/>
          </a:bodyPr>
          <a:lstStyle/>
          <a:p>
            <a:r>
              <a:rPr lang="en-US" sz="3400" dirty="0" smtClean="0"/>
              <a:t>Written notice to parents may be made by hand delivery, mail, email to an address provided by the parents for school communications or other method of delivery agreed upon.</a:t>
            </a:r>
          </a:p>
          <a:p>
            <a:r>
              <a:rPr lang="en-US" sz="3400" dirty="0" smtClean="0"/>
              <a:t>Principals must make reasonable efforts to notify parents orally of the opportunity to attend the meeting.</a:t>
            </a:r>
          </a:p>
          <a:p>
            <a:r>
              <a:rPr lang="en-US" sz="3400" dirty="0" smtClean="0"/>
              <a:t>Principals may hold hearing without parents only if they provide written notice and at least 2 attempts to contact the parents in the manner specified for emergency notification.</a:t>
            </a:r>
          </a:p>
          <a:p>
            <a:r>
              <a:rPr lang="en-US" sz="3400" dirty="0" smtClean="0"/>
              <a:t>The same written notice is required for emergency suspensions but it need not be provided prior to imposing the suspension.</a:t>
            </a:r>
          </a:p>
          <a:p>
            <a:endParaRPr lang="en-US" dirty="0" smtClean="0"/>
          </a:p>
          <a:p>
            <a:pPr marL="457200" lvl="1" indent="0">
              <a:buNone/>
            </a:pPr>
            <a:endParaRPr lang="en-US" dirty="0"/>
          </a:p>
        </p:txBody>
      </p:sp>
    </p:spTree>
    <p:extLst>
      <p:ext uri="{BB962C8B-B14F-4D97-AF65-F5344CB8AC3E}">
        <p14:creationId xmlns:p14="http://schemas.microsoft.com/office/powerpoint/2010/main" val="3563322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Reasonable Attempts to Reach Parents</a:t>
            </a:r>
            <a:endParaRPr lang="en-US" dirty="0"/>
          </a:p>
        </p:txBody>
      </p:sp>
      <p:sp>
        <p:nvSpPr>
          <p:cNvPr id="3" name="Content Placeholder 2"/>
          <p:cNvSpPr>
            <a:spLocks noGrp="1"/>
          </p:cNvSpPr>
          <p:nvPr>
            <p:ph idx="1"/>
          </p:nvPr>
        </p:nvSpPr>
        <p:spPr/>
        <p:txBody>
          <a:bodyPr/>
          <a:lstStyle/>
          <a:p>
            <a:pPr lvl="1" indent="-457200"/>
            <a:r>
              <a:rPr lang="en-US" sz="2800" dirty="0" smtClean="0"/>
              <a:t>Document attempts to reach parent, especially by phone. </a:t>
            </a:r>
          </a:p>
          <a:p>
            <a:pPr lvl="1" indent="-457200"/>
            <a:r>
              <a:rPr lang="en-US" sz="2800" dirty="0" smtClean="0"/>
              <a:t>Prepare for situations involving lack of parental response.</a:t>
            </a:r>
            <a:endParaRPr lang="en-US" sz="2800" dirty="0"/>
          </a:p>
          <a:p>
            <a:endParaRPr lang="en-US" dirty="0"/>
          </a:p>
        </p:txBody>
      </p:sp>
    </p:spTree>
    <p:extLst>
      <p:ext uri="{BB962C8B-B14F-4D97-AF65-F5344CB8AC3E}">
        <p14:creationId xmlns:p14="http://schemas.microsoft.com/office/powerpoint/2010/main" val="1817053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Hearings</a:t>
            </a:r>
            <a:endParaRPr lang="en-US" dirty="0"/>
          </a:p>
        </p:txBody>
      </p:sp>
      <p:sp>
        <p:nvSpPr>
          <p:cNvPr id="3" name="Content Placeholder 2"/>
          <p:cNvSpPr>
            <a:spLocks noGrp="1"/>
          </p:cNvSpPr>
          <p:nvPr>
            <p:ph idx="1"/>
          </p:nvPr>
        </p:nvSpPr>
        <p:spPr/>
        <p:txBody>
          <a:bodyPr>
            <a:normAutofit/>
          </a:bodyPr>
          <a:lstStyle/>
          <a:p>
            <a:r>
              <a:rPr lang="en-US" sz="2000" dirty="0" smtClean="0"/>
              <a:t>Must hold hearing prior to short- or long-term suspension.</a:t>
            </a:r>
          </a:p>
          <a:p>
            <a:pPr lvl="1"/>
            <a:r>
              <a:rPr lang="en-US" dirty="0" smtClean="0"/>
              <a:t>Different requirements for emergency and in-school suspensions</a:t>
            </a:r>
          </a:p>
          <a:p>
            <a:r>
              <a:rPr lang="en-US" sz="2000" dirty="0"/>
              <a:t>Formality of the hearing depends on the outcome being contemplated</a:t>
            </a:r>
          </a:p>
          <a:p>
            <a:r>
              <a:rPr lang="en-US" sz="2000" dirty="0" smtClean="0"/>
              <a:t>Greater due process rights for long-term suspension cases</a:t>
            </a:r>
          </a:p>
          <a:p>
            <a:r>
              <a:rPr lang="en-US" sz="2000" dirty="0" smtClean="0"/>
              <a:t>If you are unsure of whether the suspension will be greater than 10 days, err on the side of following the rights afforded to long-term suspensions.</a:t>
            </a:r>
            <a:endParaRPr lang="en-US" sz="2000" dirty="0"/>
          </a:p>
          <a:p>
            <a:pPr lvl="1"/>
            <a:r>
              <a:rPr lang="en-US" dirty="0" smtClean="0"/>
              <a:t>If you plan for a short-term suspension but learn during the hearing that a long-term suspension may be appropriate, you will have to provide the process due for a long-term suspension.</a:t>
            </a:r>
          </a:p>
        </p:txBody>
      </p:sp>
    </p:spTree>
    <p:extLst>
      <p:ext uri="{BB962C8B-B14F-4D97-AF65-F5344CB8AC3E}">
        <p14:creationId xmlns:p14="http://schemas.microsoft.com/office/powerpoint/2010/main" val="944901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Principal Meeting Short-Term Suspension</a:t>
            </a:r>
            <a:endParaRPr lang="en-US" sz="3600" dirty="0"/>
          </a:p>
        </p:txBody>
      </p:sp>
      <p:sp>
        <p:nvSpPr>
          <p:cNvPr id="3" name="Content Placeholder 2"/>
          <p:cNvSpPr>
            <a:spLocks noGrp="1"/>
          </p:cNvSpPr>
          <p:nvPr>
            <p:ph idx="1"/>
          </p:nvPr>
        </p:nvSpPr>
        <p:spPr>
          <a:xfrm>
            <a:off x="457200" y="1447800"/>
            <a:ext cx="8229600" cy="4876800"/>
          </a:xfrm>
        </p:spPr>
        <p:txBody>
          <a:bodyPr>
            <a:normAutofit/>
          </a:bodyPr>
          <a:lstStyle/>
          <a:p>
            <a:r>
              <a:rPr lang="en-US" sz="2200" dirty="0" smtClean="0"/>
              <a:t>Only if 10 or fewer days (consecutive or cumulative)</a:t>
            </a:r>
          </a:p>
          <a:p>
            <a:r>
              <a:rPr lang="en-US" sz="2200" dirty="0" smtClean="0"/>
              <a:t>Meeting must occur prior to imposition of discipline</a:t>
            </a:r>
          </a:p>
          <a:p>
            <a:r>
              <a:rPr lang="en-US" sz="2200" dirty="0" smtClean="0"/>
              <a:t>Purpose:  hear and consider information, provide the student with an opportunity to dispute or explain, determine if the student committed the offence  and, if so the consequences. </a:t>
            </a:r>
          </a:p>
          <a:p>
            <a:r>
              <a:rPr lang="en-US" sz="2200" dirty="0" smtClean="0"/>
              <a:t>The Principal must discuss:  (1) the disciplinary offense, (2) basis for the charge, and (3) any other pertinent information.</a:t>
            </a:r>
          </a:p>
          <a:p>
            <a:r>
              <a:rPr lang="en-US" sz="2200" dirty="0" smtClean="0"/>
              <a:t>The student must be allowed to present information, including mitigating facts that the Principal must consider in determining whether other remedies or consequences may be appropriate.</a:t>
            </a:r>
          </a:p>
          <a:p>
            <a:r>
              <a:rPr lang="en-US" sz="2200" dirty="0" smtClean="0"/>
              <a:t>The parents must be given an opportunity to discuss the student’s conduct and offer information that the principal must consider.  </a:t>
            </a:r>
          </a:p>
        </p:txBody>
      </p:sp>
    </p:spTree>
    <p:extLst>
      <p:ext uri="{BB962C8B-B14F-4D97-AF65-F5344CB8AC3E}">
        <p14:creationId xmlns:p14="http://schemas.microsoft.com/office/powerpoint/2010/main" val="2908831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Principal’s Decision Short-Term Suspension</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a:t>Based on the </a:t>
            </a:r>
            <a:r>
              <a:rPr lang="en-US" dirty="0" smtClean="0"/>
              <a:t>available </a:t>
            </a:r>
            <a:r>
              <a:rPr lang="en-US" dirty="0"/>
              <a:t>information, including mitigating </a:t>
            </a:r>
            <a:r>
              <a:rPr lang="en-US" dirty="0" smtClean="0"/>
              <a:t>circumstances, </a:t>
            </a:r>
            <a:r>
              <a:rPr lang="en-US" dirty="0"/>
              <a:t>the </a:t>
            </a:r>
            <a:r>
              <a:rPr lang="en-US" dirty="0" smtClean="0"/>
              <a:t>Principal </a:t>
            </a:r>
            <a:r>
              <a:rPr lang="en-US" dirty="0"/>
              <a:t>shall determine </a:t>
            </a:r>
            <a:r>
              <a:rPr lang="en-US" dirty="0" smtClean="0"/>
              <a:t>whether </a:t>
            </a:r>
            <a:r>
              <a:rPr lang="en-US" dirty="0"/>
              <a:t>the student committed the </a:t>
            </a:r>
            <a:r>
              <a:rPr lang="en-US" dirty="0" smtClean="0"/>
              <a:t>disciplinary </a:t>
            </a:r>
            <a:r>
              <a:rPr lang="en-US" dirty="0"/>
              <a:t>offense and, if so, what remedy or consequence will be imposed.</a:t>
            </a:r>
          </a:p>
          <a:p>
            <a:pPr lvl="1"/>
            <a:r>
              <a:rPr lang="en-US" dirty="0"/>
              <a:t>Use discretion</a:t>
            </a:r>
          </a:p>
          <a:p>
            <a:pPr lvl="1"/>
            <a:r>
              <a:rPr lang="en-US" dirty="0"/>
              <a:t>Consider alternatives</a:t>
            </a:r>
          </a:p>
          <a:p>
            <a:pPr lvl="1"/>
            <a:r>
              <a:rPr lang="en-US" dirty="0"/>
              <a:t>Suspension must be fewer than 10 days unless met requirements for long-term </a:t>
            </a:r>
            <a:r>
              <a:rPr lang="en-US" dirty="0" smtClean="0"/>
              <a:t>suspension hearing</a:t>
            </a:r>
            <a:endParaRPr lang="en-US" dirty="0"/>
          </a:p>
          <a:p>
            <a:endParaRPr lang="en-US" dirty="0"/>
          </a:p>
        </p:txBody>
      </p:sp>
    </p:spTree>
    <p:extLst>
      <p:ext uri="{BB962C8B-B14F-4D97-AF65-F5344CB8AC3E}">
        <p14:creationId xmlns:p14="http://schemas.microsoft.com/office/powerpoint/2010/main" val="3472991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Decision Notice Short-Term Suspension</a:t>
            </a:r>
            <a:endParaRPr lang="en-US" sz="3600" dirty="0"/>
          </a:p>
        </p:txBody>
      </p:sp>
      <p:sp>
        <p:nvSpPr>
          <p:cNvPr id="3" name="Content Placeholder 2"/>
          <p:cNvSpPr>
            <a:spLocks noGrp="1"/>
          </p:cNvSpPr>
          <p:nvPr>
            <p:ph idx="1"/>
          </p:nvPr>
        </p:nvSpPr>
        <p:spPr/>
        <p:txBody>
          <a:bodyPr>
            <a:normAutofit/>
          </a:bodyPr>
          <a:lstStyle/>
          <a:p>
            <a:r>
              <a:rPr lang="en-US" sz="2800" dirty="0" smtClean="0"/>
              <a:t>Form and detail are important.  </a:t>
            </a:r>
          </a:p>
          <a:p>
            <a:r>
              <a:rPr lang="en-US" sz="2800" dirty="0" smtClean="0"/>
              <a:t>May update original notice.</a:t>
            </a:r>
          </a:p>
          <a:p>
            <a:r>
              <a:rPr lang="en-US" sz="2800" dirty="0" smtClean="0"/>
              <a:t>Provide notice of decision if suspended or not.</a:t>
            </a:r>
          </a:p>
          <a:p>
            <a:r>
              <a:rPr lang="en-US" sz="2800" dirty="0" smtClean="0"/>
              <a:t>Notify parents and student of determinations and reasons for it.  If the student is suspended, state the duration and the opportunity to make up school work.</a:t>
            </a:r>
          </a:p>
          <a:p>
            <a:r>
              <a:rPr lang="en-US" sz="2800" dirty="0" smtClean="0"/>
              <a:t>No appeal to Superintendent.  </a:t>
            </a:r>
            <a:endParaRPr lang="en-US" sz="2800" dirty="0"/>
          </a:p>
        </p:txBody>
      </p:sp>
    </p:spTree>
    <p:extLst>
      <p:ext uri="{BB962C8B-B14F-4D97-AF65-F5344CB8AC3E}">
        <p14:creationId xmlns:p14="http://schemas.microsoft.com/office/powerpoint/2010/main" val="3420014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Principal’s Meeting Long-Term Suspension</a:t>
            </a:r>
            <a:endParaRPr lang="en-US" sz="3600" dirty="0"/>
          </a:p>
        </p:txBody>
      </p:sp>
      <p:sp>
        <p:nvSpPr>
          <p:cNvPr id="3" name="Content Placeholder 2"/>
          <p:cNvSpPr>
            <a:spLocks noGrp="1"/>
          </p:cNvSpPr>
          <p:nvPr>
            <p:ph idx="1"/>
          </p:nvPr>
        </p:nvSpPr>
        <p:spPr/>
        <p:txBody>
          <a:bodyPr/>
          <a:lstStyle/>
          <a:p>
            <a:r>
              <a:rPr lang="en-US" sz="3200" dirty="0" smtClean="0"/>
              <a:t>Purpose is same as short-term meeting.</a:t>
            </a:r>
          </a:p>
          <a:p>
            <a:r>
              <a:rPr lang="en-US" sz="3200" dirty="0" smtClean="0"/>
              <a:t>All rights afforded at short-term meeting apply.</a:t>
            </a:r>
          </a:p>
          <a:p>
            <a:r>
              <a:rPr lang="en-US" sz="3200" dirty="0" smtClean="0"/>
              <a:t>Same information to be considered as short-term meeting.</a:t>
            </a:r>
          </a:p>
          <a:p>
            <a:r>
              <a:rPr lang="en-US" sz="3200" dirty="0" smtClean="0"/>
              <a:t>Additional rights afforded for long-term suspensions</a:t>
            </a:r>
            <a:r>
              <a:rPr lang="en-US" dirty="0" smtClean="0"/>
              <a:t>.</a:t>
            </a:r>
          </a:p>
        </p:txBody>
      </p:sp>
    </p:spTree>
    <p:extLst>
      <p:ext uri="{BB962C8B-B14F-4D97-AF65-F5344CB8AC3E}">
        <p14:creationId xmlns:p14="http://schemas.microsoft.com/office/powerpoint/2010/main" val="1653389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Rights for Long-Term Suspension Meeting with Principal:</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advance of the hearing, the opportunity to review the student's record and the documents upon which the </a:t>
            </a:r>
            <a:r>
              <a:rPr lang="en-US" dirty="0" smtClean="0"/>
              <a:t>Principal </a:t>
            </a:r>
            <a:r>
              <a:rPr lang="en-US" dirty="0"/>
              <a:t>may rely in making a determination to suspend the student or not;</a:t>
            </a:r>
          </a:p>
          <a:p>
            <a:r>
              <a:rPr lang="en-US" dirty="0"/>
              <a:t>t</a:t>
            </a:r>
            <a:r>
              <a:rPr lang="en-US" dirty="0" smtClean="0"/>
              <a:t>he </a:t>
            </a:r>
            <a:r>
              <a:rPr lang="en-US" dirty="0"/>
              <a:t>right to be represented by counsel or a lay person of the student's choice, at the student's/parent's expense;</a:t>
            </a:r>
          </a:p>
          <a:p>
            <a:r>
              <a:rPr lang="en-US" dirty="0"/>
              <a:t>the right to produce witnesses on his or her behalf and to present the student's explanation of the alleged incident, but the student may not be compelled to do so;</a:t>
            </a:r>
          </a:p>
          <a:p>
            <a:r>
              <a:rPr lang="en-US" dirty="0"/>
              <a:t>the right to cross-examine witnesses presented by the school district;</a:t>
            </a:r>
          </a:p>
          <a:p>
            <a:r>
              <a:rPr lang="en-US" dirty="0"/>
              <a:t>the right to request that the hearing be recorded by the </a:t>
            </a:r>
            <a:r>
              <a:rPr lang="en-US" dirty="0" smtClean="0"/>
              <a:t>Principal, </a:t>
            </a:r>
            <a:r>
              <a:rPr lang="en-US" dirty="0"/>
              <a:t>and to receive a copy of the audio recording upon request. If the student or parent requests an audio recording, the </a:t>
            </a:r>
            <a:r>
              <a:rPr lang="en-US" dirty="0" smtClean="0"/>
              <a:t>Principal </a:t>
            </a:r>
            <a:r>
              <a:rPr lang="en-US" dirty="0"/>
              <a:t>shall inform all participants before the hearing that an audio record will be made and a copy will be provided to the student and parent upon </a:t>
            </a:r>
            <a:r>
              <a:rPr lang="en-US" dirty="0" smtClean="0"/>
              <a:t>request; and</a:t>
            </a:r>
            <a:endParaRPr lang="en-US" dirty="0"/>
          </a:p>
          <a:p>
            <a:r>
              <a:rPr lang="en-US" dirty="0" smtClean="0"/>
              <a:t>the right to appeal a suspension decision to the Superintendent.</a:t>
            </a:r>
            <a:endParaRPr lang="en-US" dirty="0"/>
          </a:p>
        </p:txBody>
      </p:sp>
    </p:spTree>
    <p:extLst>
      <p:ext uri="{BB962C8B-B14F-4D97-AF65-F5344CB8AC3E}">
        <p14:creationId xmlns:p14="http://schemas.microsoft.com/office/powerpoint/2010/main" val="3326525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Principal’s Decision for Long-Term Suspension</a:t>
            </a:r>
            <a:endParaRPr lang="en-US" sz="3200" dirty="0"/>
          </a:p>
        </p:txBody>
      </p:sp>
      <p:sp>
        <p:nvSpPr>
          <p:cNvPr id="3" name="Content Placeholder 2"/>
          <p:cNvSpPr>
            <a:spLocks noGrp="1"/>
          </p:cNvSpPr>
          <p:nvPr>
            <p:ph idx="1"/>
          </p:nvPr>
        </p:nvSpPr>
        <p:spPr/>
        <p:txBody>
          <a:bodyPr>
            <a:normAutofit/>
          </a:bodyPr>
          <a:lstStyle/>
          <a:p>
            <a:r>
              <a:rPr lang="en-US" sz="3200" dirty="0" smtClean="0"/>
              <a:t>Same requirements as for short-term suspension:</a:t>
            </a:r>
          </a:p>
          <a:p>
            <a:pPr lvl="1"/>
            <a:r>
              <a:rPr lang="en-US" sz="2800" dirty="0" smtClean="0"/>
              <a:t>Consider all evidence, including mitigating factors and student’s explanation;</a:t>
            </a:r>
          </a:p>
          <a:p>
            <a:pPr lvl="1"/>
            <a:r>
              <a:rPr lang="en-US" sz="2800" dirty="0" smtClean="0"/>
              <a:t>Use discretion; and</a:t>
            </a:r>
          </a:p>
          <a:p>
            <a:pPr lvl="1"/>
            <a:r>
              <a:rPr lang="en-US" sz="2800" dirty="0" smtClean="0"/>
              <a:t>Consider alternatives.</a:t>
            </a:r>
          </a:p>
        </p:txBody>
      </p:sp>
    </p:spTree>
    <p:extLst>
      <p:ext uri="{BB962C8B-B14F-4D97-AF65-F5344CB8AC3E}">
        <p14:creationId xmlns:p14="http://schemas.microsoft.com/office/powerpoint/2010/main" val="2336661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3600" dirty="0" smtClean="0"/>
              <a:t>Decision Notice for Long-Term Suspension</a:t>
            </a:r>
            <a:endParaRPr lang="en-US" sz="3600" dirty="0"/>
          </a:p>
        </p:txBody>
      </p:sp>
      <p:sp>
        <p:nvSpPr>
          <p:cNvPr id="3" name="Content Placeholder 2"/>
          <p:cNvSpPr>
            <a:spLocks noGrp="1"/>
          </p:cNvSpPr>
          <p:nvPr>
            <p:ph idx="1"/>
          </p:nvPr>
        </p:nvSpPr>
        <p:spPr>
          <a:xfrm>
            <a:off x="457200" y="1371600"/>
            <a:ext cx="8229600" cy="5029200"/>
          </a:xfrm>
        </p:spPr>
        <p:txBody>
          <a:bodyPr>
            <a:normAutofit fontScale="25000" lnSpcReduction="20000"/>
          </a:bodyPr>
          <a:lstStyle/>
          <a:p>
            <a:r>
              <a:rPr lang="en-US" sz="8800" dirty="0" smtClean="0"/>
              <a:t>Provide </a:t>
            </a:r>
            <a:r>
              <a:rPr lang="en-US" sz="8800" dirty="0"/>
              <a:t>notice of decision if suspended or not</a:t>
            </a:r>
            <a:r>
              <a:rPr lang="en-US" sz="8800" dirty="0" smtClean="0"/>
              <a:t>.</a:t>
            </a:r>
          </a:p>
          <a:p>
            <a:r>
              <a:rPr lang="en-US" sz="8800" dirty="0" smtClean="0"/>
              <a:t>Notice must:</a:t>
            </a:r>
          </a:p>
          <a:p>
            <a:pPr lvl="1"/>
            <a:r>
              <a:rPr lang="en-US" sz="8400" dirty="0"/>
              <a:t>Identify the disciplinary offense, the date on which the hearing took place, and the participants at the hearing;</a:t>
            </a:r>
          </a:p>
          <a:p>
            <a:pPr lvl="1"/>
            <a:r>
              <a:rPr lang="en-US" sz="8400" dirty="0"/>
              <a:t>Set out the key facts and conclusions reached by the </a:t>
            </a:r>
            <a:r>
              <a:rPr lang="en-US" sz="8400" dirty="0" smtClean="0"/>
              <a:t>Principal;</a:t>
            </a:r>
            <a:endParaRPr lang="en-US" sz="8400" dirty="0"/>
          </a:p>
          <a:p>
            <a:pPr lvl="1"/>
            <a:r>
              <a:rPr lang="en-US" sz="8400" dirty="0"/>
              <a:t>Identify the length and effective date of the suspension and date of return to school;</a:t>
            </a:r>
          </a:p>
          <a:p>
            <a:pPr lvl="1"/>
            <a:r>
              <a:rPr lang="en-US" sz="8400" dirty="0"/>
              <a:t>Include notice of the student's opportunity to receive education services to make academic progress during the period of removal from school;</a:t>
            </a:r>
          </a:p>
          <a:p>
            <a:pPr lvl="1"/>
            <a:r>
              <a:rPr lang="en-US" sz="8400" dirty="0"/>
              <a:t>Inform the student of the right to appeal the </a:t>
            </a:r>
            <a:r>
              <a:rPr lang="en-US" sz="8400" dirty="0" smtClean="0"/>
              <a:t>Principal's </a:t>
            </a:r>
            <a:r>
              <a:rPr lang="en-US" sz="8400" dirty="0"/>
              <a:t>decision to the </a:t>
            </a:r>
            <a:r>
              <a:rPr lang="en-US" sz="8400" dirty="0" smtClean="0"/>
              <a:t>Superintendent </a:t>
            </a:r>
            <a:r>
              <a:rPr lang="en-US" sz="8400" dirty="0"/>
              <a:t>or </a:t>
            </a:r>
            <a:r>
              <a:rPr lang="en-US" sz="8400" dirty="0" smtClean="0"/>
              <a:t>designee, the process for appealing the decision, and that the long-term suspension will remain in effect unless the Superintendent reverses it.</a:t>
            </a:r>
          </a:p>
          <a:p>
            <a:pPr lvl="1"/>
            <a:r>
              <a:rPr lang="en-US" sz="8400" dirty="0" smtClean="0"/>
              <a:t>Include information on rights to academic progress, available education services, and a District contact with more information.</a:t>
            </a:r>
            <a:endParaRPr lang="en-US" dirty="0"/>
          </a:p>
          <a:p>
            <a:endParaRPr lang="en-US" dirty="0"/>
          </a:p>
        </p:txBody>
      </p:sp>
    </p:spTree>
    <p:extLst>
      <p:ext uri="{BB962C8B-B14F-4D97-AF65-F5344CB8AC3E}">
        <p14:creationId xmlns:p14="http://schemas.microsoft.com/office/powerpoint/2010/main" val="1626594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222  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New Section 37H ¾ added to provide procedures for disciplinary offenses not covered by 37H or 37H ½</a:t>
            </a:r>
          </a:p>
          <a:p>
            <a:r>
              <a:rPr lang="en-US" dirty="0"/>
              <a:t>New c. 76, sec. 21</a:t>
            </a:r>
            <a:r>
              <a:rPr lang="en-US" dirty="0" smtClean="0"/>
              <a:t>: opportunity to make up work and/or receive educational services during period of removal (for all offenses, including 37H and 37H ½) </a:t>
            </a:r>
            <a:endParaRPr lang="en-US" dirty="0"/>
          </a:p>
          <a:p>
            <a:r>
              <a:rPr lang="en-US" dirty="0" smtClean="0"/>
              <a:t>School district reporting of disciplinary data to DESE</a:t>
            </a:r>
          </a:p>
          <a:p>
            <a:r>
              <a:rPr lang="en-US" dirty="0" smtClean="0"/>
              <a:t>DESE can investigate districts with high rates of removals</a:t>
            </a:r>
          </a:p>
          <a:p>
            <a:r>
              <a:rPr lang="en-US" dirty="0"/>
              <a:t>School Committees are responsible for adopting policies that are in line with the new law.</a:t>
            </a:r>
            <a:br>
              <a:rPr lang="en-US" dirty="0"/>
            </a:br>
            <a:r>
              <a:rPr lang="en-US" dirty="0" smtClean="0"/>
              <a:t>Pupil absence notification program under newly added Section 1B of Chapter 76 </a:t>
            </a:r>
          </a:p>
          <a:p>
            <a:r>
              <a:rPr lang="en-US" dirty="0" smtClean="0"/>
              <a:t>Amended procedures for students who wish to permanently leave school (c. 76 s. 18)</a:t>
            </a:r>
          </a:p>
          <a:p>
            <a:endParaRPr lang="en-US" dirty="0" smtClean="0"/>
          </a:p>
          <a:p>
            <a:endParaRPr lang="en-US" dirty="0"/>
          </a:p>
        </p:txBody>
      </p:sp>
    </p:spTree>
    <p:extLst>
      <p:ext uri="{BB962C8B-B14F-4D97-AF65-F5344CB8AC3E}">
        <p14:creationId xmlns:p14="http://schemas.microsoft.com/office/powerpoint/2010/main" val="32784806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Requirement Grades Pre-K-3</a:t>
            </a:r>
            <a:endParaRPr lang="en-US" dirty="0"/>
          </a:p>
        </p:txBody>
      </p:sp>
      <p:sp>
        <p:nvSpPr>
          <p:cNvPr id="3" name="Content Placeholder 2"/>
          <p:cNvSpPr>
            <a:spLocks noGrp="1"/>
          </p:cNvSpPr>
          <p:nvPr>
            <p:ph idx="1"/>
          </p:nvPr>
        </p:nvSpPr>
        <p:spPr/>
        <p:txBody>
          <a:bodyPr>
            <a:normAutofit/>
          </a:bodyPr>
          <a:lstStyle/>
          <a:p>
            <a:r>
              <a:rPr lang="en-US" dirty="0" smtClean="0"/>
              <a:t>If a Principal imposes a short- or long-term suspension on a student in a public pre-school program or in grades K-3, the Principal must send a copy of the written determination to the Superintendent and explain the reasons for imposing an out-of-school suspension before the suspension takes effect.</a:t>
            </a:r>
          </a:p>
          <a:p>
            <a:r>
              <a:rPr lang="en-US" dirty="0" smtClean="0"/>
              <a:t>The hearing and notice requirements are otherwise the same. </a:t>
            </a:r>
            <a:endParaRPr lang="en-US" dirty="0"/>
          </a:p>
        </p:txBody>
      </p:sp>
    </p:spTree>
    <p:extLst>
      <p:ext uri="{BB962C8B-B14F-4D97-AF65-F5344CB8AC3E}">
        <p14:creationId xmlns:p14="http://schemas.microsoft.com/office/powerpoint/2010/main" val="323604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Superintendent</a:t>
            </a:r>
            <a:endParaRPr lang="en-US" dirty="0"/>
          </a:p>
        </p:txBody>
      </p:sp>
      <p:sp>
        <p:nvSpPr>
          <p:cNvPr id="3" name="Content Placeholder 2"/>
          <p:cNvSpPr>
            <a:spLocks noGrp="1"/>
          </p:cNvSpPr>
          <p:nvPr>
            <p:ph idx="1"/>
          </p:nvPr>
        </p:nvSpPr>
        <p:spPr>
          <a:xfrm>
            <a:off x="457200" y="1447800"/>
            <a:ext cx="8229600" cy="4953000"/>
          </a:xfrm>
        </p:spPr>
        <p:txBody>
          <a:bodyPr>
            <a:normAutofit/>
          </a:bodyPr>
          <a:lstStyle/>
          <a:p>
            <a:r>
              <a:rPr lang="en-US" sz="2800" dirty="0" smtClean="0"/>
              <a:t>Must be provided for long-term suspensions</a:t>
            </a:r>
          </a:p>
          <a:p>
            <a:r>
              <a:rPr lang="en-US" sz="2800" dirty="0" smtClean="0"/>
              <a:t>Principal must indicate right of appeal in his/her decision notice</a:t>
            </a:r>
          </a:p>
          <a:p>
            <a:r>
              <a:rPr lang="en-US" sz="2800" dirty="0" smtClean="0"/>
              <a:t>Superintendent may reverse decision or impose the same or lesser consequence but not greater.</a:t>
            </a:r>
          </a:p>
          <a:p>
            <a:r>
              <a:rPr lang="en-US" sz="2800" dirty="0" smtClean="0"/>
              <a:t>Superintendent’s decision is final decision of the district</a:t>
            </a:r>
          </a:p>
        </p:txBody>
      </p:sp>
    </p:spTree>
    <p:extLst>
      <p:ext uri="{BB962C8B-B14F-4D97-AF65-F5344CB8AC3E}">
        <p14:creationId xmlns:p14="http://schemas.microsoft.com/office/powerpoint/2010/main" val="41367084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Superintendent Cont.</a:t>
            </a:r>
            <a:endParaRPr lang="en-US"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a:t>Student must appeal within 5 </a:t>
            </a:r>
            <a:r>
              <a:rPr lang="en-US" dirty="0" smtClean="0"/>
              <a:t>calendar </a:t>
            </a:r>
            <a:r>
              <a:rPr lang="en-US" dirty="0"/>
              <a:t>days of the effective date of long-term suspension but may request 7 day suspension.  Discretion to hear or decline untimely appeal</a:t>
            </a:r>
            <a:r>
              <a:rPr lang="en-US" dirty="0" smtClean="0"/>
              <a:t>.</a:t>
            </a:r>
          </a:p>
          <a:p>
            <a:r>
              <a:rPr lang="en-US" dirty="0" smtClean="0"/>
              <a:t>Superintendent must hold hearing within 3 school days of request,  unless student requests extension up to 7 calendar days, which must be granted.</a:t>
            </a:r>
          </a:p>
          <a:p>
            <a:r>
              <a:rPr lang="en-US" dirty="0" smtClean="0"/>
              <a:t>Good faith effort to include parents – made efforts to find a day and time that would allow the parents to participate.  </a:t>
            </a:r>
          </a:p>
          <a:p>
            <a:r>
              <a:rPr lang="en-US" dirty="0"/>
              <a:t>W</a:t>
            </a:r>
            <a:r>
              <a:rPr lang="en-US" dirty="0" smtClean="0"/>
              <a:t>ritten notice to parents of date, time, and location of hearing.</a:t>
            </a:r>
          </a:p>
          <a:p>
            <a:r>
              <a:rPr lang="en-US" dirty="0" smtClean="0"/>
              <a:t>Student has same rights as at long-term suspension Principal meetings.</a:t>
            </a:r>
          </a:p>
          <a:p>
            <a:r>
              <a:rPr lang="en-US" dirty="0" smtClean="0"/>
              <a:t>Meeting with Superintendent audio recorded, with a copy to the parents upon request.  Inform parents and students in advance that recorded and copy to be provided.</a:t>
            </a:r>
          </a:p>
          <a:p>
            <a:r>
              <a:rPr lang="en-US" dirty="0" smtClean="0"/>
              <a:t>Issue written notice of decision that meets the requirements for long-term suspension notices, except for the references to the right to appeal.</a:t>
            </a:r>
            <a:endParaRPr lang="en-US" dirty="0"/>
          </a:p>
        </p:txBody>
      </p:sp>
    </p:spTree>
    <p:extLst>
      <p:ext uri="{BB962C8B-B14F-4D97-AF65-F5344CB8AC3E}">
        <p14:creationId xmlns:p14="http://schemas.microsoft.com/office/powerpoint/2010/main" val="474231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Removal</a:t>
            </a:r>
            <a:endParaRPr lang="en-US" dirty="0"/>
          </a:p>
        </p:txBody>
      </p:sp>
      <p:sp>
        <p:nvSpPr>
          <p:cNvPr id="3" name="Content Placeholder 2"/>
          <p:cNvSpPr>
            <a:spLocks noGrp="1"/>
          </p:cNvSpPr>
          <p:nvPr>
            <p:ph idx="1"/>
          </p:nvPr>
        </p:nvSpPr>
        <p:spPr/>
        <p:txBody>
          <a:bodyPr>
            <a:normAutofit fontScale="92500"/>
          </a:bodyPr>
          <a:lstStyle/>
          <a:p>
            <a:r>
              <a:rPr lang="en-US" dirty="0" smtClean="0"/>
              <a:t>Regulations provide for temporary removal – no more than 2 school days following the day of the emergency removal</a:t>
            </a:r>
          </a:p>
          <a:p>
            <a:r>
              <a:rPr lang="en-US" dirty="0" smtClean="0"/>
              <a:t>Available when a “student </a:t>
            </a:r>
            <a:r>
              <a:rPr lang="en-US" dirty="0"/>
              <a:t>is charged with a disciplinary offense and the continued presence of the student poses a danger to persons or property, or materially and substantially disrupts the order of the school, and, in the principal's judgment, there is no alternative available to alleviate the danger or </a:t>
            </a:r>
            <a:r>
              <a:rPr lang="en-US" dirty="0" smtClean="0"/>
              <a:t>disruption.”  603 CMR 53.07. </a:t>
            </a:r>
          </a:p>
          <a:p>
            <a:r>
              <a:rPr lang="en-US" dirty="0" smtClean="0"/>
              <a:t>Principal must immediately notify the Superintendent in writing of the removal and the reason for it, including describing the danger presented.</a:t>
            </a:r>
          </a:p>
          <a:p>
            <a:r>
              <a:rPr lang="en-US" dirty="0" smtClean="0"/>
              <a:t>May not remove student until adequate provisions for student’s safety and transpiration made.</a:t>
            </a:r>
          </a:p>
          <a:p>
            <a:endParaRPr lang="en-US" dirty="0"/>
          </a:p>
        </p:txBody>
      </p:sp>
    </p:spTree>
    <p:extLst>
      <p:ext uri="{BB962C8B-B14F-4D97-AF65-F5344CB8AC3E}">
        <p14:creationId xmlns:p14="http://schemas.microsoft.com/office/powerpoint/2010/main" val="7792319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Removal Cont.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During the 2-day removal, the Principal must:</a:t>
            </a:r>
          </a:p>
          <a:p>
            <a:r>
              <a:rPr lang="en-US" dirty="0" smtClean="0"/>
              <a:t>Make </a:t>
            </a:r>
            <a:r>
              <a:rPr lang="en-US" dirty="0"/>
              <a:t>immediate and reasonable efforts to orally notify the student and the </a:t>
            </a:r>
            <a:r>
              <a:rPr lang="en-US" dirty="0" smtClean="0"/>
              <a:t>student’s </a:t>
            </a:r>
            <a:r>
              <a:rPr lang="en-US" dirty="0"/>
              <a:t>parent of the emergency removal, the reason for the need for emergency removal, and the other </a:t>
            </a:r>
            <a:r>
              <a:rPr lang="en-US" dirty="0" smtClean="0"/>
              <a:t>information required in notices;</a:t>
            </a:r>
          </a:p>
          <a:p>
            <a:r>
              <a:rPr lang="en-US" dirty="0" smtClean="0"/>
              <a:t>Provide </a:t>
            </a:r>
            <a:r>
              <a:rPr lang="en-US" dirty="0"/>
              <a:t>written notice to the student and </a:t>
            </a:r>
            <a:r>
              <a:rPr lang="en-US" dirty="0" smtClean="0"/>
              <a:t>parent (same as for long- and short-term suspensions);</a:t>
            </a:r>
          </a:p>
          <a:p>
            <a:r>
              <a:rPr lang="en-US" dirty="0" smtClean="0"/>
              <a:t>Provide </a:t>
            </a:r>
            <a:r>
              <a:rPr lang="en-US" dirty="0"/>
              <a:t>the student an opportunity for a </a:t>
            </a:r>
            <a:r>
              <a:rPr lang="en-US" dirty="0" smtClean="0"/>
              <a:t>short- or long-term suspension principal meeting (whichever is appropriate) </a:t>
            </a:r>
            <a:r>
              <a:rPr lang="en-US" dirty="0"/>
              <a:t>and the parent an opportunity to attend the hearing, before the expiration of the </a:t>
            </a:r>
            <a:r>
              <a:rPr lang="en-US" dirty="0" smtClean="0"/>
              <a:t>2 school </a:t>
            </a:r>
            <a:r>
              <a:rPr lang="en-US" dirty="0"/>
              <a:t>days, unless an extension of time for hearing is otherwise agreed to by the principal, student, and </a:t>
            </a:r>
            <a:r>
              <a:rPr lang="en-US" dirty="0" smtClean="0"/>
              <a:t>parent.</a:t>
            </a:r>
          </a:p>
          <a:p>
            <a:r>
              <a:rPr lang="en-US" dirty="0" smtClean="0"/>
              <a:t>Render </a:t>
            </a:r>
            <a:r>
              <a:rPr lang="en-US" dirty="0"/>
              <a:t>a decision orally on the same day as the hearing, and in writing no later than the following school day, which meets the requirements </a:t>
            </a:r>
            <a:r>
              <a:rPr lang="en-US" dirty="0" smtClean="0"/>
              <a:t>of short- or long-term suspension decision notices (whichever is applicable).</a:t>
            </a:r>
            <a:endParaRPr lang="en-US" dirty="0"/>
          </a:p>
        </p:txBody>
      </p:sp>
    </p:spTree>
    <p:extLst>
      <p:ext uri="{BB962C8B-B14F-4D97-AF65-F5344CB8AC3E}">
        <p14:creationId xmlns:p14="http://schemas.microsoft.com/office/powerpoint/2010/main" val="36776000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In-School Suspension</a:t>
            </a:r>
            <a:endParaRPr lang="en-US" dirty="0"/>
          </a:p>
        </p:txBody>
      </p:sp>
      <p:sp>
        <p:nvSpPr>
          <p:cNvPr id="3" name="Content Placeholder 2"/>
          <p:cNvSpPr>
            <a:spLocks noGrp="1"/>
          </p:cNvSpPr>
          <p:nvPr>
            <p:ph idx="1"/>
          </p:nvPr>
        </p:nvSpPr>
        <p:spPr/>
        <p:txBody>
          <a:bodyPr/>
          <a:lstStyle/>
          <a:p>
            <a:r>
              <a:rPr lang="en-US" dirty="0" smtClean="0"/>
              <a:t>Not more than 10 consecutive or cumulative days</a:t>
            </a:r>
          </a:p>
          <a:p>
            <a:r>
              <a:rPr lang="en-US" dirty="0" smtClean="0"/>
              <a:t>May be used as an alternative to short-term suspension </a:t>
            </a:r>
          </a:p>
          <a:p>
            <a:r>
              <a:rPr lang="en-US" dirty="0" smtClean="0"/>
              <a:t>Less notice required than for out-of-school suspensions.</a:t>
            </a:r>
          </a:p>
          <a:p>
            <a:r>
              <a:rPr lang="en-US" dirty="0" smtClean="0"/>
              <a:t>Must be given opportunity to make academic progress during suspension. </a:t>
            </a:r>
            <a:endParaRPr lang="en-US" dirty="0"/>
          </a:p>
        </p:txBody>
      </p:sp>
    </p:spTree>
    <p:extLst>
      <p:ext uri="{BB962C8B-B14F-4D97-AF65-F5344CB8AC3E}">
        <p14:creationId xmlns:p14="http://schemas.microsoft.com/office/powerpoint/2010/main" val="41992017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dirty="0" smtClean="0"/>
              <a:t>Notice Requirements for In-School Suspension</a:t>
            </a:r>
            <a:endParaRPr lang="en-US" sz="3200" dirty="0"/>
          </a:p>
        </p:txBody>
      </p:sp>
      <p:sp>
        <p:nvSpPr>
          <p:cNvPr id="3" name="Content Placeholder 2"/>
          <p:cNvSpPr>
            <a:spLocks noGrp="1"/>
          </p:cNvSpPr>
          <p:nvPr>
            <p:ph idx="1"/>
          </p:nvPr>
        </p:nvSpPr>
        <p:spPr>
          <a:xfrm>
            <a:off x="457200" y="1219200"/>
            <a:ext cx="8229600" cy="5257800"/>
          </a:xfrm>
        </p:spPr>
        <p:txBody>
          <a:bodyPr>
            <a:noAutofit/>
          </a:bodyPr>
          <a:lstStyle/>
          <a:p>
            <a:r>
              <a:rPr lang="en-US" sz="2000" dirty="0" smtClean="0"/>
              <a:t>Principal to inform student of the disciplinary charges and bases for the charge and provide the student with an opportunity to respond.</a:t>
            </a:r>
          </a:p>
          <a:p>
            <a:r>
              <a:rPr lang="en-US" sz="2000" dirty="0" smtClean="0"/>
              <a:t>If Principal determines student committed offense, principal informs to the student of the length of the in-school suspension (≤ 10 days).</a:t>
            </a:r>
          </a:p>
          <a:p>
            <a:r>
              <a:rPr lang="en-US" sz="2000" dirty="0" smtClean="0"/>
              <a:t>On the same day as the suspension decision, Principal must make reasonable efforts (2 documented phone calls) to notify the parent orally of the offense, reasons for the decision, and length of the in-school suspension.</a:t>
            </a:r>
          </a:p>
          <a:p>
            <a:r>
              <a:rPr lang="en-US" sz="2000" dirty="0" smtClean="0"/>
              <a:t>Principal must invite parents to meeting to discuss the student’s academic performance and behavior, preferably for date of in-school suspension or as soon as possible after.</a:t>
            </a:r>
          </a:p>
          <a:p>
            <a:r>
              <a:rPr lang="en-US" sz="2000" dirty="0" smtClean="0"/>
              <a:t>Written notice to parents with reason and length of suspension and inviting parents to meeting if it had not already occurred.</a:t>
            </a:r>
          </a:p>
          <a:p>
            <a:r>
              <a:rPr lang="en-US" sz="2000" dirty="0" smtClean="0"/>
              <a:t>Written notice about rights to continued academic progress.</a:t>
            </a:r>
          </a:p>
          <a:p>
            <a:r>
              <a:rPr lang="en-US" sz="2000" dirty="0" smtClean="0"/>
              <a:t>Notice must be delivered on day of suspension.</a:t>
            </a:r>
            <a:endParaRPr lang="en-US" sz="2000" dirty="0"/>
          </a:p>
        </p:txBody>
      </p:sp>
    </p:spTree>
    <p:extLst>
      <p:ext uri="{BB962C8B-B14F-4D97-AF65-F5344CB8AC3E}">
        <p14:creationId xmlns:p14="http://schemas.microsoft.com/office/powerpoint/2010/main" val="3144548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on </a:t>
            </a:r>
            <a:r>
              <a:rPr lang="en-US" dirty="0"/>
              <a:t>G.L. c. 71, §§ 37H and 37H½</a:t>
            </a:r>
          </a:p>
        </p:txBody>
      </p:sp>
      <p:sp>
        <p:nvSpPr>
          <p:cNvPr id="3" name="Content Placeholder 2"/>
          <p:cNvSpPr>
            <a:spLocks noGrp="1"/>
          </p:cNvSpPr>
          <p:nvPr>
            <p:ph idx="1"/>
          </p:nvPr>
        </p:nvSpPr>
        <p:spPr/>
        <p:txBody>
          <a:bodyPr>
            <a:normAutofit lnSpcReduction="10000"/>
          </a:bodyPr>
          <a:lstStyle/>
          <a:p>
            <a:r>
              <a:rPr lang="en-US" dirty="0" smtClean="0"/>
              <a:t>School districts must adopt policies and procedures applicable to students accused of disciplinary offenses under </a:t>
            </a:r>
            <a:r>
              <a:rPr lang="en-US" dirty="0"/>
              <a:t>G.L. c. 71, §§ 37H and 37H</a:t>
            </a:r>
            <a:r>
              <a:rPr lang="en-US" dirty="0" smtClean="0"/>
              <a:t>½.</a:t>
            </a:r>
          </a:p>
          <a:p>
            <a:pPr lvl="1"/>
            <a:r>
              <a:rPr lang="en-US" dirty="0" smtClean="0"/>
              <a:t>No specifics on policy other than that they just comply with the applicable statute and provide due process.</a:t>
            </a:r>
          </a:p>
          <a:p>
            <a:pPr lvl="1"/>
            <a:r>
              <a:rPr lang="en-US" dirty="0" smtClean="0"/>
              <a:t>District should already have such a policy.</a:t>
            </a:r>
          </a:p>
          <a:p>
            <a:r>
              <a:rPr lang="en-US" dirty="0" smtClean="0"/>
              <a:t>May still remove a student for more than 90 days under </a:t>
            </a:r>
            <a:r>
              <a:rPr lang="en-US" dirty="0"/>
              <a:t>G.L. c. 71, §§ 37H and 37H½</a:t>
            </a:r>
            <a:r>
              <a:rPr lang="en-US" dirty="0" smtClean="0"/>
              <a:t>.</a:t>
            </a:r>
          </a:p>
          <a:p>
            <a:r>
              <a:rPr lang="en-US" dirty="0" smtClean="0"/>
              <a:t>No changes to due process requirements under </a:t>
            </a:r>
            <a:r>
              <a:rPr lang="en-US" dirty="0"/>
              <a:t>G.L. c. 71, §§ 37H and 37H</a:t>
            </a:r>
            <a:r>
              <a:rPr lang="en-US" dirty="0" smtClean="0"/>
              <a:t>½.</a:t>
            </a:r>
          </a:p>
          <a:p>
            <a:pPr lvl="1"/>
            <a:r>
              <a:rPr lang="en-US" dirty="0" smtClean="0"/>
              <a:t>Student may receive less process under those provisions.</a:t>
            </a:r>
          </a:p>
          <a:p>
            <a:r>
              <a:rPr lang="en-US" dirty="0" smtClean="0"/>
              <a:t>But: New Section 21 is applicable to removals under 37H and 37H ½</a:t>
            </a:r>
            <a:endParaRPr lang="en-US" dirty="0"/>
          </a:p>
        </p:txBody>
      </p:sp>
    </p:spTree>
    <p:extLst>
      <p:ext uri="{BB962C8B-B14F-4D97-AF65-F5344CB8AC3E}">
        <p14:creationId xmlns:p14="http://schemas.microsoft.com/office/powerpoint/2010/main" val="19672235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Educational Services and Academic Progress:</a:t>
            </a:r>
            <a:br>
              <a:rPr lang="en-US" sz="3200" dirty="0" smtClean="0"/>
            </a:br>
            <a:r>
              <a:rPr lang="en-US" sz="3200" dirty="0" smtClean="0"/>
              <a:t>Section 21</a:t>
            </a:r>
            <a:endParaRPr lang="en-US" sz="3200" dirty="0"/>
          </a:p>
        </p:txBody>
      </p:sp>
      <p:sp>
        <p:nvSpPr>
          <p:cNvPr id="3" name="Content Placeholder 2"/>
          <p:cNvSpPr>
            <a:spLocks noGrp="1"/>
          </p:cNvSpPr>
          <p:nvPr>
            <p:ph idx="1"/>
          </p:nvPr>
        </p:nvSpPr>
        <p:spPr>
          <a:xfrm>
            <a:off x="457200" y="1447800"/>
            <a:ext cx="8229600" cy="5029200"/>
          </a:xfrm>
        </p:spPr>
        <p:txBody>
          <a:bodyPr>
            <a:normAutofit lnSpcReduction="10000"/>
          </a:bodyPr>
          <a:lstStyle/>
          <a:p>
            <a:r>
              <a:rPr lang="en-US" dirty="0" smtClean="0"/>
              <a:t>Applicable to all disciplinary removals </a:t>
            </a:r>
          </a:p>
          <a:p>
            <a:r>
              <a:rPr lang="en-US" dirty="0" smtClean="0"/>
              <a:t>Any student suspended for any length of time or expelled must be given the opportunity to earn credits, make up assignments, tests, papers, and other school work as needed to make academic progress ruing the removal.</a:t>
            </a:r>
          </a:p>
          <a:p>
            <a:r>
              <a:rPr lang="en-US" dirty="0" smtClean="0"/>
              <a:t>Students expelled or suspended from more than 10 consecutive days (in school or out) must be given the opportunity to receive educational services and make academic progress toward meeting state and local requirements through a school-wide education service plan. </a:t>
            </a:r>
          </a:p>
          <a:p>
            <a:r>
              <a:rPr lang="en-US" dirty="0"/>
              <a:t>P</a:t>
            </a:r>
            <a:r>
              <a:rPr lang="en-US" dirty="0" smtClean="0"/>
              <a:t>rincipal </a:t>
            </a:r>
            <a:r>
              <a:rPr lang="en-US" dirty="0"/>
              <a:t>must inform </a:t>
            </a:r>
            <a:r>
              <a:rPr lang="en-US" dirty="0" smtClean="0"/>
              <a:t>students </a:t>
            </a:r>
            <a:r>
              <a:rPr lang="en-US" dirty="0"/>
              <a:t>and </a:t>
            </a:r>
            <a:r>
              <a:rPr lang="en-US" dirty="0" smtClean="0"/>
              <a:t>parents </a:t>
            </a:r>
            <a:r>
              <a:rPr lang="en-US" dirty="0"/>
              <a:t>of </a:t>
            </a:r>
            <a:r>
              <a:rPr lang="en-US" dirty="0" smtClean="0"/>
              <a:t>those rights </a:t>
            </a:r>
            <a:r>
              <a:rPr lang="en-US" dirty="0"/>
              <a:t>in writing when the suspension or expulsion imposed.</a:t>
            </a:r>
          </a:p>
          <a:p>
            <a:endParaRPr lang="en-US" dirty="0"/>
          </a:p>
        </p:txBody>
      </p:sp>
    </p:spTree>
    <p:extLst>
      <p:ext uri="{BB962C8B-B14F-4D97-AF65-F5344CB8AC3E}">
        <p14:creationId xmlns:p14="http://schemas.microsoft.com/office/powerpoint/2010/main" val="5415207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Service Plan</a:t>
            </a:r>
            <a:endParaRPr lang="en-US" dirty="0"/>
          </a:p>
        </p:txBody>
      </p:sp>
      <p:sp>
        <p:nvSpPr>
          <p:cNvPr id="3" name="Content Placeholder 2"/>
          <p:cNvSpPr>
            <a:spLocks noGrp="1"/>
          </p:cNvSpPr>
          <p:nvPr>
            <p:ph idx="1"/>
          </p:nvPr>
        </p:nvSpPr>
        <p:spPr/>
        <p:txBody>
          <a:bodyPr>
            <a:normAutofit/>
          </a:bodyPr>
          <a:lstStyle/>
          <a:p>
            <a:r>
              <a:rPr lang="en-US" dirty="0" smtClean="0"/>
              <a:t>School-wide plan for students expelled or suspended (in- or out-of school) for more than 10 consecutive days.</a:t>
            </a:r>
          </a:p>
          <a:p>
            <a:r>
              <a:rPr lang="en-US" dirty="0" smtClean="0"/>
              <a:t>Principal to develop plan.</a:t>
            </a:r>
          </a:p>
          <a:p>
            <a:r>
              <a:rPr lang="en-US" dirty="0" smtClean="0"/>
              <a:t>Plan to describe the services available to students and the process for notifying the students and parents of the services and how to arrange them.</a:t>
            </a:r>
          </a:p>
          <a:p>
            <a:r>
              <a:rPr lang="en-US" dirty="0" smtClean="0"/>
              <a:t>Plan must be based on, and be provided in a manner consistent with the academic standards and curriculum frameworks under G.L. c. 69, §§1D &amp; 1F.</a:t>
            </a:r>
            <a:endParaRPr lang="en-US" dirty="0"/>
          </a:p>
        </p:txBody>
      </p:sp>
    </p:spTree>
    <p:extLst>
      <p:ext uri="{BB962C8B-B14F-4D97-AF65-F5344CB8AC3E}">
        <p14:creationId xmlns:p14="http://schemas.microsoft.com/office/powerpoint/2010/main" val="3343355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Key Takeaways</a:t>
            </a:r>
            <a:endParaRPr lang="en-US" dirty="0"/>
          </a:p>
        </p:txBody>
      </p:sp>
      <p:sp>
        <p:nvSpPr>
          <p:cNvPr id="3" name="Content Placeholder 2"/>
          <p:cNvSpPr>
            <a:spLocks noGrp="1"/>
          </p:cNvSpPr>
          <p:nvPr>
            <p:ph idx="1"/>
          </p:nvPr>
        </p:nvSpPr>
        <p:spPr/>
        <p:txBody>
          <a:bodyPr>
            <a:normAutofit/>
          </a:bodyPr>
          <a:lstStyle/>
          <a:p>
            <a:r>
              <a:rPr lang="en-US" sz="3200" dirty="0" smtClean="0"/>
              <a:t>Section 37H¾:  highly detailed procedures and due process rights</a:t>
            </a:r>
          </a:p>
          <a:p>
            <a:r>
              <a:rPr lang="en-US" sz="3200" dirty="0" smtClean="0"/>
              <a:t>Limitations are imposed as to length of disciplinary removals </a:t>
            </a:r>
          </a:p>
          <a:p>
            <a:r>
              <a:rPr lang="en-US" sz="3200" dirty="0" smtClean="0"/>
              <a:t>Section 21: opportunity to make up work and/or school-wide education service plan available to excluded students (whether or not on IEPs)</a:t>
            </a:r>
          </a:p>
        </p:txBody>
      </p:sp>
    </p:spTree>
    <p:extLst>
      <p:ext uri="{BB962C8B-B14F-4D97-AF65-F5344CB8AC3E}">
        <p14:creationId xmlns:p14="http://schemas.microsoft.com/office/powerpoint/2010/main" val="12714550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Service Plan Cont.</a:t>
            </a:r>
            <a:endParaRPr lang="en-US" dirty="0"/>
          </a:p>
        </p:txBody>
      </p:sp>
      <p:sp>
        <p:nvSpPr>
          <p:cNvPr id="3" name="Content Placeholder 2"/>
          <p:cNvSpPr>
            <a:spLocks noGrp="1"/>
          </p:cNvSpPr>
          <p:nvPr>
            <p:ph idx="1"/>
          </p:nvPr>
        </p:nvSpPr>
        <p:spPr/>
        <p:txBody>
          <a:bodyPr>
            <a:normAutofit/>
          </a:bodyPr>
          <a:lstStyle/>
          <a:p>
            <a:r>
              <a:rPr lang="en-US" dirty="0" smtClean="0"/>
              <a:t>No specific guidance from DESE on Education Service Plans.</a:t>
            </a:r>
          </a:p>
          <a:p>
            <a:r>
              <a:rPr lang="en-US" dirty="0" smtClean="0"/>
              <a:t>G.L. c. 71, § 37H¾ provides examples of alternatives:</a:t>
            </a:r>
          </a:p>
          <a:p>
            <a:pPr lvl="1"/>
            <a:r>
              <a:rPr lang="en-US" dirty="0" smtClean="0"/>
              <a:t>Tutoring</a:t>
            </a:r>
          </a:p>
          <a:p>
            <a:pPr lvl="1"/>
            <a:r>
              <a:rPr lang="en-US" dirty="0" smtClean="0"/>
              <a:t>Alternative placement</a:t>
            </a:r>
          </a:p>
          <a:p>
            <a:pPr lvl="1"/>
            <a:r>
              <a:rPr lang="en-US" dirty="0" smtClean="0"/>
              <a:t>Saturday school</a:t>
            </a:r>
          </a:p>
          <a:p>
            <a:pPr lvl="1"/>
            <a:r>
              <a:rPr lang="en-US" dirty="0" smtClean="0"/>
              <a:t>Online or distance learning</a:t>
            </a:r>
          </a:p>
          <a:p>
            <a:r>
              <a:rPr lang="en-US" dirty="0" smtClean="0"/>
              <a:t>Principals may seek input of health and human services, housing and nonprofit agencies, educational collaboratives, and other service providers.</a:t>
            </a:r>
          </a:p>
          <a:p>
            <a:r>
              <a:rPr lang="en-US" dirty="0" smtClean="0"/>
              <a:t>Student chooses option.</a:t>
            </a:r>
          </a:p>
          <a:p>
            <a:endParaRPr lang="en-US" dirty="0"/>
          </a:p>
        </p:txBody>
      </p:sp>
    </p:spTree>
    <p:extLst>
      <p:ext uri="{BB962C8B-B14F-4D97-AF65-F5344CB8AC3E}">
        <p14:creationId xmlns:p14="http://schemas.microsoft.com/office/powerpoint/2010/main" val="21135951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Service Plan Notice</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Principal must notify students and parents of opportunity to continued education during suspension or expulsion.</a:t>
            </a:r>
          </a:p>
          <a:p>
            <a:r>
              <a:rPr lang="en-US" dirty="0" smtClean="0"/>
              <a:t>Same requirements as for other notices.</a:t>
            </a:r>
          </a:p>
          <a:p>
            <a:r>
              <a:rPr lang="en-US" dirty="0" smtClean="0"/>
              <a:t>Must list specific educational services available.</a:t>
            </a:r>
          </a:p>
          <a:p>
            <a:pPr lvl="1"/>
            <a:r>
              <a:rPr lang="en-US" dirty="0" smtClean="0"/>
              <a:t>Student chooses among options provided</a:t>
            </a:r>
          </a:p>
          <a:p>
            <a:pPr lvl="1"/>
            <a:r>
              <a:rPr lang="en-US" dirty="0" smtClean="0"/>
              <a:t>Options may include:  Saturday school, alternative school, tutoring, online or distance learning, in-school suspension</a:t>
            </a:r>
          </a:p>
          <a:p>
            <a:pPr lvl="1"/>
            <a:r>
              <a:rPr lang="en-US" dirty="0" smtClean="0"/>
              <a:t>May be reimbursed under G.L. c. 71B, §5A, if appropriated</a:t>
            </a:r>
          </a:p>
          <a:p>
            <a:r>
              <a:rPr lang="en-US" dirty="0" smtClean="0"/>
              <a:t>Must identify a District contact for more information.</a:t>
            </a:r>
          </a:p>
          <a:p>
            <a:r>
              <a:rPr lang="en-US" dirty="0" smtClean="0"/>
              <a:t>Applicable to suspensions/expulsions under §§ 37H, 37H½, and 37H¾.</a:t>
            </a:r>
          </a:p>
          <a:p>
            <a:endParaRPr lang="en-US" dirty="0"/>
          </a:p>
        </p:txBody>
      </p:sp>
    </p:spTree>
    <p:extLst>
      <p:ext uri="{BB962C8B-B14F-4D97-AF65-F5344CB8AC3E}">
        <p14:creationId xmlns:p14="http://schemas.microsoft.com/office/powerpoint/2010/main" val="1829466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&amp; Reporting</a:t>
            </a:r>
            <a:endParaRPr lang="en-US" dirty="0"/>
          </a:p>
        </p:txBody>
      </p:sp>
      <p:sp>
        <p:nvSpPr>
          <p:cNvPr id="3" name="Content Placeholder 2"/>
          <p:cNvSpPr>
            <a:spLocks noGrp="1"/>
          </p:cNvSpPr>
          <p:nvPr>
            <p:ph idx="1"/>
          </p:nvPr>
        </p:nvSpPr>
        <p:spPr/>
        <p:txBody>
          <a:bodyPr>
            <a:normAutofit/>
          </a:bodyPr>
          <a:lstStyle/>
          <a:p>
            <a:r>
              <a:rPr lang="en-US" sz="2800" dirty="0" smtClean="0"/>
              <a:t>Must collect and report data to DESE on:</a:t>
            </a:r>
          </a:p>
          <a:p>
            <a:pPr lvl="1"/>
            <a:r>
              <a:rPr lang="en-US" sz="2800" dirty="0" smtClean="0"/>
              <a:t>All suspensions (short-term, long-term, in-house, and emergency) and expulsions </a:t>
            </a:r>
          </a:p>
          <a:p>
            <a:pPr lvl="1"/>
            <a:r>
              <a:rPr lang="en-US" sz="2800" dirty="0" smtClean="0"/>
              <a:t>Access to education services</a:t>
            </a:r>
          </a:p>
          <a:p>
            <a:pPr lvl="1"/>
            <a:r>
              <a:rPr lang="en-US" sz="2800" dirty="0" smtClean="0"/>
              <a:t>Other information to be requested by DESE</a:t>
            </a:r>
          </a:p>
          <a:p>
            <a:r>
              <a:rPr lang="en-US" sz="2800" dirty="0" smtClean="0"/>
              <a:t>Manner and form to be directed by DESE</a:t>
            </a:r>
          </a:p>
        </p:txBody>
      </p:sp>
    </p:spTree>
    <p:extLst>
      <p:ext uri="{BB962C8B-B14F-4D97-AF65-F5344CB8AC3E}">
        <p14:creationId xmlns:p14="http://schemas.microsoft.com/office/powerpoint/2010/main" val="36648171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Review of Data</a:t>
            </a:r>
            <a:endParaRPr lang="en-US" dirty="0"/>
          </a:p>
        </p:txBody>
      </p:sp>
      <p:sp>
        <p:nvSpPr>
          <p:cNvPr id="3" name="Content Placeholder 2"/>
          <p:cNvSpPr>
            <a:spLocks noGrp="1"/>
          </p:cNvSpPr>
          <p:nvPr>
            <p:ph idx="1"/>
          </p:nvPr>
        </p:nvSpPr>
        <p:spPr/>
        <p:txBody>
          <a:bodyPr>
            <a:normAutofit/>
          </a:bodyPr>
          <a:lstStyle/>
          <a:p>
            <a:r>
              <a:rPr lang="en-US" dirty="0"/>
              <a:t>Principals must </a:t>
            </a:r>
            <a:r>
              <a:rPr lang="en-US" dirty="0" smtClean="0"/>
              <a:t>periodically </a:t>
            </a:r>
            <a:r>
              <a:rPr lang="en-US" dirty="0"/>
              <a:t>review data by selected student populations (e.g., race, ethnicity, gender, </a:t>
            </a:r>
            <a:r>
              <a:rPr lang="en-US" dirty="0" smtClean="0"/>
              <a:t>socioeconomic </a:t>
            </a:r>
            <a:r>
              <a:rPr lang="en-US" dirty="0"/>
              <a:t>status, ELL status, and students with disabilities)</a:t>
            </a:r>
          </a:p>
          <a:p>
            <a:r>
              <a:rPr lang="en-US" dirty="0" smtClean="0"/>
              <a:t>Principals must assess extent of all types of suspensions and expulsions and impact on selected student populations.</a:t>
            </a:r>
          </a:p>
          <a:p>
            <a:r>
              <a:rPr lang="en-US" dirty="0" smtClean="0"/>
              <a:t>Principal to determine if it is necessary or appropriate to modify procedures because of over-reliance on suspensions or expulsions or their impact on selected student populations over other populations.</a:t>
            </a:r>
            <a:endParaRPr lang="en-US" dirty="0"/>
          </a:p>
        </p:txBody>
      </p:sp>
    </p:spTree>
    <p:extLst>
      <p:ext uri="{BB962C8B-B14F-4D97-AF65-F5344CB8AC3E}">
        <p14:creationId xmlns:p14="http://schemas.microsoft.com/office/powerpoint/2010/main" val="2292657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dirty="0" smtClean="0"/>
              <a:t>For Students with Disabilities, briefly:</a:t>
            </a:r>
            <a:endParaRPr lang="en-US" dirty="0"/>
          </a:p>
        </p:txBody>
      </p:sp>
      <p:sp>
        <p:nvSpPr>
          <p:cNvPr id="13315" name="Rectangle 3"/>
          <p:cNvSpPr>
            <a:spLocks noGrp="1" noChangeArrowheads="1"/>
          </p:cNvSpPr>
          <p:nvPr>
            <p:ph type="body" idx="1"/>
          </p:nvPr>
        </p:nvSpPr>
        <p:spPr>
          <a:xfrm>
            <a:off x="609600" y="1676400"/>
            <a:ext cx="8001000" cy="4194175"/>
          </a:xfrm>
        </p:spPr>
        <p:txBody>
          <a:bodyPr>
            <a:noAutofit/>
          </a:bodyPr>
          <a:lstStyle/>
          <a:p>
            <a:pPr>
              <a:lnSpc>
                <a:spcPct val="120000"/>
              </a:lnSpc>
            </a:pPr>
            <a:r>
              <a:rPr lang="en-US" dirty="0" smtClean="0"/>
              <a:t>Manifestation Determination Review still must be conducted before discipline beyond 10 cumulative days</a:t>
            </a:r>
          </a:p>
          <a:p>
            <a:r>
              <a:rPr lang="en-US" dirty="0" smtClean="0"/>
              <a:t>If student with special needs is removed to IAES, services must be provided to to:</a:t>
            </a:r>
          </a:p>
          <a:p>
            <a:pPr lvl="1"/>
            <a:r>
              <a:rPr lang="en-US" sz="2400" dirty="0" smtClean="0"/>
              <a:t>Enable </a:t>
            </a:r>
            <a:r>
              <a:rPr lang="en-US" sz="2400" dirty="0"/>
              <a:t>child to continue to participate in general curriculum</a:t>
            </a:r>
          </a:p>
          <a:p>
            <a:pPr lvl="1"/>
            <a:r>
              <a:rPr lang="en-US" sz="2400" dirty="0"/>
              <a:t>Enable child to progress toward meeting IEP goals</a:t>
            </a:r>
          </a:p>
          <a:p>
            <a:r>
              <a:rPr lang="en-US" dirty="0"/>
              <a:t>Depending on student’s needs and content of IEP, IAES services may be more extensive than those available under school-wide education service plan under Sec. 21</a:t>
            </a:r>
          </a:p>
          <a:p>
            <a:pPr marL="0" indent="0">
              <a:buNone/>
            </a:pPr>
            <a:endParaRPr lang="en-US" dirty="0"/>
          </a:p>
          <a:p>
            <a:pPr>
              <a:lnSpc>
                <a:spcPct val="120000"/>
              </a:lnSpc>
            </a:pPr>
            <a:endParaRPr lang="en-US" sz="1600" dirty="0" smtClean="0"/>
          </a:p>
          <a:p>
            <a:pPr lvl="1">
              <a:lnSpc>
                <a:spcPct val="120000"/>
              </a:lnSpc>
            </a:pPr>
            <a:endParaRPr lang="en-US" sz="1200" dirty="0"/>
          </a:p>
          <a:p>
            <a:pPr>
              <a:lnSpc>
                <a:spcPct val="80000"/>
              </a:lnSpc>
              <a:buFont typeface="Wingdings" pitchFamily="2" charset="2"/>
              <a:buNone/>
            </a:pPr>
            <a:endParaRPr lang="en-US" sz="1600" dirty="0"/>
          </a:p>
          <a:p>
            <a:pPr>
              <a:lnSpc>
                <a:spcPct val="80000"/>
              </a:lnSpc>
              <a:buFont typeface="Wingdings" pitchFamily="2" charset="2"/>
              <a:buNone/>
            </a:pPr>
            <a:endParaRPr lang="en-US" sz="1600" dirty="0"/>
          </a:p>
          <a:p>
            <a:pPr lvl="1">
              <a:lnSpc>
                <a:spcPct val="80000"/>
              </a:lnSpc>
              <a:buFont typeface="Wingdings" pitchFamily="2" charset="2"/>
              <a:buNone/>
            </a:pPr>
            <a:r>
              <a:rPr lang="en-US" sz="1600" dirty="0">
                <a:solidFill>
                  <a:schemeClr val="hlink"/>
                </a:solidFill>
              </a:rPr>
              <a:t>	</a:t>
            </a:r>
          </a:p>
        </p:txBody>
      </p:sp>
    </p:spTree>
    <p:extLst>
      <p:ext uri="{BB962C8B-B14F-4D97-AF65-F5344CB8AC3E}">
        <p14:creationId xmlns:p14="http://schemas.microsoft.com/office/powerpoint/2010/main" val="19510035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DESE Is Watching You</a:t>
            </a:r>
            <a:endParaRPr lang="en-US" dirty="0"/>
          </a:p>
        </p:txBody>
      </p:sp>
      <p:sp>
        <p:nvSpPr>
          <p:cNvPr id="3" name="Content Placeholder 2"/>
          <p:cNvSpPr>
            <a:spLocks noGrp="1"/>
          </p:cNvSpPr>
          <p:nvPr>
            <p:ph sz="half" idx="1"/>
          </p:nvPr>
        </p:nvSpPr>
        <p:spPr>
          <a:xfrm>
            <a:off x="304800" y="1371600"/>
            <a:ext cx="7315201" cy="5257800"/>
          </a:xfrm>
        </p:spPr>
        <p:txBody>
          <a:bodyPr>
            <a:noAutofit/>
          </a:bodyPr>
          <a:lstStyle/>
          <a:p>
            <a:r>
              <a:rPr lang="en-US" sz="2000" dirty="0" smtClean="0"/>
              <a:t>Every fall, DESE will publish a report by district and school and by selected student populations.</a:t>
            </a:r>
          </a:p>
          <a:p>
            <a:r>
              <a:rPr lang="en-US" sz="2000" dirty="0" smtClean="0"/>
              <a:t>DESE will determine schools with highest percentage of students expelled or put on long-term suspensions and Commissioner will identify schools that need assistance to reduce the use of suspensions and expulsions.</a:t>
            </a:r>
          </a:p>
          <a:p>
            <a:pPr lvl="1"/>
            <a:r>
              <a:rPr lang="en-US" sz="2000" dirty="0" smtClean="0"/>
              <a:t>DESE to consider population of school.</a:t>
            </a:r>
          </a:p>
          <a:p>
            <a:pPr lvl="1"/>
            <a:r>
              <a:rPr lang="en-US" sz="2000" dirty="0" smtClean="0"/>
              <a:t>DESE to identify models to incorporate intermediate steps and to “foster positive school climate.”</a:t>
            </a:r>
          </a:p>
          <a:p>
            <a:r>
              <a:rPr lang="en-US" sz="2000" dirty="0" smtClean="0"/>
              <a:t>DESE to use statistical analysis to identify schools and districts with data that reflect significant disparities in the rate of suspension and expulsion by race and ethnicity or disability.  </a:t>
            </a:r>
          </a:p>
          <a:p>
            <a:pPr lvl="1"/>
            <a:r>
              <a:rPr lang="en-US" sz="2000" dirty="0" smtClean="0"/>
              <a:t>Those schools will have to develop and implement a DESE-approved plan to address those disparities.</a:t>
            </a:r>
            <a:endParaRPr lang="en-US" sz="2000" dirty="0"/>
          </a:p>
        </p:txBody>
      </p:sp>
    </p:spTree>
    <p:extLst>
      <p:ext uri="{BB962C8B-B14F-4D97-AF65-F5344CB8AC3E}">
        <p14:creationId xmlns:p14="http://schemas.microsoft.com/office/powerpoint/2010/main" val="11012443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r>
              <a:rPr lang="en-US" dirty="0" smtClean="0"/>
              <a:t>Specific due process procedures must be followed</a:t>
            </a:r>
          </a:p>
          <a:p>
            <a:r>
              <a:rPr lang="en-US" dirty="0" smtClean="0"/>
              <a:t>There are limits on your authority to remove students for offenses not under 37H, 37H ½ </a:t>
            </a:r>
          </a:p>
          <a:p>
            <a:r>
              <a:rPr lang="en-US" dirty="0" smtClean="0"/>
              <a:t>District must continue to educate students removed long-term and must provide continued access to education during shorter-term removals.</a:t>
            </a:r>
          </a:p>
          <a:p>
            <a:r>
              <a:rPr lang="en-US" dirty="0" smtClean="0"/>
              <a:t>DESE expectation:  use long term removals in limited circumstances </a:t>
            </a:r>
          </a:p>
          <a:p>
            <a:r>
              <a:rPr lang="en-US" dirty="0" smtClean="0"/>
              <a:t>No more zero tolerance: consider context, history.</a:t>
            </a:r>
            <a:endParaRPr lang="en-US" dirty="0"/>
          </a:p>
        </p:txBody>
      </p:sp>
    </p:spTree>
    <p:extLst>
      <p:ext uri="{BB962C8B-B14F-4D97-AF65-F5344CB8AC3E}">
        <p14:creationId xmlns:p14="http://schemas.microsoft.com/office/powerpoint/2010/main" val="1241326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New Law</a:t>
            </a:r>
            <a:endParaRPr lang="en-US" dirty="0"/>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dirty="0"/>
              <a:t>The goals of the new law are:</a:t>
            </a:r>
          </a:p>
          <a:p>
            <a:pPr marL="914400" lvl="1" indent="-514350">
              <a:buFont typeface="+mj-lt"/>
              <a:buAutoNum type="arabicPeriod"/>
            </a:pPr>
            <a:r>
              <a:rPr lang="en-US" dirty="0"/>
              <a:t>To limit the use of long-term suspensions;</a:t>
            </a:r>
          </a:p>
          <a:p>
            <a:pPr marL="914400" lvl="1" indent="-514350">
              <a:buFont typeface="+mj-lt"/>
              <a:buAutoNum type="arabicPeriod"/>
            </a:pPr>
            <a:r>
              <a:rPr lang="en-US" dirty="0" smtClean="0"/>
              <a:t>To promote the engagement of the parents in the student discipline process;</a:t>
            </a:r>
          </a:p>
          <a:p>
            <a:pPr marL="914400" lvl="1" indent="-514350">
              <a:buFont typeface="+mj-lt"/>
              <a:buAutoNum type="arabicPeriod"/>
            </a:pPr>
            <a:r>
              <a:rPr lang="en-US" dirty="0" smtClean="0"/>
              <a:t>To ensure that suspended and expelled students continue to receive educational services and make academic process; and</a:t>
            </a:r>
          </a:p>
          <a:p>
            <a:pPr marL="914400" lvl="1" indent="-514350">
              <a:buFont typeface="+mj-lt"/>
              <a:buAutoNum type="arabicPeriod"/>
            </a:pPr>
            <a:r>
              <a:rPr lang="en-US" dirty="0" smtClean="0"/>
              <a:t>“[T]o keep schools safe and supportive for all students while ensuring fair and effective disciplinary practices.”  </a:t>
            </a:r>
          </a:p>
          <a:p>
            <a:pPr marL="400050" lvl="1" indent="0">
              <a:buNone/>
            </a:pPr>
            <a:r>
              <a:rPr lang="en-US" dirty="0" smtClean="0"/>
              <a:t>603 CMR 53.01(2).  </a:t>
            </a:r>
            <a:endParaRPr lang="en-US" dirty="0"/>
          </a:p>
        </p:txBody>
      </p:sp>
    </p:spTree>
    <p:extLst>
      <p:ext uri="{BB962C8B-B14F-4D97-AF65-F5344CB8AC3E}">
        <p14:creationId xmlns:p14="http://schemas.microsoft.com/office/powerpoint/2010/main" val="208533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Making a Suspension Decision</a:t>
            </a:r>
            <a:endParaRPr lang="en-US" sz="3200" dirty="0"/>
          </a:p>
        </p:txBody>
      </p:sp>
      <p:sp>
        <p:nvSpPr>
          <p:cNvPr id="3" name="Content Placeholder 2"/>
          <p:cNvSpPr>
            <a:spLocks noGrp="1"/>
          </p:cNvSpPr>
          <p:nvPr>
            <p:ph idx="1"/>
          </p:nvPr>
        </p:nvSpPr>
        <p:spPr>
          <a:xfrm>
            <a:off x="533400" y="1524000"/>
            <a:ext cx="8229600" cy="4525963"/>
          </a:xfrm>
        </p:spPr>
        <p:txBody>
          <a:bodyPr>
            <a:normAutofit lnSpcReduction="10000"/>
          </a:bodyPr>
          <a:lstStyle/>
          <a:p>
            <a:pPr marL="0" indent="0">
              <a:buNone/>
            </a:pPr>
            <a:r>
              <a:rPr lang="en-US" sz="1900" dirty="0"/>
              <a:t>In deciding the consequences of a violation under G.L. c. 71, § 37H¾, the </a:t>
            </a:r>
            <a:r>
              <a:rPr lang="en-US" sz="1900" dirty="0" smtClean="0"/>
              <a:t>Principal </a:t>
            </a:r>
            <a:r>
              <a:rPr lang="en-US" sz="1900" dirty="0"/>
              <a:t>must</a:t>
            </a:r>
            <a:r>
              <a:rPr lang="en-US" sz="1900" dirty="0" smtClean="0"/>
              <a:t>:</a:t>
            </a:r>
          </a:p>
          <a:p>
            <a:pPr marL="0" indent="0">
              <a:buNone/>
            </a:pPr>
            <a:endParaRPr lang="en-US" sz="1900" dirty="0"/>
          </a:p>
          <a:p>
            <a:pPr marL="914400" lvl="1" indent="-457200">
              <a:buFont typeface="+mj-lt"/>
              <a:buAutoNum type="arabicPeriod"/>
            </a:pPr>
            <a:r>
              <a:rPr lang="en-US" sz="1900" dirty="0"/>
              <a:t>Exercise </a:t>
            </a:r>
            <a:r>
              <a:rPr lang="en-US" sz="1900" dirty="0" smtClean="0"/>
              <a:t>discretion</a:t>
            </a:r>
            <a:r>
              <a:rPr lang="en-US" sz="1900" dirty="0"/>
              <a:t> </a:t>
            </a:r>
            <a:r>
              <a:rPr lang="en-US" sz="1900" dirty="0" smtClean="0"/>
              <a:t>– NO ZERO TOLERANCE POLICIES</a:t>
            </a:r>
            <a:endParaRPr lang="en-US" sz="1900" dirty="0"/>
          </a:p>
          <a:p>
            <a:pPr marL="914400" lvl="1" indent="-457200">
              <a:buFont typeface="+mj-lt"/>
              <a:buAutoNum type="arabicPeriod"/>
            </a:pPr>
            <a:r>
              <a:rPr lang="en-US" sz="1900" dirty="0"/>
              <a:t>Consider ways to re-engage the student in the learning </a:t>
            </a:r>
            <a:r>
              <a:rPr lang="en-US" sz="1900" dirty="0" smtClean="0"/>
              <a:t>process </a:t>
            </a:r>
            <a:endParaRPr lang="en-US" sz="1900" dirty="0"/>
          </a:p>
          <a:p>
            <a:pPr marL="914400" lvl="1" indent="-457200">
              <a:buFont typeface="+mj-lt"/>
              <a:buAutoNum type="arabicPeriod"/>
            </a:pPr>
            <a:r>
              <a:rPr lang="en-US" sz="1900" dirty="0"/>
              <a:t>Avoid using expulsion as a remedy unless other remedies have been employed</a:t>
            </a:r>
            <a:r>
              <a:rPr lang="en-US" sz="1900" dirty="0" smtClean="0"/>
              <a:t>.</a:t>
            </a:r>
          </a:p>
          <a:p>
            <a:pPr marL="914400" lvl="1" indent="-457200">
              <a:buFont typeface="+mj-lt"/>
              <a:buAutoNum type="arabicPeriod"/>
            </a:pPr>
            <a:r>
              <a:rPr lang="en-US" sz="1900" dirty="0" smtClean="0"/>
              <a:t>“</a:t>
            </a:r>
            <a:r>
              <a:rPr lang="en-US" sz="1900" dirty="0"/>
              <a:t>Other remedies” include the use of evidence-based strategies and programs such as mediation, conflict </a:t>
            </a:r>
            <a:r>
              <a:rPr lang="en-US" sz="1900" dirty="0" smtClean="0"/>
              <a:t>resolution, </a:t>
            </a:r>
            <a:r>
              <a:rPr lang="en-US" sz="1900" dirty="0"/>
              <a:t>restorative justice, and </a:t>
            </a:r>
            <a:r>
              <a:rPr lang="en-US" sz="1900" dirty="0" smtClean="0"/>
              <a:t>positive </a:t>
            </a:r>
            <a:r>
              <a:rPr lang="en-US" sz="1900" dirty="0"/>
              <a:t>behavioral interventions and supports.  603 CMR </a:t>
            </a:r>
            <a:r>
              <a:rPr lang="en-US" sz="1900" dirty="0" smtClean="0"/>
              <a:t>53.05</a:t>
            </a:r>
          </a:p>
          <a:p>
            <a:pPr lvl="1" indent="0">
              <a:buNone/>
            </a:pPr>
            <a:endParaRPr lang="en-US" sz="1900" i="1" dirty="0"/>
          </a:p>
          <a:p>
            <a:pPr lvl="1" indent="0">
              <a:buNone/>
            </a:pPr>
            <a:r>
              <a:rPr lang="en-US" sz="1900" i="1" dirty="0" smtClean="0"/>
              <a:t>Note</a:t>
            </a:r>
            <a:r>
              <a:rPr lang="en-US" sz="1900" dirty="0" smtClean="0"/>
              <a:t>: Expulsion (defined by regulations as removal for more than 90 school days) is not available under 37H ¾ </a:t>
            </a:r>
          </a:p>
          <a:p>
            <a:pPr marL="57150" indent="0">
              <a:buNone/>
            </a:pPr>
            <a:endParaRPr lang="en-US" sz="1900" i="1" dirty="0" smtClean="0"/>
          </a:p>
          <a:p>
            <a:endParaRPr lang="en-US" dirty="0"/>
          </a:p>
        </p:txBody>
      </p:sp>
    </p:spTree>
    <p:extLst>
      <p:ext uri="{BB962C8B-B14F-4D97-AF65-F5344CB8AC3E}">
        <p14:creationId xmlns:p14="http://schemas.microsoft.com/office/powerpoint/2010/main" val="321755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definitions:</a:t>
            </a:r>
            <a:endParaRPr lang="en-US" dirty="0"/>
          </a:p>
        </p:txBody>
      </p:sp>
      <p:sp>
        <p:nvSpPr>
          <p:cNvPr id="3" name="Content Placeholder 2"/>
          <p:cNvSpPr>
            <a:spLocks noGrp="1"/>
          </p:cNvSpPr>
          <p:nvPr>
            <p:ph idx="1"/>
          </p:nvPr>
        </p:nvSpPr>
        <p:spPr>
          <a:xfrm>
            <a:off x="457200" y="1524000"/>
            <a:ext cx="8229600" cy="4953000"/>
          </a:xfrm>
        </p:spPr>
        <p:txBody>
          <a:bodyPr>
            <a:normAutofit fontScale="85000" lnSpcReduction="10000"/>
          </a:bodyPr>
          <a:lstStyle/>
          <a:p>
            <a:pPr marL="0" indent="0">
              <a:buNone/>
            </a:pPr>
            <a:r>
              <a:rPr lang="en-US" u="sng" dirty="0" smtClean="0">
                <a:solidFill>
                  <a:schemeClr val="tx2"/>
                </a:solidFill>
              </a:rPr>
              <a:t>In-School Suspension:</a:t>
            </a:r>
            <a:r>
              <a:rPr lang="en-US" dirty="0" smtClean="0">
                <a:solidFill>
                  <a:schemeClr val="tx2"/>
                </a:solidFill>
              </a:rPr>
              <a:t> </a:t>
            </a:r>
            <a:r>
              <a:rPr lang="en-US" dirty="0" smtClean="0"/>
              <a:t>removal </a:t>
            </a:r>
            <a:r>
              <a:rPr lang="en-US" dirty="0"/>
              <a:t>of a student from regular classroom activities, but not from the school </a:t>
            </a:r>
            <a:r>
              <a:rPr lang="en-US" dirty="0" smtClean="0"/>
              <a:t>premises, for </a:t>
            </a:r>
            <a:r>
              <a:rPr lang="en-US" dirty="0"/>
              <a:t>no more than </a:t>
            </a:r>
            <a:r>
              <a:rPr lang="en-US" dirty="0" smtClean="0"/>
              <a:t>10 consecutive </a:t>
            </a:r>
            <a:r>
              <a:rPr lang="en-US" dirty="0"/>
              <a:t>school days, or no more than </a:t>
            </a:r>
            <a:r>
              <a:rPr lang="en-US" dirty="0" smtClean="0"/>
              <a:t>10 </a:t>
            </a:r>
            <a:r>
              <a:rPr lang="en-US" dirty="0"/>
              <a:t>school days cumulatively for multiple infractions during the school year. </a:t>
            </a:r>
            <a:endParaRPr lang="en-US" u="sng" dirty="0" smtClean="0">
              <a:solidFill>
                <a:schemeClr val="tx2"/>
              </a:solidFill>
            </a:endParaRPr>
          </a:p>
          <a:p>
            <a:pPr marL="0" indent="0">
              <a:buNone/>
            </a:pPr>
            <a:r>
              <a:rPr lang="en-US" u="sng" dirty="0" smtClean="0">
                <a:solidFill>
                  <a:schemeClr val="tx2"/>
                </a:solidFill>
              </a:rPr>
              <a:t>Short-Term Suspension:</a:t>
            </a:r>
            <a:r>
              <a:rPr lang="en-US" dirty="0" smtClean="0">
                <a:solidFill>
                  <a:schemeClr val="tx2"/>
                </a:solidFill>
              </a:rPr>
              <a:t> </a:t>
            </a:r>
            <a:r>
              <a:rPr lang="en-US" dirty="0" smtClean="0"/>
              <a:t>removal </a:t>
            </a:r>
            <a:r>
              <a:rPr lang="en-US" dirty="0"/>
              <a:t>of a student from the school premises and regular classroom activities for </a:t>
            </a:r>
            <a:r>
              <a:rPr lang="en-US" dirty="0" smtClean="0"/>
              <a:t>10 consecutive </a:t>
            </a:r>
            <a:r>
              <a:rPr lang="en-US" dirty="0"/>
              <a:t>school days or less. </a:t>
            </a:r>
            <a:endParaRPr lang="en-US" dirty="0" smtClean="0"/>
          </a:p>
          <a:p>
            <a:pPr lvl="1"/>
            <a:r>
              <a:rPr lang="en-US" dirty="0" smtClean="0"/>
              <a:t>May be served in school, at the Principal’s discretion.</a:t>
            </a:r>
          </a:p>
          <a:p>
            <a:pPr marL="0" indent="0">
              <a:buNone/>
            </a:pPr>
            <a:r>
              <a:rPr lang="en-US" u="sng" dirty="0">
                <a:solidFill>
                  <a:schemeClr val="tx2"/>
                </a:solidFill>
              </a:rPr>
              <a:t>Long-Term Suspension:</a:t>
            </a:r>
            <a:r>
              <a:rPr lang="en-US" dirty="0">
                <a:solidFill>
                  <a:schemeClr val="tx2"/>
                </a:solidFill>
              </a:rPr>
              <a:t> </a:t>
            </a:r>
            <a:r>
              <a:rPr lang="en-US" dirty="0"/>
              <a:t>removal of a student from the school premises and regular classroom activities for more than 10 consecutive school days, or for more than 10 school days cumulatively for multiple disciplinary offenses in any school year. A Principal may, in his or her discretion, allow a student to serve a long-term suspension in school. </a:t>
            </a:r>
          </a:p>
          <a:p>
            <a:pPr lvl="1"/>
            <a:r>
              <a:rPr lang="en-US" dirty="0"/>
              <a:t>May not last more than 90 days and may not extend beyond the end of the school year if suspended under § 37H¾.</a:t>
            </a:r>
          </a:p>
          <a:p>
            <a:pPr lvl="1"/>
            <a:r>
              <a:rPr lang="en-US" dirty="0"/>
              <a:t>May be served in school, at the Principal’s discretion.</a:t>
            </a:r>
            <a:endParaRPr lang="en-US" u="sng" dirty="0">
              <a:solidFill>
                <a:schemeClr val="tx2"/>
              </a:solidFill>
            </a:endParaRPr>
          </a:p>
          <a:p>
            <a:pPr marL="0" indent="0">
              <a:buNone/>
            </a:pPr>
            <a:r>
              <a:rPr lang="en-US" u="sng" dirty="0" smtClean="0">
                <a:solidFill>
                  <a:schemeClr val="tx2"/>
                </a:solidFill>
              </a:rPr>
              <a:t>Expulsion:</a:t>
            </a:r>
            <a:r>
              <a:rPr lang="en-US" dirty="0" smtClean="0"/>
              <a:t>  removal for more than 90 school days </a:t>
            </a:r>
            <a:endParaRPr lang="en-US" dirty="0"/>
          </a:p>
          <a:p>
            <a:pPr marL="0" indent="0">
              <a:buNone/>
            </a:pPr>
            <a:endParaRPr lang="en-US" dirty="0">
              <a:solidFill>
                <a:srgbClr val="FF0000"/>
              </a:solidFill>
            </a:endParaRPr>
          </a:p>
          <a:p>
            <a:endParaRPr lang="en-US" dirty="0" smtClean="0"/>
          </a:p>
          <a:p>
            <a:endParaRPr lang="en-US" dirty="0"/>
          </a:p>
        </p:txBody>
      </p:sp>
    </p:spTree>
    <p:extLst>
      <p:ext uri="{BB962C8B-B14F-4D97-AF65-F5344CB8AC3E}">
        <p14:creationId xmlns:p14="http://schemas.microsoft.com/office/powerpoint/2010/main" val="3607926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Removal from Extra-Curriculars Are Not Suspensions</a:t>
            </a:r>
            <a:endParaRPr lang="en-US" dirty="0"/>
          </a:p>
        </p:txBody>
      </p:sp>
      <p:sp>
        <p:nvSpPr>
          <p:cNvPr id="3" name="Content Placeholder 2"/>
          <p:cNvSpPr>
            <a:spLocks noGrp="1"/>
          </p:cNvSpPr>
          <p:nvPr>
            <p:ph idx="1"/>
          </p:nvPr>
        </p:nvSpPr>
        <p:spPr/>
        <p:txBody>
          <a:bodyPr/>
          <a:lstStyle/>
          <a:p>
            <a:pPr marL="0" lvl="1" indent="0">
              <a:buNone/>
            </a:pPr>
            <a:endParaRPr lang="en-US" dirty="0" smtClean="0"/>
          </a:p>
          <a:p>
            <a:pPr marL="0" lvl="1" indent="0">
              <a:buNone/>
            </a:pPr>
            <a:r>
              <a:rPr lang="en-US" sz="2400" dirty="0" smtClean="0"/>
              <a:t>Removal </a:t>
            </a:r>
            <a:r>
              <a:rPr lang="en-US" sz="2400" dirty="0"/>
              <a:t>from only participation in extra-curricular activities, school sponsored events, or both, does not count as removal in calculating school days and </a:t>
            </a:r>
            <a:r>
              <a:rPr lang="en-US" sz="2400" dirty="0" smtClean="0"/>
              <a:t>due process procedures under § </a:t>
            </a:r>
            <a:r>
              <a:rPr lang="en-US" sz="2400" dirty="0"/>
              <a:t>37H</a:t>
            </a:r>
            <a:r>
              <a:rPr lang="en-US" sz="2400" dirty="0" smtClean="0"/>
              <a:t>¾ are not applicable.</a:t>
            </a:r>
            <a:endParaRPr lang="en-US" sz="2400" i="1" dirty="0">
              <a:solidFill>
                <a:srgbClr val="FF0000"/>
              </a:solidFill>
            </a:endParaRPr>
          </a:p>
          <a:p>
            <a:endParaRPr lang="en-US" dirty="0"/>
          </a:p>
        </p:txBody>
      </p:sp>
    </p:spTree>
    <p:extLst>
      <p:ext uri="{BB962C8B-B14F-4D97-AF65-F5344CB8AC3E}">
        <p14:creationId xmlns:p14="http://schemas.microsoft.com/office/powerpoint/2010/main" val="1548613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Prior to Suspension</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No long- or short-term suspensions without providing students and parents with oral and written notice and a hearing.</a:t>
            </a:r>
          </a:p>
          <a:p>
            <a:r>
              <a:rPr lang="en-US" sz="3200" dirty="0" smtClean="0"/>
              <a:t>Exceptions for emergency (NMT 2 days) and in-school suspensions (NMT 10 days cumulative).</a:t>
            </a:r>
          </a:p>
          <a:p>
            <a:r>
              <a:rPr lang="en-US" sz="3200" dirty="0" smtClean="0"/>
              <a:t>Regulations do not prevent administrators from conducting an investigation, including interviews, of school-related disciplinary incidents.</a:t>
            </a:r>
            <a:endParaRPr lang="en-US" sz="3200" dirty="0"/>
          </a:p>
        </p:txBody>
      </p:sp>
    </p:spTree>
    <p:extLst>
      <p:ext uri="{BB962C8B-B14F-4D97-AF65-F5344CB8AC3E}">
        <p14:creationId xmlns:p14="http://schemas.microsoft.com/office/powerpoint/2010/main" val="81544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Notice Requirements for Short- and Long-Term and Emergency Suspensions</a:t>
            </a:r>
            <a:endParaRPr lang="en-US" sz="3200"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US" sz="3500" dirty="0" smtClean="0"/>
              <a:t>Oral and written notice in English and language spoken at home.</a:t>
            </a:r>
          </a:p>
          <a:p>
            <a:r>
              <a:rPr lang="en-US" sz="3500" dirty="0" smtClean="0"/>
              <a:t>Notice must contain in plain language:</a:t>
            </a:r>
          </a:p>
          <a:p>
            <a:pPr lvl="1"/>
            <a:r>
              <a:rPr lang="en-US" sz="3500" dirty="0" smtClean="0"/>
              <a:t>The disciplinary offense;</a:t>
            </a:r>
          </a:p>
          <a:p>
            <a:pPr lvl="1"/>
            <a:r>
              <a:rPr lang="en-US" sz="3500" dirty="0" smtClean="0"/>
              <a:t>The basis for the charge;</a:t>
            </a:r>
          </a:p>
          <a:p>
            <a:pPr lvl="1"/>
            <a:r>
              <a:rPr lang="en-US" sz="3500" dirty="0" smtClean="0"/>
              <a:t>The potential consequences, including the potential length of the student’s suspension;</a:t>
            </a:r>
          </a:p>
          <a:p>
            <a:pPr lvl="1"/>
            <a:r>
              <a:rPr lang="en-US" sz="3500" dirty="0" smtClean="0"/>
              <a:t>The opportunity for the student to a hearing, dispute the charges and present the student’s side of the story, and to have the parents present;</a:t>
            </a:r>
          </a:p>
          <a:p>
            <a:pPr lvl="1"/>
            <a:r>
              <a:rPr lang="en-US" sz="3500" dirty="0" smtClean="0"/>
              <a:t>The date, time, and location of the hearing; </a:t>
            </a:r>
          </a:p>
          <a:p>
            <a:pPr lvl="1"/>
            <a:r>
              <a:rPr lang="en-US" sz="3500" dirty="0" smtClean="0"/>
              <a:t>The right to an interpreter, if needed; </a:t>
            </a:r>
          </a:p>
          <a:p>
            <a:pPr lvl="1"/>
            <a:r>
              <a:rPr lang="en-US" sz="3500" dirty="0" smtClean="0"/>
              <a:t>For students who may be placed on long-term suspension, information on the rights available at the hearing and the right to appeal to the Superintendent; and</a:t>
            </a:r>
          </a:p>
          <a:p>
            <a:pPr lvl="1"/>
            <a:r>
              <a:rPr lang="en-US" sz="3500" dirty="0" smtClean="0"/>
              <a:t>Information on opportunity to make academic progress and, for students who may be placed on long-term suspension, information on school-wide education plan.</a:t>
            </a:r>
          </a:p>
          <a:p>
            <a:pPr marL="0" indent="0">
              <a:buNone/>
            </a:pPr>
            <a:r>
              <a:rPr lang="en-US" sz="3500" dirty="0" smtClean="0"/>
              <a:t>.</a:t>
            </a:r>
          </a:p>
          <a:p>
            <a:endParaRPr lang="en-US" dirty="0" smtClean="0"/>
          </a:p>
          <a:p>
            <a:pPr marL="0" indent="0">
              <a:buNone/>
            </a:pPr>
            <a:endParaRPr lang="en-US" dirty="0" smtClean="0"/>
          </a:p>
          <a:p>
            <a:pPr lvl="1"/>
            <a:endParaRPr lang="en-US" dirty="0"/>
          </a:p>
        </p:txBody>
      </p:sp>
    </p:spTree>
    <p:extLst>
      <p:ext uri="{BB962C8B-B14F-4D97-AF65-F5344CB8AC3E}">
        <p14:creationId xmlns:p14="http://schemas.microsoft.com/office/powerpoint/2010/main" val="28567609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757</TotalTime>
  <Words>3286</Words>
  <Application>Microsoft Office PowerPoint</Application>
  <PresentationFormat>On-screen Show (4:3)</PresentationFormat>
  <Paragraphs>236</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Clarity</vt:lpstr>
      <vt:lpstr>Student Discipline Rules: Chapter 222 of the Acts of 2012 Effective July 1, 2014</vt:lpstr>
      <vt:lpstr>Chapter 222  Summary</vt:lpstr>
      <vt:lpstr>The Key Takeaways</vt:lpstr>
      <vt:lpstr>Goals of New Law</vt:lpstr>
      <vt:lpstr>Making a Suspension Decision</vt:lpstr>
      <vt:lpstr>Key definitions:</vt:lpstr>
      <vt:lpstr>Removal from Extra-Curriculars Are Not Suspensions</vt:lpstr>
      <vt:lpstr>Notice Prior to Suspension</vt:lpstr>
      <vt:lpstr>Notice Requirements for Short- and Long-Term and Emergency Suspensions</vt:lpstr>
      <vt:lpstr>Notices to Parents for Short- and Long-Term Suspensions</vt:lpstr>
      <vt:lpstr>Reasonable Attempts to Reach Parents</vt:lpstr>
      <vt:lpstr>Principal Hearings</vt:lpstr>
      <vt:lpstr>Principal Meeting Short-Term Suspension</vt:lpstr>
      <vt:lpstr>Principal’s Decision Short-Term Suspension</vt:lpstr>
      <vt:lpstr>Decision Notice Short-Term Suspension</vt:lpstr>
      <vt:lpstr>Principal’s Meeting Long-Term Suspension</vt:lpstr>
      <vt:lpstr>Additional Rights for Long-Term Suspension Meeting with Principal:</vt:lpstr>
      <vt:lpstr>Principal’s Decision for Long-Term Suspension</vt:lpstr>
      <vt:lpstr>Decision Notice for Long-Term Suspension</vt:lpstr>
      <vt:lpstr>Additional Requirement Grades Pre-K-3</vt:lpstr>
      <vt:lpstr>Appeal to Superintendent</vt:lpstr>
      <vt:lpstr>Appeal to Superintendent Cont.</vt:lpstr>
      <vt:lpstr>Emergency Removal</vt:lpstr>
      <vt:lpstr>Emergency Removal Cont.</vt:lpstr>
      <vt:lpstr>In-School Suspension</vt:lpstr>
      <vt:lpstr>Notice Requirements for In-School Suspension</vt:lpstr>
      <vt:lpstr>Impact on G.L. c. 71, §§ 37H and 37H½</vt:lpstr>
      <vt:lpstr>Educational Services and Academic Progress: Section 21</vt:lpstr>
      <vt:lpstr>Education Service Plan</vt:lpstr>
      <vt:lpstr>Education Service Plan Cont.</vt:lpstr>
      <vt:lpstr>Education Service Plan Notice</vt:lpstr>
      <vt:lpstr>Data Collection &amp; Reporting</vt:lpstr>
      <vt:lpstr>Principal Review of Data</vt:lpstr>
      <vt:lpstr>For Students with Disabilities, briefly:</vt:lpstr>
      <vt:lpstr>DESE Is Watching You</vt:lpstr>
      <vt:lpstr>Bottom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Student Discipline Rules</dc:title>
  <dc:creator>Kelly</dc:creator>
  <cp:lastModifiedBy>Patricia Martin</cp:lastModifiedBy>
  <cp:revision>58</cp:revision>
  <cp:lastPrinted>2014-07-16T14:39:39Z</cp:lastPrinted>
  <dcterms:created xsi:type="dcterms:W3CDTF">2014-06-04T15:16:28Z</dcterms:created>
  <dcterms:modified xsi:type="dcterms:W3CDTF">2014-08-21T11:40:00Z</dcterms:modified>
</cp:coreProperties>
</file>