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3.xml" ContentType="application/vnd.openxmlformats-officedocument.presentationml.tags+xml"/>
  <Override PartName="/ppt/notesSlides/notesSlide8.xml" ContentType="application/vnd.openxmlformats-officedocument.presentationml.notesSlide+xml"/>
  <Override PartName="/ppt/tags/tag4.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8" r:id="rId6"/>
  </p:sldMasterIdLst>
  <p:notesMasterIdLst>
    <p:notesMasterId r:id="rId21"/>
  </p:notesMasterIdLst>
  <p:handoutMasterIdLst>
    <p:handoutMasterId r:id="rId22"/>
  </p:handoutMasterIdLst>
  <p:sldIdLst>
    <p:sldId id="333" r:id="rId7"/>
    <p:sldId id="439" r:id="rId8"/>
    <p:sldId id="435" r:id="rId9"/>
    <p:sldId id="440" r:id="rId10"/>
    <p:sldId id="406" r:id="rId11"/>
    <p:sldId id="436" r:id="rId12"/>
    <p:sldId id="445" r:id="rId13"/>
    <p:sldId id="438" r:id="rId14"/>
    <p:sldId id="437" r:id="rId15"/>
    <p:sldId id="441" r:id="rId16"/>
    <p:sldId id="442" r:id="rId17"/>
    <p:sldId id="443" r:id="rId18"/>
    <p:sldId id="444" r:id="rId19"/>
    <p:sldId id="446" r:id="rId20"/>
  </p:sldIdLst>
  <p:sldSz cx="9144000" cy="6858000" type="screen4x3"/>
  <p:notesSz cx="7010400" cy="9296400"/>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leo" initials="s" lastIdx="1" clrIdx="0"/>
  <p:cmAuthor id="1" name="kxj" initials="k"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E7FF"/>
    <a:srgbClr val="FFFFFF"/>
    <a:srgbClr val="FFCCFF"/>
    <a:srgbClr val="CCECFF"/>
    <a:srgbClr val="CCCCFF"/>
    <a:srgbClr val="000000"/>
    <a:srgbClr val="FF9900"/>
    <a:srgbClr val="CCFF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8" autoAdjust="0"/>
    <p:restoredTop sz="68736" autoAdjust="0"/>
  </p:normalViewPr>
  <p:slideViewPr>
    <p:cSldViewPr>
      <p:cViewPr>
        <p:scale>
          <a:sx n="50" d="100"/>
          <a:sy n="50" d="100"/>
        </p:scale>
        <p:origin x="-2800" y="-352"/>
      </p:cViewPr>
      <p:guideLst>
        <p:guide orient="horz" pos="2160"/>
        <p:guide pos="3168"/>
      </p:guideLst>
    </p:cSldViewPr>
  </p:slideViewPr>
  <p:outlineViewPr>
    <p:cViewPr>
      <p:scale>
        <a:sx n="33" d="100"/>
        <a:sy n="33" d="100"/>
      </p:scale>
      <p:origin x="0" y="22026"/>
    </p:cViewPr>
  </p:outlineViewPr>
  <p:notesTextViewPr>
    <p:cViewPr>
      <p:scale>
        <a:sx n="100" d="100"/>
        <a:sy n="100" d="100"/>
      </p:scale>
      <p:origin x="0" y="0"/>
    </p:cViewPr>
  </p:notesTextViewPr>
  <p:sorterViewPr>
    <p:cViewPr>
      <p:scale>
        <a:sx n="50" d="100"/>
        <a:sy n="50" d="100"/>
      </p:scale>
      <p:origin x="0" y="0"/>
    </p:cViewPr>
  </p:sorterViewPr>
  <p:notesViewPr>
    <p:cSldViewPr>
      <p:cViewPr>
        <p:scale>
          <a:sx n="60" d="100"/>
          <a:sy n="60" d="100"/>
        </p:scale>
        <p:origin x="-1829" y="-6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20" Type="http://schemas.openxmlformats.org/officeDocument/2006/relationships/slide" Target="slides/slide14.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tags" Target="tags/tag1.xml"/><Relationship Id="rId25" Type="http://schemas.openxmlformats.org/officeDocument/2006/relationships/commentAuthors" Target="commentAuthors.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customXml" Target="../customXml/item5.xml"/><Relationship Id="rId6" Type="http://schemas.openxmlformats.org/officeDocument/2006/relationships/slideMaster" Target="slideMasters/slideMaster1.xml"/><Relationship Id="rId7" Type="http://schemas.openxmlformats.org/officeDocument/2006/relationships/slide" Target="slides/slide1.xml"/><Relationship Id="rId8" Type="http://schemas.openxmlformats.org/officeDocument/2006/relationships/slide" Target="slides/slide2.xml"/></Relationships>
</file>

<file path=ppt/diagrams/_rels/data1.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image" Target="../media/image5.jpeg"/><Relationship Id="rId3"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image" Target="../media/image5.jpeg"/><Relationship Id="rId3"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C0430D-0EB9-4D69-AA6D-15889C861917}"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en-US"/>
        </a:p>
      </dgm:t>
    </dgm:pt>
    <dgm:pt modelId="{6839FA89-251A-4EDC-8086-052E428C4F5B}">
      <dgm:prSet phldrT="[Text]"/>
      <dgm:spPr/>
      <dgm:t>
        <a:bodyPr/>
        <a:lstStyle/>
        <a:p>
          <a:r>
            <a:rPr lang="en-US" dirty="0" smtClean="0"/>
            <a:t>Products of Practice</a:t>
          </a:r>
          <a:endParaRPr lang="en-US" dirty="0"/>
        </a:p>
      </dgm:t>
    </dgm:pt>
    <dgm:pt modelId="{0F781F9B-9876-4730-967F-09622C0341FC}" type="parTrans" cxnId="{7EEB766D-D21B-49B2-95A7-6DCA5B41D8FF}">
      <dgm:prSet/>
      <dgm:spPr/>
      <dgm:t>
        <a:bodyPr/>
        <a:lstStyle/>
        <a:p>
          <a:endParaRPr lang="en-US"/>
        </a:p>
      </dgm:t>
    </dgm:pt>
    <dgm:pt modelId="{29E36711-2728-4549-A807-768E2C6F97BA}" type="sibTrans" cxnId="{7EEB766D-D21B-49B2-95A7-6DCA5B41D8FF}">
      <dgm:prSet/>
      <dgm:spPr/>
      <dgm:t>
        <a:bodyPr/>
        <a:lstStyle/>
        <a:p>
          <a:endParaRPr lang="en-US"/>
        </a:p>
      </dgm:t>
    </dgm:pt>
    <dgm:pt modelId="{6C5B62EA-9783-4499-B248-928B84739894}">
      <dgm:prSet phldrT="[Text]"/>
      <dgm:spPr/>
      <dgm:t>
        <a:bodyPr/>
        <a:lstStyle/>
        <a:p>
          <a:r>
            <a:rPr lang="en-US" dirty="0" smtClean="0"/>
            <a:t>Artifacts</a:t>
          </a:r>
          <a:endParaRPr lang="en-US" dirty="0"/>
        </a:p>
      </dgm:t>
    </dgm:pt>
    <dgm:pt modelId="{A808FFEA-ADD1-4381-BDB4-FF72AF39B62C}" type="parTrans" cxnId="{17B37585-AD2D-4834-9411-0B77B3B41AA0}">
      <dgm:prSet/>
      <dgm:spPr/>
      <dgm:t>
        <a:bodyPr/>
        <a:lstStyle/>
        <a:p>
          <a:endParaRPr lang="en-US"/>
        </a:p>
      </dgm:t>
    </dgm:pt>
    <dgm:pt modelId="{3D8935E6-FECE-4F42-9D54-5EED31008503}" type="sibTrans" cxnId="{17B37585-AD2D-4834-9411-0B77B3B41AA0}">
      <dgm:prSet/>
      <dgm:spPr/>
      <dgm:t>
        <a:bodyPr/>
        <a:lstStyle/>
        <a:p>
          <a:endParaRPr lang="en-US"/>
        </a:p>
      </dgm:t>
    </dgm:pt>
    <dgm:pt modelId="{9688C38E-3C25-4267-A595-679284D21581}">
      <dgm:prSet phldrT="[Text]"/>
      <dgm:spPr/>
      <dgm:t>
        <a:bodyPr/>
        <a:lstStyle/>
        <a:p>
          <a:r>
            <a:rPr lang="en-US" dirty="0" smtClean="0"/>
            <a:t>Multiples Measures of Student Learning</a:t>
          </a:r>
          <a:endParaRPr lang="en-US" dirty="0"/>
        </a:p>
      </dgm:t>
    </dgm:pt>
    <dgm:pt modelId="{76B71BA6-B476-4544-B370-C60512E0C0C5}" type="parTrans" cxnId="{2C9C2A85-4CB3-43AB-999F-A57F8EF35A44}">
      <dgm:prSet/>
      <dgm:spPr/>
      <dgm:t>
        <a:bodyPr/>
        <a:lstStyle/>
        <a:p>
          <a:endParaRPr lang="en-US"/>
        </a:p>
      </dgm:t>
    </dgm:pt>
    <dgm:pt modelId="{8D78C34B-DC6D-4802-81E5-85529FED49BE}" type="sibTrans" cxnId="{2C9C2A85-4CB3-43AB-999F-A57F8EF35A44}">
      <dgm:prSet/>
      <dgm:spPr/>
      <dgm:t>
        <a:bodyPr/>
        <a:lstStyle/>
        <a:p>
          <a:endParaRPr lang="en-US"/>
        </a:p>
      </dgm:t>
    </dgm:pt>
    <dgm:pt modelId="{DF2E2024-309D-4CEE-9F42-74AE76891C0A}">
      <dgm:prSet phldrT="[Text]"/>
      <dgm:spPr/>
      <dgm:t>
        <a:bodyPr/>
        <a:lstStyle/>
        <a:p>
          <a:r>
            <a:rPr lang="en-US" dirty="0" smtClean="0"/>
            <a:t>Assessments (formative, summative, etc.)</a:t>
          </a:r>
          <a:endParaRPr lang="en-US" dirty="0"/>
        </a:p>
      </dgm:t>
    </dgm:pt>
    <dgm:pt modelId="{02318938-81E4-40DC-87F5-7E52667BC603}" type="parTrans" cxnId="{BA33DAA1-F100-41ED-BAF4-F63E9958C218}">
      <dgm:prSet/>
      <dgm:spPr/>
      <dgm:t>
        <a:bodyPr/>
        <a:lstStyle/>
        <a:p>
          <a:endParaRPr lang="en-US"/>
        </a:p>
      </dgm:t>
    </dgm:pt>
    <dgm:pt modelId="{9DB7A80B-B336-455B-9232-31D8094DE33B}" type="sibTrans" cxnId="{BA33DAA1-F100-41ED-BAF4-F63E9958C218}">
      <dgm:prSet/>
      <dgm:spPr/>
      <dgm:t>
        <a:bodyPr/>
        <a:lstStyle/>
        <a:p>
          <a:endParaRPr lang="en-US"/>
        </a:p>
      </dgm:t>
    </dgm:pt>
    <dgm:pt modelId="{5632BAE1-0029-4EF9-8D5E-964983DF6F86}">
      <dgm:prSet phldrT="[Text]"/>
      <dgm:spPr/>
      <dgm:t>
        <a:bodyPr/>
        <a:lstStyle/>
        <a:p>
          <a:r>
            <a:rPr lang="en-US" dirty="0" smtClean="0"/>
            <a:t>Student and Staff Feedback</a:t>
          </a:r>
          <a:endParaRPr lang="en-US" dirty="0"/>
        </a:p>
      </dgm:t>
    </dgm:pt>
    <dgm:pt modelId="{9A51A4C5-4979-4B57-ABFB-8D6E21EF37D2}" type="parTrans" cxnId="{7A926DE5-7997-4706-97F1-95C70B896BAB}">
      <dgm:prSet/>
      <dgm:spPr/>
      <dgm:t>
        <a:bodyPr/>
        <a:lstStyle/>
        <a:p>
          <a:endParaRPr lang="en-US"/>
        </a:p>
      </dgm:t>
    </dgm:pt>
    <dgm:pt modelId="{1829BA0B-FBB7-4B54-8B1B-1F2E01698573}" type="sibTrans" cxnId="{7A926DE5-7997-4706-97F1-95C70B896BAB}">
      <dgm:prSet/>
      <dgm:spPr/>
      <dgm:t>
        <a:bodyPr/>
        <a:lstStyle/>
        <a:p>
          <a:endParaRPr lang="en-US"/>
        </a:p>
      </dgm:t>
    </dgm:pt>
    <dgm:pt modelId="{61F25A69-D2AC-4D8A-9B2D-E127D87B21EA}">
      <dgm:prSet phldrT="[Text]"/>
      <dgm:spPr/>
      <dgm:t>
        <a:bodyPr/>
        <a:lstStyle/>
        <a:p>
          <a:r>
            <a:rPr lang="en-US" dirty="0" smtClean="0"/>
            <a:t>ESE Model Feedback Surveys</a:t>
          </a:r>
          <a:endParaRPr lang="en-US" dirty="0"/>
        </a:p>
      </dgm:t>
    </dgm:pt>
    <dgm:pt modelId="{D1584C3A-E491-4705-9E70-C92A93F0958C}" type="parTrans" cxnId="{9746C32A-3FD3-407A-914A-DA4B089E5E2D}">
      <dgm:prSet/>
      <dgm:spPr/>
      <dgm:t>
        <a:bodyPr/>
        <a:lstStyle/>
        <a:p>
          <a:endParaRPr lang="en-US"/>
        </a:p>
      </dgm:t>
    </dgm:pt>
    <dgm:pt modelId="{8D2CB40A-23DA-4747-826C-3DBABE21D8A3}" type="sibTrans" cxnId="{9746C32A-3FD3-407A-914A-DA4B089E5E2D}">
      <dgm:prSet/>
      <dgm:spPr/>
      <dgm:t>
        <a:bodyPr/>
        <a:lstStyle/>
        <a:p>
          <a:endParaRPr lang="en-US"/>
        </a:p>
      </dgm:t>
    </dgm:pt>
    <dgm:pt modelId="{EE48FB76-11BE-4B10-84B5-F8AFBA8FF23D}">
      <dgm:prSet phldrT="[Text]"/>
      <dgm:spPr/>
      <dgm:t>
        <a:bodyPr/>
        <a:lstStyle/>
        <a:p>
          <a:r>
            <a:rPr lang="en-US" dirty="0" smtClean="0"/>
            <a:t>Focus groups, exit slips, discussion prompts, etc.</a:t>
          </a:r>
          <a:endParaRPr lang="en-US" dirty="0"/>
        </a:p>
      </dgm:t>
    </dgm:pt>
    <dgm:pt modelId="{CB35E047-7048-4F45-AFF7-D33510C7962F}" type="parTrans" cxnId="{886D4FE9-49E7-48F8-9D58-E7A0A403BA65}">
      <dgm:prSet/>
      <dgm:spPr/>
      <dgm:t>
        <a:bodyPr/>
        <a:lstStyle/>
        <a:p>
          <a:endParaRPr lang="en-US"/>
        </a:p>
      </dgm:t>
    </dgm:pt>
    <dgm:pt modelId="{39E0E721-C3F5-44E4-A45B-02D918EC053A}" type="sibTrans" cxnId="{886D4FE9-49E7-48F8-9D58-E7A0A403BA65}">
      <dgm:prSet/>
      <dgm:spPr/>
      <dgm:t>
        <a:bodyPr/>
        <a:lstStyle/>
        <a:p>
          <a:endParaRPr lang="en-US"/>
        </a:p>
      </dgm:t>
    </dgm:pt>
    <dgm:pt modelId="{CE14AE6A-0893-402E-9973-FBC766D6139E}">
      <dgm:prSet phldrT="[Text]"/>
      <dgm:spPr/>
      <dgm:t>
        <a:bodyPr/>
        <a:lstStyle/>
        <a:p>
          <a:r>
            <a:rPr lang="en-US" dirty="0" smtClean="0"/>
            <a:t>Observations</a:t>
          </a:r>
          <a:endParaRPr lang="en-US" dirty="0"/>
        </a:p>
      </dgm:t>
    </dgm:pt>
    <dgm:pt modelId="{B4178C3F-1AAB-4B3A-A018-AB99656C93F3}" type="parTrans" cxnId="{82C9459C-2E1D-4891-A6EC-D8F3A3328A20}">
      <dgm:prSet/>
      <dgm:spPr/>
      <dgm:t>
        <a:bodyPr/>
        <a:lstStyle/>
        <a:p>
          <a:endParaRPr lang="en-US"/>
        </a:p>
      </dgm:t>
    </dgm:pt>
    <dgm:pt modelId="{D32C2B99-F9A1-4EBE-AC23-BF4777ECF829}" type="sibTrans" cxnId="{82C9459C-2E1D-4891-A6EC-D8F3A3328A20}">
      <dgm:prSet/>
      <dgm:spPr/>
      <dgm:t>
        <a:bodyPr/>
        <a:lstStyle/>
        <a:p>
          <a:endParaRPr lang="en-US"/>
        </a:p>
      </dgm:t>
    </dgm:pt>
    <dgm:pt modelId="{9631469D-FF3F-4242-98F6-C0E09285DEE7}">
      <dgm:prSet phldrT="[Text]"/>
      <dgm:spPr/>
      <dgm:t>
        <a:bodyPr/>
        <a:lstStyle/>
        <a:p>
          <a:r>
            <a:rPr lang="en-US" dirty="0" smtClean="0"/>
            <a:t>Student work, homework, etc.</a:t>
          </a:r>
          <a:endParaRPr lang="en-US" dirty="0"/>
        </a:p>
      </dgm:t>
    </dgm:pt>
    <dgm:pt modelId="{A1D80299-A529-48C6-BEB7-5DB8CFB03A96}" type="parTrans" cxnId="{A70355D2-1364-4C3D-97A2-127E81E10FA0}">
      <dgm:prSet/>
      <dgm:spPr/>
      <dgm:t>
        <a:bodyPr/>
        <a:lstStyle/>
        <a:p>
          <a:endParaRPr lang="en-US"/>
        </a:p>
      </dgm:t>
    </dgm:pt>
    <dgm:pt modelId="{BFE98D9A-E4F5-4486-896A-658FC20351C6}" type="sibTrans" cxnId="{A70355D2-1364-4C3D-97A2-127E81E10FA0}">
      <dgm:prSet/>
      <dgm:spPr/>
      <dgm:t>
        <a:bodyPr/>
        <a:lstStyle/>
        <a:p>
          <a:endParaRPr lang="en-US"/>
        </a:p>
      </dgm:t>
    </dgm:pt>
    <dgm:pt modelId="{6075F9E7-B055-4882-836C-8D9961448920}" type="pres">
      <dgm:prSet presAssocID="{6EC0430D-0EB9-4D69-AA6D-15889C861917}" presName="linear" presStyleCnt="0">
        <dgm:presLayoutVars>
          <dgm:dir/>
          <dgm:resizeHandles val="exact"/>
        </dgm:presLayoutVars>
      </dgm:prSet>
      <dgm:spPr/>
      <dgm:t>
        <a:bodyPr/>
        <a:lstStyle/>
        <a:p>
          <a:endParaRPr lang="en-US"/>
        </a:p>
      </dgm:t>
    </dgm:pt>
    <dgm:pt modelId="{31066D33-E192-4BA5-A68F-02641A1687AB}" type="pres">
      <dgm:prSet presAssocID="{6839FA89-251A-4EDC-8086-052E428C4F5B}" presName="comp" presStyleCnt="0"/>
      <dgm:spPr/>
    </dgm:pt>
    <dgm:pt modelId="{2F611959-2320-47CA-B64B-B1FD77791C31}" type="pres">
      <dgm:prSet presAssocID="{6839FA89-251A-4EDC-8086-052E428C4F5B}" presName="box" presStyleLbl="node1" presStyleIdx="0" presStyleCnt="3"/>
      <dgm:spPr/>
      <dgm:t>
        <a:bodyPr/>
        <a:lstStyle/>
        <a:p>
          <a:endParaRPr lang="en-US"/>
        </a:p>
      </dgm:t>
    </dgm:pt>
    <dgm:pt modelId="{A8B8DD3E-DC75-4FE9-8B7D-C26FEF66687F}" type="pres">
      <dgm:prSet presAssocID="{6839FA89-251A-4EDC-8086-052E428C4F5B}" presName="img" presStyleLbl="fgImgPlace1" presStyleIdx="0" presStyleCnt="3"/>
      <dgm:spPr>
        <a:blipFill rotWithShape="0">
          <a:blip xmlns:r="http://schemas.openxmlformats.org/officeDocument/2006/relationships" r:embed="rId1"/>
          <a:stretch>
            <a:fillRect/>
          </a:stretch>
        </a:blipFill>
      </dgm:spPr>
      <dgm:t>
        <a:bodyPr/>
        <a:lstStyle/>
        <a:p>
          <a:endParaRPr lang="en-US"/>
        </a:p>
      </dgm:t>
    </dgm:pt>
    <dgm:pt modelId="{D04F6F27-37B9-4656-B843-1A423817A5E0}" type="pres">
      <dgm:prSet presAssocID="{6839FA89-251A-4EDC-8086-052E428C4F5B}" presName="text" presStyleLbl="node1" presStyleIdx="0" presStyleCnt="3">
        <dgm:presLayoutVars>
          <dgm:bulletEnabled val="1"/>
        </dgm:presLayoutVars>
      </dgm:prSet>
      <dgm:spPr/>
      <dgm:t>
        <a:bodyPr/>
        <a:lstStyle/>
        <a:p>
          <a:endParaRPr lang="en-US"/>
        </a:p>
      </dgm:t>
    </dgm:pt>
    <dgm:pt modelId="{87183B62-54F8-4179-967E-B721CA60ED9D}" type="pres">
      <dgm:prSet presAssocID="{29E36711-2728-4549-A807-768E2C6F97BA}" presName="spacer" presStyleCnt="0"/>
      <dgm:spPr/>
    </dgm:pt>
    <dgm:pt modelId="{1FF8555F-73A7-4B30-9676-E1224538D889}" type="pres">
      <dgm:prSet presAssocID="{9688C38E-3C25-4267-A595-679284D21581}" presName="comp" presStyleCnt="0"/>
      <dgm:spPr/>
    </dgm:pt>
    <dgm:pt modelId="{EF0D5973-7631-4E4A-AFDA-469F2958BE97}" type="pres">
      <dgm:prSet presAssocID="{9688C38E-3C25-4267-A595-679284D21581}" presName="box" presStyleLbl="node1" presStyleIdx="1" presStyleCnt="3"/>
      <dgm:spPr/>
      <dgm:t>
        <a:bodyPr/>
        <a:lstStyle/>
        <a:p>
          <a:endParaRPr lang="en-US"/>
        </a:p>
      </dgm:t>
    </dgm:pt>
    <dgm:pt modelId="{30921FD5-A9AA-4E50-8517-8D73C2FC1092}" type="pres">
      <dgm:prSet presAssocID="{9688C38E-3C25-4267-A595-679284D21581}" presName="img" presStyleLbl="fgImgPlace1" presStyleIdx="1" presStyleCnt="3"/>
      <dgm:spPr>
        <a:blipFill rotWithShape="0">
          <a:blip xmlns:r="http://schemas.openxmlformats.org/officeDocument/2006/relationships" r:embed="rId2"/>
          <a:stretch>
            <a:fillRect/>
          </a:stretch>
        </a:blipFill>
      </dgm:spPr>
      <dgm:t>
        <a:bodyPr/>
        <a:lstStyle/>
        <a:p>
          <a:endParaRPr lang="en-US"/>
        </a:p>
      </dgm:t>
    </dgm:pt>
    <dgm:pt modelId="{9E3E2FAD-C1A7-4272-90C8-366EDF6D9FB1}" type="pres">
      <dgm:prSet presAssocID="{9688C38E-3C25-4267-A595-679284D21581}" presName="text" presStyleLbl="node1" presStyleIdx="1" presStyleCnt="3">
        <dgm:presLayoutVars>
          <dgm:bulletEnabled val="1"/>
        </dgm:presLayoutVars>
      </dgm:prSet>
      <dgm:spPr/>
      <dgm:t>
        <a:bodyPr/>
        <a:lstStyle/>
        <a:p>
          <a:endParaRPr lang="en-US"/>
        </a:p>
      </dgm:t>
    </dgm:pt>
    <dgm:pt modelId="{EBB72E41-0B8B-4C5A-BCC4-EE2A4EC4EF5A}" type="pres">
      <dgm:prSet presAssocID="{8D78C34B-DC6D-4802-81E5-85529FED49BE}" presName="spacer" presStyleCnt="0"/>
      <dgm:spPr/>
    </dgm:pt>
    <dgm:pt modelId="{87302BE5-6B8E-4799-B484-076DB4D0ABA8}" type="pres">
      <dgm:prSet presAssocID="{5632BAE1-0029-4EF9-8D5E-964983DF6F86}" presName="comp" presStyleCnt="0"/>
      <dgm:spPr/>
    </dgm:pt>
    <dgm:pt modelId="{DAC2F9DA-67D7-4D2A-AEFC-1E3B6F279180}" type="pres">
      <dgm:prSet presAssocID="{5632BAE1-0029-4EF9-8D5E-964983DF6F86}" presName="box" presStyleLbl="node1" presStyleIdx="2" presStyleCnt="3"/>
      <dgm:spPr/>
      <dgm:t>
        <a:bodyPr/>
        <a:lstStyle/>
        <a:p>
          <a:endParaRPr lang="en-US"/>
        </a:p>
      </dgm:t>
    </dgm:pt>
    <dgm:pt modelId="{CF0C4EA9-E6E3-4F0C-B9C3-68D91C6BEF82}" type="pres">
      <dgm:prSet presAssocID="{5632BAE1-0029-4EF9-8D5E-964983DF6F86}" presName="img" presStyleLbl="fgImgPlace1" presStyleIdx="2" presStyleCnt="3" custScaleX="64545" custScaleY="118671" custLinFactNeighborX="-7571" custLinFactNeighborY="0"/>
      <dgm:spPr>
        <a:blipFill rotWithShape="0">
          <a:blip xmlns:r="http://schemas.openxmlformats.org/officeDocument/2006/relationships" r:embed="rId3"/>
          <a:stretch>
            <a:fillRect/>
          </a:stretch>
        </a:blipFill>
      </dgm:spPr>
      <dgm:t>
        <a:bodyPr/>
        <a:lstStyle/>
        <a:p>
          <a:endParaRPr lang="en-US"/>
        </a:p>
      </dgm:t>
    </dgm:pt>
    <dgm:pt modelId="{62F845C7-3806-468F-BDA8-095CB9CEE79E}" type="pres">
      <dgm:prSet presAssocID="{5632BAE1-0029-4EF9-8D5E-964983DF6F86}" presName="text" presStyleLbl="node1" presStyleIdx="2" presStyleCnt="3">
        <dgm:presLayoutVars>
          <dgm:bulletEnabled val="1"/>
        </dgm:presLayoutVars>
      </dgm:prSet>
      <dgm:spPr/>
      <dgm:t>
        <a:bodyPr/>
        <a:lstStyle/>
        <a:p>
          <a:endParaRPr lang="en-US"/>
        </a:p>
      </dgm:t>
    </dgm:pt>
  </dgm:ptLst>
  <dgm:cxnLst>
    <dgm:cxn modelId="{9746C32A-3FD3-407A-914A-DA4B089E5E2D}" srcId="{5632BAE1-0029-4EF9-8D5E-964983DF6F86}" destId="{61F25A69-D2AC-4D8A-9B2D-E127D87B21EA}" srcOrd="0" destOrd="0" parTransId="{D1584C3A-E491-4705-9E70-C92A93F0958C}" sibTransId="{8D2CB40A-23DA-4747-826C-3DBABE21D8A3}"/>
    <dgm:cxn modelId="{DA4ECFA2-AFD8-4AA3-8651-CBB3D99C1E5E}" type="presOf" srcId="{61F25A69-D2AC-4D8A-9B2D-E127D87B21EA}" destId="{62F845C7-3806-468F-BDA8-095CB9CEE79E}" srcOrd="1" destOrd="1" presId="urn:microsoft.com/office/officeart/2005/8/layout/vList4#1"/>
    <dgm:cxn modelId="{7A926DE5-7997-4706-97F1-95C70B896BAB}" srcId="{6EC0430D-0EB9-4D69-AA6D-15889C861917}" destId="{5632BAE1-0029-4EF9-8D5E-964983DF6F86}" srcOrd="2" destOrd="0" parTransId="{9A51A4C5-4979-4B57-ABFB-8D6E21EF37D2}" sibTransId="{1829BA0B-FBB7-4B54-8B1B-1F2E01698573}"/>
    <dgm:cxn modelId="{17B37585-AD2D-4834-9411-0B77B3B41AA0}" srcId="{6839FA89-251A-4EDC-8086-052E428C4F5B}" destId="{6C5B62EA-9783-4499-B248-928B84739894}" srcOrd="0" destOrd="0" parTransId="{A808FFEA-ADD1-4381-BDB4-FF72AF39B62C}" sibTransId="{3D8935E6-FECE-4F42-9D54-5EED31008503}"/>
    <dgm:cxn modelId="{1B37F0EE-9FA4-4836-9E85-EC8BE94265D1}" type="presOf" srcId="{6EC0430D-0EB9-4D69-AA6D-15889C861917}" destId="{6075F9E7-B055-4882-836C-8D9961448920}" srcOrd="0" destOrd="0" presId="urn:microsoft.com/office/officeart/2005/8/layout/vList4#1"/>
    <dgm:cxn modelId="{0D1D012D-3C3A-4B64-ACE3-523293EAAB12}" type="presOf" srcId="{DF2E2024-309D-4CEE-9F42-74AE76891C0A}" destId="{9E3E2FAD-C1A7-4272-90C8-366EDF6D9FB1}" srcOrd="1" destOrd="1" presId="urn:microsoft.com/office/officeart/2005/8/layout/vList4#1"/>
    <dgm:cxn modelId="{EE487BE0-2E3D-42F5-80E7-89DC6B6DF3BB}" type="presOf" srcId="{5632BAE1-0029-4EF9-8D5E-964983DF6F86}" destId="{62F845C7-3806-468F-BDA8-095CB9CEE79E}" srcOrd="1" destOrd="0" presId="urn:microsoft.com/office/officeart/2005/8/layout/vList4#1"/>
    <dgm:cxn modelId="{D9F0177E-A0B0-4B85-AEF9-CD63579F28C2}" type="presOf" srcId="{6C5B62EA-9783-4499-B248-928B84739894}" destId="{2F611959-2320-47CA-B64B-B1FD77791C31}" srcOrd="0" destOrd="1" presId="urn:microsoft.com/office/officeart/2005/8/layout/vList4#1"/>
    <dgm:cxn modelId="{9944A376-48C3-486A-BC24-AF58EE0AEBF5}" type="presOf" srcId="{9631469D-FF3F-4242-98F6-C0E09285DEE7}" destId="{9E3E2FAD-C1A7-4272-90C8-366EDF6D9FB1}" srcOrd="1" destOrd="2" presId="urn:microsoft.com/office/officeart/2005/8/layout/vList4#1"/>
    <dgm:cxn modelId="{292FC8C1-E41F-4AB4-96E5-5B4222BE9009}" type="presOf" srcId="{9631469D-FF3F-4242-98F6-C0E09285DEE7}" destId="{EF0D5973-7631-4E4A-AFDA-469F2958BE97}" srcOrd="0" destOrd="2" presId="urn:microsoft.com/office/officeart/2005/8/layout/vList4#1"/>
    <dgm:cxn modelId="{BA33DAA1-F100-41ED-BAF4-F63E9958C218}" srcId="{9688C38E-3C25-4267-A595-679284D21581}" destId="{DF2E2024-309D-4CEE-9F42-74AE76891C0A}" srcOrd="0" destOrd="0" parTransId="{02318938-81E4-40DC-87F5-7E52667BC603}" sibTransId="{9DB7A80B-B336-455B-9232-31D8094DE33B}"/>
    <dgm:cxn modelId="{167DD00F-6C11-4F5F-8110-0787A1CE6A0F}" type="presOf" srcId="{DF2E2024-309D-4CEE-9F42-74AE76891C0A}" destId="{EF0D5973-7631-4E4A-AFDA-469F2958BE97}" srcOrd="0" destOrd="1" presId="urn:microsoft.com/office/officeart/2005/8/layout/vList4#1"/>
    <dgm:cxn modelId="{0BC77BFE-E1A7-4C32-B467-EE7236C56FFC}" type="presOf" srcId="{61F25A69-D2AC-4D8A-9B2D-E127D87B21EA}" destId="{DAC2F9DA-67D7-4D2A-AEFC-1E3B6F279180}" srcOrd="0" destOrd="1" presId="urn:microsoft.com/office/officeart/2005/8/layout/vList4#1"/>
    <dgm:cxn modelId="{D99EE399-B911-4051-97EF-11F77171903B}" type="presOf" srcId="{6839FA89-251A-4EDC-8086-052E428C4F5B}" destId="{2F611959-2320-47CA-B64B-B1FD77791C31}" srcOrd="0" destOrd="0" presId="urn:microsoft.com/office/officeart/2005/8/layout/vList4#1"/>
    <dgm:cxn modelId="{ED2F7D5E-5859-4B69-8104-CCF93796AE17}" type="presOf" srcId="{9688C38E-3C25-4267-A595-679284D21581}" destId="{9E3E2FAD-C1A7-4272-90C8-366EDF6D9FB1}" srcOrd="1" destOrd="0" presId="urn:microsoft.com/office/officeart/2005/8/layout/vList4#1"/>
    <dgm:cxn modelId="{82C9459C-2E1D-4891-A6EC-D8F3A3328A20}" srcId="{6839FA89-251A-4EDC-8086-052E428C4F5B}" destId="{CE14AE6A-0893-402E-9973-FBC766D6139E}" srcOrd="1" destOrd="0" parTransId="{B4178C3F-1AAB-4B3A-A018-AB99656C93F3}" sibTransId="{D32C2B99-F9A1-4EBE-AC23-BF4777ECF829}"/>
    <dgm:cxn modelId="{07EC49C6-727A-4431-91EB-01A316BD3DC1}" type="presOf" srcId="{CE14AE6A-0893-402E-9973-FBC766D6139E}" destId="{D04F6F27-37B9-4656-B843-1A423817A5E0}" srcOrd="1" destOrd="2" presId="urn:microsoft.com/office/officeart/2005/8/layout/vList4#1"/>
    <dgm:cxn modelId="{BAD21A51-A15B-444F-B572-D778AAD3F49F}" type="presOf" srcId="{9688C38E-3C25-4267-A595-679284D21581}" destId="{EF0D5973-7631-4E4A-AFDA-469F2958BE97}" srcOrd="0" destOrd="0" presId="urn:microsoft.com/office/officeart/2005/8/layout/vList4#1"/>
    <dgm:cxn modelId="{E82819AB-9128-4E83-A1FB-7675FDFC0F20}" type="presOf" srcId="{6839FA89-251A-4EDC-8086-052E428C4F5B}" destId="{D04F6F27-37B9-4656-B843-1A423817A5E0}" srcOrd="1" destOrd="0" presId="urn:microsoft.com/office/officeart/2005/8/layout/vList4#1"/>
    <dgm:cxn modelId="{116711E8-EF8A-4D57-A1DE-3A42828E2F04}" type="presOf" srcId="{5632BAE1-0029-4EF9-8D5E-964983DF6F86}" destId="{DAC2F9DA-67D7-4D2A-AEFC-1E3B6F279180}" srcOrd="0" destOrd="0" presId="urn:microsoft.com/office/officeart/2005/8/layout/vList4#1"/>
    <dgm:cxn modelId="{BB7EAE5F-C84C-400C-BA8D-52642BB30F16}" type="presOf" srcId="{EE48FB76-11BE-4B10-84B5-F8AFBA8FF23D}" destId="{DAC2F9DA-67D7-4D2A-AEFC-1E3B6F279180}" srcOrd="0" destOrd="2" presId="urn:microsoft.com/office/officeart/2005/8/layout/vList4#1"/>
    <dgm:cxn modelId="{886D4FE9-49E7-48F8-9D58-E7A0A403BA65}" srcId="{5632BAE1-0029-4EF9-8D5E-964983DF6F86}" destId="{EE48FB76-11BE-4B10-84B5-F8AFBA8FF23D}" srcOrd="1" destOrd="0" parTransId="{CB35E047-7048-4F45-AFF7-D33510C7962F}" sibTransId="{39E0E721-C3F5-44E4-A45B-02D918EC053A}"/>
    <dgm:cxn modelId="{2C9C2A85-4CB3-43AB-999F-A57F8EF35A44}" srcId="{6EC0430D-0EB9-4D69-AA6D-15889C861917}" destId="{9688C38E-3C25-4267-A595-679284D21581}" srcOrd="1" destOrd="0" parTransId="{76B71BA6-B476-4544-B370-C60512E0C0C5}" sibTransId="{8D78C34B-DC6D-4802-81E5-85529FED49BE}"/>
    <dgm:cxn modelId="{7EEB766D-D21B-49B2-95A7-6DCA5B41D8FF}" srcId="{6EC0430D-0EB9-4D69-AA6D-15889C861917}" destId="{6839FA89-251A-4EDC-8086-052E428C4F5B}" srcOrd="0" destOrd="0" parTransId="{0F781F9B-9876-4730-967F-09622C0341FC}" sibTransId="{29E36711-2728-4549-A807-768E2C6F97BA}"/>
    <dgm:cxn modelId="{4CC927C1-CA0C-4A93-BA06-BFC776B3E877}" type="presOf" srcId="{6C5B62EA-9783-4499-B248-928B84739894}" destId="{D04F6F27-37B9-4656-B843-1A423817A5E0}" srcOrd="1" destOrd="1" presId="urn:microsoft.com/office/officeart/2005/8/layout/vList4#1"/>
    <dgm:cxn modelId="{EB084800-9F45-4365-8F60-059B49D5F52E}" type="presOf" srcId="{CE14AE6A-0893-402E-9973-FBC766D6139E}" destId="{2F611959-2320-47CA-B64B-B1FD77791C31}" srcOrd="0" destOrd="2" presId="urn:microsoft.com/office/officeart/2005/8/layout/vList4#1"/>
    <dgm:cxn modelId="{2B5935D3-1BDC-4D94-8723-356966F14F30}" type="presOf" srcId="{EE48FB76-11BE-4B10-84B5-F8AFBA8FF23D}" destId="{62F845C7-3806-468F-BDA8-095CB9CEE79E}" srcOrd="1" destOrd="2" presId="urn:microsoft.com/office/officeart/2005/8/layout/vList4#1"/>
    <dgm:cxn modelId="{A70355D2-1364-4C3D-97A2-127E81E10FA0}" srcId="{9688C38E-3C25-4267-A595-679284D21581}" destId="{9631469D-FF3F-4242-98F6-C0E09285DEE7}" srcOrd="1" destOrd="0" parTransId="{A1D80299-A529-48C6-BEB7-5DB8CFB03A96}" sibTransId="{BFE98D9A-E4F5-4486-896A-658FC20351C6}"/>
    <dgm:cxn modelId="{4F7E13C3-2D29-4DF7-A516-9C9769F4B9C7}" type="presParOf" srcId="{6075F9E7-B055-4882-836C-8D9961448920}" destId="{31066D33-E192-4BA5-A68F-02641A1687AB}" srcOrd="0" destOrd="0" presId="urn:microsoft.com/office/officeart/2005/8/layout/vList4#1"/>
    <dgm:cxn modelId="{DDEA46D3-CF02-4540-B2B2-4D47BCAD7268}" type="presParOf" srcId="{31066D33-E192-4BA5-A68F-02641A1687AB}" destId="{2F611959-2320-47CA-B64B-B1FD77791C31}" srcOrd="0" destOrd="0" presId="urn:microsoft.com/office/officeart/2005/8/layout/vList4#1"/>
    <dgm:cxn modelId="{653BDF0C-811E-406C-A325-41B0DD8D0124}" type="presParOf" srcId="{31066D33-E192-4BA5-A68F-02641A1687AB}" destId="{A8B8DD3E-DC75-4FE9-8B7D-C26FEF66687F}" srcOrd="1" destOrd="0" presId="urn:microsoft.com/office/officeart/2005/8/layout/vList4#1"/>
    <dgm:cxn modelId="{4BCE4277-3F3B-4EC9-A46D-AA919265C0A4}" type="presParOf" srcId="{31066D33-E192-4BA5-A68F-02641A1687AB}" destId="{D04F6F27-37B9-4656-B843-1A423817A5E0}" srcOrd="2" destOrd="0" presId="urn:microsoft.com/office/officeart/2005/8/layout/vList4#1"/>
    <dgm:cxn modelId="{9913BAB0-713F-48F2-A7F0-696653CEB759}" type="presParOf" srcId="{6075F9E7-B055-4882-836C-8D9961448920}" destId="{87183B62-54F8-4179-967E-B721CA60ED9D}" srcOrd="1" destOrd="0" presId="urn:microsoft.com/office/officeart/2005/8/layout/vList4#1"/>
    <dgm:cxn modelId="{ABFA0BCE-C412-4950-8F59-2E6D3A9E85EA}" type="presParOf" srcId="{6075F9E7-B055-4882-836C-8D9961448920}" destId="{1FF8555F-73A7-4B30-9676-E1224538D889}" srcOrd="2" destOrd="0" presId="urn:microsoft.com/office/officeart/2005/8/layout/vList4#1"/>
    <dgm:cxn modelId="{4173DD4A-72E9-4D8A-BB74-7D1D9C61872E}" type="presParOf" srcId="{1FF8555F-73A7-4B30-9676-E1224538D889}" destId="{EF0D5973-7631-4E4A-AFDA-469F2958BE97}" srcOrd="0" destOrd="0" presId="urn:microsoft.com/office/officeart/2005/8/layout/vList4#1"/>
    <dgm:cxn modelId="{183ABD56-9BBD-435B-A4AC-5B6946EAE98D}" type="presParOf" srcId="{1FF8555F-73A7-4B30-9676-E1224538D889}" destId="{30921FD5-A9AA-4E50-8517-8D73C2FC1092}" srcOrd="1" destOrd="0" presId="urn:microsoft.com/office/officeart/2005/8/layout/vList4#1"/>
    <dgm:cxn modelId="{6932BCBB-ABB5-4C8B-A65B-212563621457}" type="presParOf" srcId="{1FF8555F-73A7-4B30-9676-E1224538D889}" destId="{9E3E2FAD-C1A7-4272-90C8-366EDF6D9FB1}" srcOrd="2" destOrd="0" presId="urn:microsoft.com/office/officeart/2005/8/layout/vList4#1"/>
    <dgm:cxn modelId="{2AF5C53E-5B26-43D0-9335-7795D509B543}" type="presParOf" srcId="{6075F9E7-B055-4882-836C-8D9961448920}" destId="{EBB72E41-0B8B-4C5A-BCC4-EE2A4EC4EF5A}" srcOrd="3" destOrd="0" presId="urn:microsoft.com/office/officeart/2005/8/layout/vList4#1"/>
    <dgm:cxn modelId="{22D264F1-2ADF-48D0-AFC6-0F448E414A43}" type="presParOf" srcId="{6075F9E7-B055-4882-836C-8D9961448920}" destId="{87302BE5-6B8E-4799-B484-076DB4D0ABA8}" srcOrd="4" destOrd="0" presId="urn:microsoft.com/office/officeart/2005/8/layout/vList4#1"/>
    <dgm:cxn modelId="{0F13366D-350E-4E94-ABCA-BDB0CB27B1F6}" type="presParOf" srcId="{87302BE5-6B8E-4799-B484-076DB4D0ABA8}" destId="{DAC2F9DA-67D7-4D2A-AEFC-1E3B6F279180}" srcOrd="0" destOrd="0" presId="urn:microsoft.com/office/officeart/2005/8/layout/vList4#1"/>
    <dgm:cxn modelId="{F7521F60-09D8-4963-A65D-F31A50B3A1A0}" type="presParOf" srcId="{87302BE5-6B8E-4799-B484-076DB4D0ABA8}" destId="{CF0C4EA9-E6E3-4F0C-B9C3-68D91C6BEF82}" srcOrd="1" destOrd="0" presId="urn:microsoft.com/office/officeart/2005/8/layout/vList4#1"/>
    <dgm:cxn modelId="{2DEF3773-D77B-43F3-9F00-D15D2BC5A2BB}" type="presParOf" srcId="{87302BE5-6B8E-4799-B484-076DB4D0ABA8}" destId="{62F845C7-3806-468F-BDA8-095CB9CEE79E}"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611959-2320-47CA-B64B-B1FD77791C31}">
      <dsp:nvSpPr>
        <dsp:cNvPr id="0" name=""/>
        <dsp:cNvSpPr/>
      </dsp:nvSpPr>
      <dsp:spPr>
        <a:xfrm>
          <a:off x="0" y="0"/>
          <a:ext cx="7924800" cy="14381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kern="1200" dirty="0" smtClean="0"/>
            <a:t>Products of Practice</a:t>
          </a:r>
          <a:endParaRPr lang="en-US" sz="2700" kern="1200" dirty="0"/>
        </a:p>
        <a:p>
          <a:pPr marL="228600" lvl="1" indent="-228600" algn="l" defTabSz="933450">
            <a:lnSpc>
              <a:spcPct val="90000"/>
            </a:lnSpc>
            <a:spcBef>
              <a:spcPct val="0"/>
            </a:spcBef>
            <a:spcAft>
              <a:spcPct val="15000"/>
            </a:spcAft>
            <a:buChar char="••"/>
          </a:pPr>
          <a:r>
            <a:rPr lang="en-US" sz="2100" kern="1200" dirty="0" smtClean="0"/>
            <a:t>Artifacts</a:t>
          </a:r>
          <a:endParaRPr lang="en-US" sz="2100" kern="1200" dirty="0"/>
        </a:p>
        <a:p>
          <a:pPr marL="228600" lvl="1" indent="-228600" algn="l" defTabSz="933450">
            <a:lnSpc>
              <a:spcPct val="90000"/>
            </a:lnSpc>
            <a:spcBef>
              <a:spcPct val="0"/>
            </a:spcBef>
            <a:spcAft>
              <a:spcPct val="15000"/>
            </a:spcAft>
            <a:buChar char="••"/>
          </a:pPr>
          <a:r>
            <a:rPr lang="en-US" sz="2100" kern="1200" dirty="0" smtClean="0"/>
            <a:t>Observations</a:t>
          </a:r>
          <a:endParaRPr lang="en-US" sz="2100" kern="1200" dirty="0"/>
        </a:p>
      </dsp:txBody>
      <dsp:txXfrm>
        <a:off x="1728777" y="0"/>
        <a:ext cx="6196022" cy="1438175"/>
      </dsp:txXfrm>
    </dsp:sp>
    <dsp:sp modelId="{A8B8DD3E-DC75-4FE9-8B7D-C26FEF66687F}">
      <dsp:nvSpPr>
        <dsp:cNvPr id="0" name=""/>
        <dsp:cNvSpPr/>
      </dsp:nvSpPr>
      <dsp:spPr>
        <a:xfrm>
          <a:off x="143817" y="143817"/>
          <a:ext cx="1584960" cy="1150540"/>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0D5973-7631-4E4A-AFDA-469F2958BE97}">
      <dsp:nvSpPr>
        <dsp:cNvPr id="0" name=""/>
        <dsp:cNvSpPr/>
      </dsp:nvSpPr>
      <dsp:spPr>
        <a:xfrm>
          <a:off x="0" y="1581993"/>
          <a:ext cx="7924800" cy="14381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kern="1200" dirty="0" smtClean="0"/>
            <a:t>Multiples Measures of Student Learning</a:t>
          </a:r>
          <a:endParaRPr lang="en-US" sz="2700" kern="1200" dirty="0"/>
        </a:p>
        <a:p>
          <a:pPr marL="228600" lvl="1" indent="-228600" algn="l" defTabSz="933450">
            <a:lnSpc>
              <a:spcPct val="90000"/>
            </a:lnSpc>
            <a:spcBef>
              <a:spcPct val="0"/>
            </a:spcBef>
            <a:spcAft>
              <a:spcPct val="15000"/>
            </a:spcAft>
            <a:buChar char="••"/>
          </a:pPr>
          <a:r>
            <a:rPr lang="en-US" sz="2100" kern="1200" dirty="0" smtClean="0"/>
            <a:t>Assessments (formative, summative, etc.)</a:t>
          </a:r>
          <a:endParaRPr lang="en-US" sz="2100" kern="1200" dirty="0"/>
        </a:p>
        <a:p>
          <a:pPr marL="228600" lvl="1" indent="-228600" algn="l" defTabSz="933450">
            <a:lnSpc>
              <a:spcPct val="90000"/>
            </a:lnSpc>
            <a:spcBef>
              <a:spcPct val="0"/>
            </a:spcBef>
            <a:spcAft>
              <a:spcPct val="15000"/>
            </a:spcAft>
            <a:buChar char="••"/>
          </a:pPr>
          <a:r>
            <a:rPr lang="en-US" sz="2100" kern="1200" dirty="0" smtClean="0"/>
            <a:t>Student work, homework, etc.</a:t>
          </a:r>
          <a:endParaRPr lang="en-US" sz="2100" kern="1200" dirty="0"/>
        </a:p>
      </dsp:txBody>
      <dsp:txXfrm>
        <a:off x="1728777" y="1581993"/>
        <a:ext cx="6196022" cy="1438175"/>
      </dsp:txXfrm>
    </dsp:sp>
    <dsp:sp modelId="{30921FD5-A9AA-4E50-8517-8D73C2FC1092}">
      <dsp:nvSpPr>
        <dsp:cNvPr id="0" name=""/>
        <dsp:cNvSpPr/>
      </dsp:nvSpPr>
      <dsp:spPr>
        <a:xfrm>
          <a:off x="143817" y="1725811"/>
          <a:ext cx="1584960" cy="1150540"/>
        </a:xfrm>
        <a:prstGeom prst="roundRect">
          <a:avLst>
            <a:gd name="adj" fmla="val 10000"/>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C2F9DA-67D7-4D2A-AEFC-1E3B6F279180}">
      <dsp:nvSpPr>
        <dsp:cNvPr id="0" name=""/>
        <dsp:cNvSpPr/>
      </dsp:nvSpPr>
      <dsp:spPr>
        <a:xfrm>
          <a:off x="0" y="3163987"/>
          <a:ext cx="7924800" cy="14381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kern="1200" dirty="0" smtClean="0"/>
            <a:t>Student and Staff Feedback</a:t>
          </a:r>
          <a:endParaRPr lang="en-US" sz="2700" kern="1200" dirty="0"/>
        </a:p>
        <a:p>
          <a:pPr marL="228600" lvl="1" indent="-228600" algn="l" defTabSz="933450">
            <a:lnSpc>
              <a:spcPct val="90000"/>
            </a:lnSpc>
            <a:spcBef>
              <a:spcPct val="0"/>
            </a:spcBef>
            <a:spcAft>
              <a:spcPct val="15000"/>
            </a:spcAft>
            <a:buChar char="••"/>
          </a:pPr>
          <a:r>
            <a:rPr lang="en-US" sz="2100" kern="1200" dirty="0" smtClean="0"/>
            <a:t>ESE Model Feedback Surveys</a:t>
          </a:r>
          <a:endParaRPr lang="en-US" sz="2100" kern="1200" dirty="0"/>
        </a:p>
        <a:p>
          <a:pPr marL="228600" lvl="1" indent="-228600" algn="l" defTabSz="933450">
            <a:lnSpc>
              <a:spcPct val="90000"/>
            </a:lnSpc>
            <a:spcBef>
              <a:spcPct val="0"/>
            </a:spcBef>
            <a:spcAft>
              <a:spcPct val="15000"/>
            </a:spcAft>
            <a:buChar char="••"/>
          </a:pPr>
          <a:r>
            <a:rPr lang="en-US" sz="2100" kern="1200" dirty="0" smtClean="0"/>
            <a:t>Focus groups, exit slips, discussion prompts, etc.</a:t>
          </a:r>
          <a:endParaRPr lang="en-US" sz="2100" kern="1200" dirty="0"/>
        </a:p>
      </dsp:txBody>
      <dsp:txXfrm>
        <a:off x="1728777" y="3163987"/>
        <a:ext cx="6196022" cy="1438175"/>
      </dsp:txXfrm>
    </dsp:sp>
    <dsp:sp modelId="{CF0C4EA9-E6E3-4F0C-B9C3-68D91C6BEF82}">
      <dsp:nvSpPr>
        <dsp:cNvPr id="0" name=""/>
        <dsp:cNvSpPr/>
      </dsp:nvSpPr>
      <dsp:spPr>
        <a:xfrm>
          <a:off x="304794" y="3200395"/>
          <a:ext cx="1023012" cy="1365358"/>
        </a:xfrm>
        <a:prstGeom prst="roundRect">
          <a:avLst>
            <a:gd name="adj" fmla="val 10000"/>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cs typeface="Arial" charset="0"/>
              </a:defRPr>
            </a:lvl1pPr>
          </a:lstStyle>
          <a:p>
            <a:pPr>
              <a:defRPr/>
            </a:pPr>
            <a:fld id="{88A344D4-6466-469C-BC37-BB5A5EE6135E}" type="datetime1">
              <a:rPr lang="en-US"/>
              <a:pPr>
                <a:defRPr/>
              </a:pPr>
              <a:t>4/3/16</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r>
              <a:rPr lang="en-US"/>
              <a:t>Massachusetts Department of Elementary and Secondary Education</a:t>
            </a:r>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cs typeface="Arial" charset="0"/>
              </a:defRPr>
            </a:lvl1pPr>
          </a:lstStyle>
          <a:p>
            <a:pPr>
              <a:defRPr/>
            </a:pPr>
            <a:fld id="{41372BCE-2329-48DB-8FCE-82EE34C80FC5}" type="slidenum">
              <a:rPr lang="en-US"/>
              <a:pPr>
                <a:defRPr/>
              </a:pPr>
              <a:t>‹#›</a:t>
            </a:fld>
            <a:endParaRPr lang="en-US" dirty="0"/>
          </a:p>
        </p:txBody>
      </p:sp>
    </p:spTree>
    <p:extLst>
      <p:ext uri="{BB962C8B-B14F-4D97-AF65-F5344CB8AC3E}">
        <p14:creationId xmlns:p14="http://schemas.microsoft.com/office/powerpoint/2010/main" val="315132107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cs typeface="Arial" charset="0"/>
              </a:defRPr>
            </a:lvl1pPr>
          </a:lstStyle>
          <a:p>
            <a:pPr>
              <a:defRPr/>
            </a:pPr>
            <a:fld id="{7B423489-FD50-4F84-8224-B5CB9E1DE834}" type="datetime1">
              <a:rPr lang="en-US"/>
              <a:pPr>
                <a:defRPr/>
              </a:pPr>
              <a:t>4/3/16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r>
              <a:rPr lang="en-US"/>
              <a:t>Massachusetts Department of Elementary and Secondary Education</a:t>
            </a:r>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cs typeface="Arial" charset="0"/>
              </a:defRPr>
            </a:lvl1pPr>
          </a:lstStyle>
          <a:p>
            <a:pPr>
              <a:defRPr/>
            </a:pPr>
            <a:fld id="{79CA1043-956E-4E82-A9D5-F661F86E6B04}" type="slidenum">
              <a:rPr lang="en-US"/>
              <a:pPr>
                <a:defRPr/>
              </a:pPr>
              <a:t>‹#›</a:t>
            </a:fld>
            <a:endParaRPr lang="en-US" dirty="0"/>
          </a:p>
        </p:txBody>
      </p:sp>
    </p:spTree>
    <p:extLst>
      <p:ext uri="{BB962C8B-B14F-4D97-AF65-F5344CB8AC3E}">
        <p14:creationId xmlns:p14="http://schemas.microsoft.com/office/powerpoint/2010/main" val="1005433074"/>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S PGothic" pitchFamily="34" charset="-128"/>
        <a:cs typeface="MS PGothic"/>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S PGothic"/>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S PGothic"/>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S PGothic"/>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S PGothic"/>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notesMaster" Target="../notesMasters/notesMaster1.xml"/><Relationship Id="rId3"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notesMaster" Target="../notesMasters/notesMaster1.xml"/><Relationship Id="rId3"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notesMaster" Target="../notesMasters/notesMaster1.xml"/><Relationship Id="rId3"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doe.mass.edu/lawsregs/603cmr35.html?section=03" TargetMode="External"/><Relationship Id="rId4" Type="http://schemas.openxmlformats.org/officeDocument/2006/relationships/hyperlink" Target="http://www.doe.mass.edu/lawsregs/603cmr35.html?section=05" TargetMode="External"/><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normAutofit/>
          </a:bodyPr>
          <a:lstStyle/>
          <a:p>
            <a:endParaRPr lang="en-US" dirty="0" smtClean="0"/>
          </a:p>
        </p:txBody>
      </p:sp>
      <p:sp>
        <p:nvSpPr>
          <p:cNvPr id="4" name="Footer Placeholder 3"/>
          <p:cNvSpPr txBox="1">
            <a:spLocks noGrp="1"/>
          </p:cNvSpPr>
          <p:nvPr/>
        </p:nvSpPr>
        <p:spPr>
          <a:xfrm>
            <a:off x="0" y="8829675"/>
            <a:ext cx="3038475" cy="465138"/>
          </a:xfrm>
          <a:prstGeom prst="rect">
            <a:avLst/>
          </a:prstGeom>
          <a:noFill/>
        </p:spPr>
        <p:txBody>
          <a:bodyPr anchor="b"/>
          <a:lstStyle/>
          <a:p>
            <a:pPr fontAlgn="auto">
              <a:spcBef>
                <a:spcPts val="0"/>
              </a:spcBef>
              <a:spcAft>
                <a:spcPts val="0"/>
              </a:spcAft>
              <a:defRPr/>
            </a:pPr>
            <a:r>
              <a:rPr lang="en-US" sz="1200" dirty="0">
                <a:latin typeface="+mn-lt"/>
                <a:cs typeface="+mn-cs"/>
              </a:rPr>
              <a:t>Massachusetts Department of Elementary and Secondary Education</a:t>
            </a:r>
          </a:p>
        </p:txBody>
      </p:sp>
      <p:sp>
        <p:nvSpPr>
          <p:cNvPr id="5" name="Slide Number Placeholder 4"/>
          <p:cNvSpPr txBox="1">
            <a:spLocks noGrp="1"/>
          </p:cNvSpPr>
          <p:nvPr/>
        </p:nvSpPr>
        <p:spPr>
          <a:xfrm>
            <a:off x="3970338" y="8829675"/>
            <a:ext cx="3038475" cy="465138"/>
          </a:xfrm>
          <a:prstGeom prst="rect">
            <a:avLst/>
          </a:prstGeom>
          <a:noFill/>
        </p:spPr>
        <p:txBody>
          <a:bodyPr anchor="b"/>
          <a:lstStyle/>
          <a:p>
            <a:pPr algn="r" fontAlgn="auto">
              <a:spcBef>
                <a:spcPts val="0"/>
              </a:spcBef>
              <a:spcAft>
                <a:spcPts val="0"/>
              </a:spcAft>
              <a:defRPr/>
            </a:pPr>
            <a:fld id="{1CCA9867-95AA-45A7-8969-8A4FAD1C8AD4}" type="slidenum">
              <a:rPr lang="en-US" sz="1200">
                <a:latin typeface="+mn-lt"/>
                <a:cs typeface="+mn-cs"/>
              </a:rPr>
              <a:pPr algn="r" fontAlgn="auto">
                <a:spcBef>
                  <a:spcPts val="0"/>
                </a:spcBef>
                <a:spcAft>
                  <a:spcPts val="0"/>
                </a:spcAft>
                <a:defRPr/>
              </a:pPr>
              <a:t>1</a:t>
            </a:fld>
            <a:endParaRPr lang="en-US" sz="1200" dirty="0">
              <a:latin typeface="+mn-lt"/>
              <a:cs typeface="+mn-cs"/>
            </a:endParaRPr>
          </a:p>
        </p:txBody>
      </p:sp>
      <p:sp>
        <p:nvSpPr>
          <p:cNvPr id="6" name="TextBox 5"/>
          <p:cNvSpPr txBox="1"/>
          <p:nvPr>
            <p:custDataLst>
              <p:tags r:id="rId1"/>
            </p:custDataLst>
          </p:nvPr>
        </p:nvSpPr>
        <p:spPr>
          <a:xfrm>
            <a:off x="0" y="0"/>
            <a:ext cx="3810000" cy="1270000"/>
          </a:xfrm>
          <a:prstGeom prst="rect">
            <a:avLst/>
          </a:prstGeom>
          <a:noFill/>
        </p:spPr>
        <p:txBody>
          <a:bodyPr vert="horz" rtlCol="0">
            <a:spAutoFit/>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Footer Placeholder 3"/>
          <p:cNvSpPr>
            <a:spLocks noGrp="1"/>
          </p:cNvSpPr>
          <p:nvPr>
            <p:ph type="ftr" sz="quarter" idx="10"/>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pPr>
              <a:defRPr/>
            </a:pPr>
            <a:fld id="{79CA1043-956E-4E82-A9D5-F661F86E6B04}" type="slidenum">
              <a:rPr lang="en-US" smtClean="0"/>
              <a:pPr>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K-2 Discussion Prompts:</a:t>
            </a:r>
            <a:r>
              <a:rPr lang="en-US" baseline="0" dirty="0" smtClean="0"/>
              <a:t> </a:t>
            </a:r>
            <a:r>
              <a:rPr lang="en-US" sz="1200" kern="1200" dirty="0" smtClean="0">
                <a:solidFill>
                  <a:schemeClr val="tx1"/>
                </a:solidFill>
                <a:latin typeface="+mn-lt"/>
                <a:ea typeface="MS PGothic" pitchFamily="34" charset="-128"/>
                <a:cs typeface="MS PGothic"/>
              </a:rPr>
              <a:t>The K – 2 discussion prompts represent a subset of items that were piloted with students in Kindergarten, first, and second grades during the ESE Model Pilot Survey Project. These items are intended to serve as discussion prompts for early elementary teachers to use with their students to collect feedback about their practice. http://www.doe.mass.edu/edeval/feedback/K2DiscussionProtocol.pdf </a:t>
            </a:r>
          </a:p>
          <a:p>
            <a:endParaRPr lang="en-US" dirty="0" smtClean="0"/>
          </a:p>
          <a:p>
            <a:r>
              <a:rPr lang="en-US" dirty="0" smtClean="0"/>
              <a:t>Adapted</a:t>
            </a:r>
            <a:r>
              <a:rPr lang="en-US" baseline="0" dirty="0" smtClean="0"/>
              <a:t> Model Student Survey: </a:t>
            </a:r>
            <a:r>
              <a:rPr lang="en-US" sz="1200" b="0" i="0" kern="1200" dirty="0" smtClean="0">
                <a:solidFill>
                  <a:schemeClr val="tx1"/>
                </a:solidFill>
                <a:latin typeface="+mn-lt"/>
                <a:ea typeface="MS PGothic" pitchFamily="34" charset="-128"/>
                <a:cs typeface="MS PGothic"/>
              </a:rPr>
              <a:t>This survey contains simplified items adapted from the Massachusetts Model Student Feedback Survey. Although these items assess roughly the same content as the Model Survey, their use is intended for students with significant cognitive disabilities. Including all student populations in school-wide initiatives is an essential component of an inclusive school setting.</a:t>
            </a:r>
          </a:p>
          <a:p>
            <a:endParaRPr lang="en-US" sz="1200" b="0" i="0" kern="1200" dirty="0" smtClean="0">
              <a:solidFill>
                <a:schemeClr val="tx1"/>
              </a:solidFill>
              <a:latin typeface="+mn-lt"/>
              <a:ea typeface="MS PGothic" pitchFamily="34" charset="-128"/>
            </a:endParaRPr>
          </a:p>
          <a:p>
            <a:r>
              <a:rPr lang="en-US" sz="1200" b="0" i="0" kern="1200" dirty="0" smtClean="0">
                <a:solidFill>
                  <a:schemeClr val="tx1"/>
                </a:solidFill>
                <a:latin typeface="+mn-lt"/>
                <a:ea typeface="MS PGothic" pitchFamily="34" charset="-128"/>
              </a:rPr>
              <a:t>Discussion</a:t>
            </a:r>
            <a:r>
              <a:rPr lang="en-US" sz="1200" b="0" i="0" kern="1200" baseline="0" dirty="0" smtClean="0">
                <a:solidFill>
                  <a:schemeClr val="tx1"/>
                </a:solidFill>
                <a:latin typeface="+mn-lt"/>
                <a:ea typeface="MS PGothic" pitchFamily="34" charset="-128"/>
              </a:rPr>
              <a:t> Protocol: </a:t>
            </a:r>
            <a:r>
              <a:rPr lang="en-US" sz="1200" b="0" i="0" kern="1200" dirty="0" smtClean="0">
                <a:solidFill>
                  <a:schemeClr val="tx1"/>
                </a:solidFill>
                <a:latin typeface="+mn-lt"/>
                <a:ea typeface="MS PGothic" pitchFamily="34" charset="-128"/>
                <a:cs typeface="MS PGothic"/>
              </a:rPr>
              <a:t>Student discussions provide an alternative to student surveys by tapping into aspects of accessible instruction and positive behavior supports that surveys may not capture. Through dialogue, students may provide rich and more descriptive information about particular aspects of the classroom experience. This protocol includes student discussion questions that can be used with individual students or groups of students, as well as directions on what should be considered prior to administering the discussion protocols and how results can be used.</a:t>
            </a:r>
          </a:p>
          <a:p>
            <a:endParaRPr lang="en-US" sz="1200" b="0" i="0" kern="1200" dirty="0" smtClean="0">
              <a:solidFill>
                <a:schemeClr val="tx1"/>
              </a:solidFill>
              <a:latin typeface="+mn-lt"/>
              <a:ea typeface="MS PGothic" pitchFamily="34" charset="-128"/>
            </a:endParaRPr>
          </a:p>
          <a:p>
            <a:r>
              <a:rPr lang="en-US" sz="1200" b="0" i="0" kern="1200" dirty="0" smtClean="0">
                <a:solidFill>
                  <a:schemeClr val="tx1"/>
                </a:solidFill>
                <a:latin typeface="+mn-lt"/>
                <a:ea typeface="MS PGothic" pitchFamily="34" charset="-128"/>
              </a:rPr>
              <a:t>Alternative Strategies:</a:t>
            </a:r>
            <a:r>
              <a:rPr lang="en-US" sz="1200" b="0" i="0" kern="1200" baseline="0" dirty="0" smtClean="0">
                <a:solidFill>
                  <a:schemeClr val="tx1"/>
                </a:solidFill>
                <a:latin typeface="+mn-lt"/>
                <a:ea typeface="MS PGothic" pitchFamily="34" charset="-128"/>
              </a:rPr>
              <a:t> </a:t>
            </a:r>
            <a:r>
              <a:rPr lang="en-US" sz="1200" b="0" i="0" kern="1200" dirty="0" smtClean="0">
                <a:solidFill>
                  <a:schemeClr val="tx1"/>
                </a:solidFill>
                <a:latin typeface="+mn-lt"/>
                <a:ea typeface="MS PGothic" pitchFamily="34" charset="-128"/>
                <a:cs typeface="MS PGothic"/>
              </a:rPr>
              <a:t>These alternative protocols are designed to meet the individual needs of an educator or a specific group of students and may or may not be administered district wide. Similar to more systematic survey results, feedback from alternative strategies can be used as evidence in the evaluation process and in conversations between educators and evaluators.</a:t>
            </a:r>
            <a:endParaRPr lang="en-US" dirty="0"/>
          </a:p>
        </p:txBody>
      </p:sp>
      <p:sp>
        <p:nvSpPr>
          <p:cNvPr id="4" name="Footer Placeholder 3"/>
          <p:cNvSpPr>
            <a:spLocks noGrp="1"/>
          </p:cNvSpPr>
          <p:nvPr>
            <p:ph type="ftr" sz="quarter" idx="10"/>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pPr>
              <a:defRPr/>
            </a:pPr>
            <a:fld id="{79CA1043-956E-4E82-A9D5-F661F86E6B04}" type="slidenum">
              <a:rPr lang="en-US" smtClean="0"/>
              <a:pPr>
                <a:defRPr/>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pPr>
              <a:defRPr/>
            </a:pPr>
            <a:fld id="{79CA1043-956E-4E82-A9D5-F661F86E6B04}" type="slidenum">
              <a:rPr lang="en-US" smtClean="0"/>
              <a:pPr>
                <a:defRPr/>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Student and staff feedback is one of three types of evidence that inform an</a:t>
            </a:r>
            <a:r>
              <a:rPr lang="en-US" baseline="0" dirty="0" smtClean="0"/>
              <a:t> educator’s summative performance evaluation</a:t>
            </a:r>
            <a:r>
              <a:rPr lang="en-US" dirty="0" smtClean="0"/>
              <a:t>, all of which must be taken into consideration holistically. </a:t>
            </a:r>
            <a:r>
              <a:rPr lang="en-US" sz="1200" kern="1200" dirty="0" smtClean="0">
                <a:solidFill>
                  <a:schemeClr val="tx1"/>
                </a:solidFill>
                <a:latin typeface="+mn-lt"/>
                <a:ea typeface="MS PGothic" pitchFamily="34" charset="-128"/>
                <a:cs typeface="MS PGothic"/>
              </a:rPr>
              <a:t>There is no quantitative</a:t>
            </a:r>
            <a:r>
              <a:rPr lang="en-US" sz="1200" kern="1200" baseline="0" dirty="0" smtClean="0">
                <a:solidFill>
                  <a:schemeClr val="tx1"/>
                </a:solidFill>
                <a:latin typeface="+mn-lt"/>
                <a:ea typeface="MS PGothic" pitchFamily="34" charset="-128"/>
                <a:cs typeface="MS PGothic"/>
              </a:rPr>
              <a:t> weight or value associated with any form of evidence, including feedback.</a:t>
            </a:r>
            <a:endParaRPr lang="en-US" sz="1000" b="0" kern="1200" baseline="0" dirty="0" smtClean="0">
              <a:solidFill>
                <a:schemeClr val="tx1"/>
              </a:solidFill>
              <a:latin typeface="+mn-lt"/>
              <a:ea typeface="MS PGothic" pitchFamily="34" charset="-128"/>
              <a:cs typeface="MS PGothic"/>
            </a:endParaRPr>
          </a:p>
          <a:p>
            <a:endParaRPr lang="en-US" dirty="0"/>
          </a:p>
        </p:txBody>
      </p:sp>
      <p:sp>
        <p:nvSpPr>
          <p:cNvPr id="4" name="Slide Number Placeholder 3"/>
          <p:cNvSpPr>
            <a:spLocks noGrp="1"/>
          </p:cNvSpPr>
          <p:nvPr>
            <p:ph type="sldNum" sz="quarter" idx="10"/>
          </p:nvPr>
        </p:nvSpPr>
        <p:spPr/>
        <p:txBody>
          <a:bodyPr/>
          <a:lstStyle/>
          <a:p>
            <a:pPr>
              <a:defRPr/>
            </a:pPr>
            <a:fld id="{77A73A34-BBD4-43E4-9B58-9A53513FBD08}"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28600" y="4416425"/>
            <a:ext cx="6553200" cy="4183063"/>
          </a:xfrm>
        </p:spPr>
        <p:txBody>
          <a:bodyPr>
            <a:noAutofit/>
          </a:bodyPr>
          <a:lstStyle/>
          <a:p>
            <a:endParaRPr lang="en-US" sz="1200" kern="1200" dirty="0" smtClean="0">
              <a:solidFill>
                <a:schemeClr val="tx1"/>
              </a:solidFill>
              <a:latin typeface="+mn-lt"/>
              <a:ea typeface="MS PGothic" pitchFamily="34" charset="-128"/>
              <a:cs typeface="MS PGothic"/>
            </a:endParaRPr>
          </a:p>
        </p:txBody>
      </p:sp>
      <p:sp>
        <p:nvSpPr>
          <p:cNvPr id="4" name="Slide Number Placeholder 3"/>
          <p:cNvSpPr>
            <a:spLocks noGrp="1"/>
          </p:cNvSpPr>
          <p:nvPr>
            <p:ph type="sldNum" sz="quarter" idx="10"/>
          </p:nvPr>
        </p:nvSpPr>
        <p:spPr/>
        <p:txBody>
          <a:bodyPr/>
          <a:lstStyle/>
          <a:p>
            <a:pPr>
              <a:defRPr/>
            </a:pPr>
            <a:fld id="{32FEA2DB-A7B6-4780-861A-3120600FA5F7}"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28600" y="4416425"/>
            <a:ext cx="6553200" cy="4183063"/>
          </a:xfrm>
        </p:spPr>
        <p:txBody>
          <a:bodyPr>
            <a:noAutofit/>
          </a:bodyPr>
          <a:lstStyle/>
          <a:p>
            <a:endParaRPr lang="en-US" sz="1200" kern="1200" dirty="0" smtClean="0">
              <a:solidFill>
                <a:schemeClr val="tx1"/>
              </a:solidFill>
              <a:latin typeface="+mn-lt"/>
              <a:ea typeface="MS PGothic" pitchFamily="34" charset="-128"/>
              <a:cs typeface="MS PGothic"/>
            </a:endParaRPr>
          </a:p>
          <a:p>
            <a:r>
              <a:rPr lang="en-US" sz="1200" kern="1200" dirty="0" smtClean="0">
                <a:solidFill>
                  <a:schemeClr val="tx1"/>
                </a:solidFill>
                <a:latin typeface="+mn-lt"/>
                <a:ea typeface="MS PGothic" pitchFamily="34" charset="-128"/>
                <a:cs typeface="MS PGothic"/>
              </a:rPr>
              <a:t>ANIMATED SLIDE</a:t>
            </a:r>
          </a:p>
        </p:txBody>
      </p:sp>
      <p:sp>
        <p:nvSpPr>
          <p:cNvPr id="4" name="Slide Number Placeholder 3"/>
          <p:cNvSpPr>
            <a:spLocks noGrp="1"/>
          </p:cNvSpPr>
          <p:nvPr>
            <p:ph type="sldNum" sz="quarter" idx="10"/>
          </p:nvPr>
        </p:nvSpPr>
        <p:spPr/>
        <p:txBody>
          <a:bodyPr/>
          <a:lstStyle/>
          <a:p>
            <a:pPr>
              <a:defRPr/>
            </a:pPr>
            <a:fld id="{32FEA2DB-A7B6-4780-861A-3120600FA5F7}"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S PGothic" pitchFamily="34" charset="-128"/>
                <a:cs typeface="MS PGothic"/>
              </a:rPr>
              <a:t>Educator may collect feedback at any point throughout the 5-step cycle.</a:t>
            </a:r>
          </a:p>
          <a:p>
            <a:r>
              <a:rPr lang="en-US" sz="1200" kern="1200" dirty="0" smtClean="0">
                <a:solidFill>
                  <a:schemeClr val="tx1"/>
                </a:solidFill>
                <a:latin typeface="+mn-lt"/>
                <a:ea typeface="MS PGothic" pitchFamily="34" charset="-128"/>
                <a:cs typeface="MS PGothic"/>
              </a:rPr>
              <a:t>Just like the</a:t>
            </a:r>
            <a:r>
              <a:rPr lang="en-US" sz="1200" kern="1200" baseline="0" dirty="0" smtClean="0">
                <a:solidFill>
                  <a:schemeClr val="tx1"/>
                </a:solidFill>
                <a:latin typeface="+mn-lt"/>
                <a:ea typeface="MS PGothic" pitchFamily="34" charset="-128"/>
                <a:cs typeface="MS PGothic"/>
              </a:rPr>
              <a:t> other two types of evidence that inform the Summative Performance Rating, </a:t>
            </a:r>
            <a:r>
              <a:rPr lang="en-US" sz="1200" kern="1200" dirty="0" smtClean="0">
                <a:solidFill>
                  <a:schemeClr val="tx1"/>
                </a:solidFill>
                <a:latin typeface="+mn-lt"/>
                <a:ea typeface="MS PGothic" pitchFamily="34" charset="-128"/>
                <a:cs typeface="MS PGothic"/>
              </a:rPr>
              <a:t>there is no specific weight accorded to or point value associated with feedback in an educator’s evaluation. Districts have the flexibility to determine how feedback informs the Summative Performance Rating. Feedback may be gathered at multiple points in the 5-step evaluation cycle and considered formatively, </a:t>
            </a:r>
            <a:r>
              <a:rPr lang="en-US" sz="1200" kern="1200" dirty="0" err="1" smtClean="0">
                <a:solidFill>
                  <a:schemeClr val="tx1"/>
                </a:solidFill>
                <a:latin typeface="+mn-lt"/>
                <a:ea typeface="MS PGothic" pitchFamily="34" charset="-128"/>
                <a:cs typeface="MS PGothic"/>
              </a:rPr>
              <a:t>summatively</a:t>
            </a:r>
            <a:r>
              <a:rPr lang="en-US" sz="1200" kern="1200" dirty="0" smtClean="0">
                <a:solidFill>
                  <a:schemeClr val="tx1"/>
                </a:solidFill>
                <a:latin typeface="+mn-lt"/>
                <a:ea typeface="MS PGothic" pitchFamily="34" charset="-128"/>
                <a:cs typeface="MS PGothic"/>
              </a:rPr>
              <a:t>, or both. Based on recommendations from stakeholders and research partners, ESE is recommending feedback be used more formatively--to inform an educator’s self-assessment, shape his or her goal-setting process, and/or demonstrate changes in practice over time. </a:t>
            </a:r>
            <a:endParaRPr lang="en-US" dirty="0"/>
          </a:p>
        </p:txBody>
      </p:sp>
      <p:sp>
        <p:nvSpPr>
          <p:cNvPr id="4" name="Footer Placeholder 3"/>
          <p:cNvSpPr>
            <a:spLocks noGrp="1"/>
          </p:cNvSpPr>
          <p:nvPr>
            <p:ph type="ftr" sz="quarter" idx="10"/>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pPr>
              <a:defRPr/>
            </a:pPr>
            <a:fld id="{79CA1043-956E-4E82-A9D5-F661F86E6B04}"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 from</a:t>
            </a:r>
            <a:r>
              <a:rPr lang="en-US" baseline="0" dirty="0" smtClean="0"/>
              <a:t> a teacher who based her mid-year goals around feedback collected from students via survey. Posting these goals in her classroom communicated to her students the value of their voice, and her commitment to their feedback.</a:t>
            </a:r>
            <a:endParaRPr lang="en-US" dirty="0"/>
          </a:p>
        </p:txBody>
      </p:sp>
      <p:sp>
        <p:nvSpPr>
          <p:cNvPr id="4" name="Footer Placeholder 3"/>
          <p:cNvSpPr>
            <a:spLocks noGrp="1"/>
          </p:cNvSpPr>
          <p:nvPr>
            <p:ph type="ftr" sz="quarter" idx="10"/>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pPr>
              <a:defRPr/>
            </a:pPr>
            <a:fld id="{79CA1043-956E-4E82-A9D5-F661F86E6B04}"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mn-lt"/>
                <a:ea typeface="MS PGothic" pitchFamily="34" charset="-128"/>
                <a:cs typeface="MS PGothic"/>
              </a:rPr>
              <a:t>ANIMATED SLIDE</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mn-lt"/>
                <a:ea typeface="MS PGothic" pitchFamily="34" charset="-128"/>
                <a:cs typeface="MS PGothic"/>
              </a:rPr>
              <a:t>Districts have flexibility in the identification of feedback instruments for educators. They may choose to implement district-wide feedback instruments, such as student or staff surveys, or they may create processes by which educators and evaluators can identify feedback instruments at the individual educator level. These approaches are not mutually exclusive, and leaders may settle on a combination of district-wide and educator-specific instruments in order to best meet the needs of all educators.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latin typeface="+mn-lt"/>
              <a:ea typeface="MS PGothic" pitchFamily="34" charset="-128"/>
              <a:cs typeface="MS PGothic"/>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mn-lt"/>
                <a:ea typeface="MS PGothic" pitchFamily="34" charset="-128"/>
                <a:cs typeface="MS PGothic"/>
              </a:rPr>
              <a:t>Individualized</a:t>
            </a:r>
            <a:r>
              <a:rPr lang="en-US" sz="1200" kern="1200" baseline="0" dirty="0" smtClean="0">
                <a:solidFill>
                  <a:schemeClr val="tx1"/>
                </a:solidFill>
                <a:latin typeface="+mn-lt"/>
                <a:ea typeface="MS PGothic" pitchFamily="34" charset="-128"/>
                <a:cs typeface="MS PGothic"/>
              </a:rPr>
              <a:t> instruments may be ideal in schools and districts where collecting feedback more systematically is anxiety-producing. The fact is that most educators solicit feedback from students and staff on a regular basis—tapping into existing instruments or mechanisms is a great starting point.</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latin typeface="+mn-lt"/>
                <a:ea typeface="MS PGothic" pitchFamily="34" charset="-128"/>
                <a:cs typeface="MS PGothic"/>
              </a:rPr>
              <a:t>Common measures, such as school or district wide surveys, are great for districts looking for a way to ensure consistency across feedback instruments. They also provide schools and districts with an opportunity to collect and aggregate data, identifying trends or patterns in student feedback that can further inform professional development, or school or district improvement plans.</a:t>
            </a:r>
            <a:endParaRPr lang="en-US" sz="1200" kern="1200" dirty="0" smtClean="0">
              <a:solidFill>
                <a:schemeClr val="tx1"/>
              </a:solidFill>
              <a:latin typeface="+mn-lt"/>
              <a:ea typeface="MS PGothic" pitchFamily="34" charset="-128"/>
              <a:cs typeface="MS PGothic"/>
            </a:endParaRPr>
          </a:p>
          <a:p>
            <a:r>
              <a:rPr lang="en-US" dirty="0" smtClean="0"/>
              <a:t>Many districts combine both strategies</a:t>
            </a:r>
            <a:r>
              <a:rPr lang="en-US" baseline="0" dirty="0" smtClean="0"/>
              <a:t>, particularly where there are educators in more specialized roles for whom common surveys or instruments may not work for them. </a:t>
            </a:r>
          </a:p>
          <a:p>
            <a:r>
              <a:rPr lang="en-US" baseline="0" dirty="0" smtClean="0"/>
              <a:t>All three paths are valid and rewarding—as long as you consider three important principles for high quality feedback.</a:t>
            </a:r>
            <a:endParaRPr lang="en-US" dirty="0"/>
          </a:p>
        </p:txBody>
      </p:sp>
      <p:sp>
        <p:nvSpPr>
          <p:cNvPr id="4" name="Footer Placeholder 3"/>
          <p:cNvSpPr>
            <a:spLocks noGrp="1"/>
          </p:cNvSpPr>
          <p:nvPr>
            <p:ph type="ftr" sz="quarter" idx="10"/>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pPr>
              <a:defRPr/>
            </a:pPr>
            <a:fld id="{79CA1043-956E-4E82-A9D5-F661F86E6B04}" type="slidenum">
              <a:rPr lang="en-US" smtClean="0"/>
              <a:pPr>
                <a:defRPr/>
              </a:pPr>
              <a:t>8</a:t>
            </a:fld>
            <a:endParaRPr lang="en-US" dirty="0"/>
          </a:p>
        </p:txBody>
      </p:sp>
      <p:sp>
        <p:nvSpPr>
          <p:cNvPr id="6" name="TextBox 5"/>
          <p:cNvSpPr txBox="1"/>
          <p:nvPr>
            <p:custDataLst>
              <p:tags r:id="rId1"/>
            </p:custDataLst>
          </p:nvPr>
        </p:nvSpPr>
        <p:spPr>
          <a:xfrm>
            <a:off x="0" y="0"/>
            <a:ext cx="3810000" cy="1270000"/>
          </a:xfrm>
          <a:prstGeom prst="rect">
            <a:avLst/>
          </a:prstGeom>
          <a:noFill/>
        </p:spPr>
        <p:txBody>
          <a:bodyPr vert="horz" rtlCol="0">
            <a:spAutoFit/>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mn-lt"/>
                <a:ea typeface="MS PGothic" pitchFamily="34" charset="-128"/>
                <a:cs typeface="MS PGothic"/>
              </a:rPr>
              <a:t>ANIMATED SLIDE</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mn-lt"/>
                <a:ea typeface="MS PGothic" pitchFamily="34" charset="-128"/>
                <a:cs typeface="MS PGothic"/>
              </a:rPr>
              <a:t>The following principles offer best practices for districts to consider when making decisions about student and staff feedback instruments; they are intended to be applicable regardless of the method for collecting student and/or staff feedback.</a:t>
            </a:r>
          </a:p>
          <a:p>
            <a:endParaRPr lang="en-US" dirty="0" smtClean="0"/>
          </a:p>
          <a:p>
            <a:r>
              <a:rPr lang="en-US" dirty="0" smtClean="0"/>
              <a:t>Aligned</a:t>
            </a:r>
            <a:r>
              <a:rPr lang="en-US" baseline="0" dirty="0" smtClean="0"/>
              <a:t> to standards: not only does this ensure that a feedback instrument is capturing information that’s relevant to effective practice, it makes it possible for educators to triangulate student feedback to other types of inputs around practice, from observational feedback to artifacts of practice.</a:t>
            </a:r>
          </a:p>
          <a:p>
            <a:r>
              <a:rPr lang="en-US" baseline="0" dirty="0" smtClean="0"/>
              <a:t>When feedback is informative and actionable, educators can make immediate and relevant use of it to their practice, which is the ultimate goal.</a:t>
            </a:r>
          </a:p>
          <a:p>
            <a:r>
              <a:rPr lang="en-US" baseline="0" dirty="0" smtClean="0"/>
              <a:t>Finally, any feedback instrument should be accessible to all potential respondents.</a:t>
            </a:r>
          </a:p>
          <a:p>
            <a:endParaRPr lang="en-US" baseline="0" dirty="0" smtClean="0"/>
          </a:p>
          <a:p>
            <a:r>
              <a:rPr lang="en-US" baseline="0" dirty="0" smtClean="0"/>
              <a:t>A variety of feedback mechanisms can and will meet these criteria. </a:t>
            </a:r>
            <a:endParaRPr lang="en-US" dirty="0"/>
          </a:p>
        </p:txBody>
      </p:sp>
      <p:sp>
        <p:nvSpPr>
          <p:cNvPr id="4" name="Footer Placeholder 3"/>
          <p:cNvSpPr>
            <a:spLocks noGrp="1"/>
          </p:cNvSpPr>
          <p:nvPr>
            <p:ph type="ftr" sz="quarter" idx="10"/>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pPr>
              <a:defRPr/>
            </a:pPr>
            <a:fld id="{79CA1043-956E-4E82-A9D5-F661F86E6B04}" type="slidenum">
              <a:rPr lang="en-US" smtClean="0"/>
              <a:pPr>
                <a:defRPr/>
              </a:pPr>
              <a:t>9</a:t>
            </a:fld>
            <a:endParaRPr lang="en-US" dirty="0"/>
          </a:p>
        </p:txBody>
      </p:sp>
      <p:sp>
        <p:nvSpPr>
          <p:cNvPr id="6" name="TextBox 5"/>
          <p:cNvSpPr txBox="1"/>
          <p:nvPr>
            <p:custDataLst>
              <p:tags r:id="rId1"/>
            </p:custDataLst>
          </p:nvPr>
        </p:nvSpPr>
        <p:spPr>
          <a:xfrm>
            <a:off x="0" y="0"/>
            <a:ext cx="3810000" cy="1270000"/>
          </a:xfrm>
          <a:prstGeom prst="rect">
            <a:avLst/>
          </a:prstGeom>
          <a:noFill/>
        </p:spPr>
        <p:txBody>
          <a:bodyPr vert="horz" rtlCol="0">
            <a:spAutoFit/>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0" i="0" kern="1200" dirty="0" smtClean="0">
                <a:solidFill>
                  <a:schemeClr val="tx1"/>
                </a:solidFill>
                <a:latin typeface="+mn-lt"/>
                <a:ea typeface="MS PGothic" pitchFamily="34" charset="-128"/>
                <a:cs typeface="MS PGothic"/>
              </a:rPr>
              <a:t>ESE Model Survey items are </a:t>
            </a:r>
            <a:r>
              <a:rPr lang="en-US" sz="1200" b="1" i="0" kern="1200" dirty="0" smtClean="0">
                <a:solidFill>
                  <a:schemeClr val="tx1"/>
                </a:solidFill>
                <a:latin typeface="+mn-lt"/>
                <a:ea typeface="MS PGothic" pitchFamily="34" charset="-128"/>
                <a:cs typeface="MS PGothic"/>
              </a:rPr>
              <a:t>designed to yield actionable information about practice</a:t>
            </a:r>
            <a:r>
              <a:rPr lang="en-US" sz="1200" b="0" i="0" kern="1200" dirty="0" smtClean="0">
                <a:solidFill>
                  <a:schemeClr val="tx1"/>
                </a:solidFill>
                <a:latin typeface="+mn-lt"/>
                <a:ea typeface="MS PGothic" pitchFamily="34" charset="-128"/>
                <a:cs typeface="MS PGothic"/>
              </a:rPr>
              <a:t>. Built on the premise that educators deserve high quality feedback, the survey items reflect day-to-day practice and yield meaningful and actionable information for educators.</a:t>
            </a:r>
          </a:p>
          <a:p>
            <a:endParaRPr lang="en-US" sz="1200" b="0" i="0" kern="1200" dirty="0" smtClean="0">
              <a:solidFill>
                <a:schemeClr val="tx1"/>
              </a:solidFill>
              <a:latin typeface="+mn-lt"/>
              <a:ea typeface="MS PGothic" pitchFamily="34" charset="-128"/>
              <a:cs typeface="MS PGothic"/>
            </a:endParaRPr>
          </a:p>
          <a:p>
            <a:r>
              <a:rPr lang="en-US" sz="1200" b="0" i="0" kern="1200" dirty="0" smtClean="0">
                <a:solidFill>
                  <a:schemeClr val="tx1"/>
                </a:solidFill>
                <a:latin typeface="+mn-lt"/>
                <a:ea typeface="MS PGothic" pitchFamily="34" charset="-128"/>
                <a:cs typeface="MS PGothic"/>
              </a:rPr>
              <a:t>Surveys development was directly </a:t>
            </a:r>
            <a:r>
              <a:rPr lang="en-US" sz="1200" b="1" i="0" kern="1200" dirty="0" smtClean="0">
                <a:solidFill>
                  <a:schemeClr val="tx1"/>
                </a:solidFill>
                <a:latin typeface="+mn-lt"/>
                <a:ea typeface="MS PGothic" pitchFamily="34" charset="-128"/>
                <a:cs typeface="MS PGothic"/>
              </a:rPr>
              <a:t>informed by Massachusetts educators and students</a:t>
            </a:r>
            <a:r>
              <a:rPr lang="en-US" sz="1200" b="0" i="0" kern="1200" dirty="0" smtClean="0">
                <a:solidFill>
                  <a:schemeClr val="tx1"/>
                </a:solidFill>
                <a:latin typeface="+mn-lt"/>
                <a:ea typeface="MS PGothic" pitchFamily="34" charset="-128"/>
                <a:cs typeface="MS PGothic"/>
              </a:rPr>
              <a:t>. ESE is indebted to the more than 2,200 students, parents, teachers, and school and district administrators who provided input throughout the survey development process.</a:t>
            </a:r>
          </a:p>
          <a:p>
            <a:endParaRPr lang="en-US" sz="1200" b="0" i="0" kern="1200" dirty="0" smtClean="0">
              <a:solidFill>
                <a:schemeClr val="tx1"/>
              </a:solidFill>
              <a:latin typeface="+mn-lt"/>
              <a:ea typeface="MS PGothic" pitchFamily="34" charset="-128"/>
              <a:cs typeface="MS PGothic"/>
            </a:endParaRPr>
          </a:p>
          <a:p>
            <a:r>
              <a:rPr lang="en-US" sz="1200" b="0" i="0" kern="1200" dirty="0" smtClean="0">
                <a:solidFill>
                  <a:schemeClr val="tx1"/>
                </a:solidFill>
                <a:latin typeface="+mn-lt"/>
                <a:ea typeface="MS PGothic" pitchFamily="34" charset="-128"/>
                <a:cs typeface="MS PGothic"/>
              </a:rPr>
              <a:t>ESE Model Surveys are </a:t>
            </a:r>
            <a:r>
              <a:rPr lang="en-US" sz="1200" b="1" i="0" kern="1200" dirty="0" smtClean="0">
                <a:solidFill>
                  <a:schemeClr val="tx1"/>
                </a:solidFill>
                <a:latin typeface="+mn-lt"/>
                <a:ea typeface="MS PGothic" pitchFamily="34" charset="-128"/>
                <a:cs typeface="MS PGothic"/>
              </a:rPr>
              <a:t>Massachusetts-specific</a:t>
            </a:r>
            <a:r>
              <a:rPr lang="en-US" sz="1200" b="0" i="0" kern="1200" dirty="0" smtClean="0">
                <a:solidFill>
                  <a:schemeClr val="tx1"/>
                </a:solidFill>
                <a:latin typeface="+mn-lt"/>
                <a:ea typeface="MS PGothic" pitchFamily="34" charset="-128"/>
                <a:cs typeface="MS PGothic"/>
              </a:rPr>
              <a:t> and aligned with the </a:t>
            </a:r>
            <a:r>
              <a:rPr lang="en-US" sz="1200" b="0" i="0" kern="1200" dirty="0" smtClean="0">
                <a:solidFill>
                  <a:schemeClr val="tx1"/>
                </a:solidFill>
                <a:latin typeface="+mn-lt"/>
                <a:ea typeface="MS PGothic" pitchFamily="34" charset="-128"/>
                <a:cs typeface="MS PGothic"/>
                <a:hlinkClick r:id="rId3"/>
              </a:rPr>
              <a:t>Standards for Effective Teaching</a:t>
            </a:r>
            <a:r>
              <a:rPr lang="en-US" sz="1200" b="0" i="0" kern="1200" dirty="0" smtClean="0">
                <a:solidFill>
                  <a:schemeClr val="tx1"/>
                </a:solidFill>
                <a:latin typeface="+mn-lt"/>
                <a:ea typeface="MS PGothic" pitchFamily="34" charset="-128"/>
                <a:cs typeface="MS PGothic"/>
              </a:rPr>
              <a:t> and </a:t>
            </a:r>
            <a:r>
              <a:rPr lang="en-US" sz="1200" b="0" i="0" kern="1200" dirty="0" smtClean="0">
                <a:solidFill>
                  <a:schemeClr val="tx1"/>
                </a:solidFill>
                <a:latin typeface="+mn-lt"/>
                <a:ea typeface="MS PGothic" pitchFamily="34" charset="-128"/>
                <a:cs typeface="MS PGothic"/>
                <a:hlinkClick r:id="rId4"/>
              </a:rPr>
              <a:t>Effective Administrative Leadership Practice</a:t>
            </a:r>
            <a:r>
              <a:rPr lang="en-US" sz="1200" b="0" i="0" kern="1200" dirty="0" smtClean="0">
                <a:solidFill>
                  <a:schemeClr val="tx1"/>
                </a:solidFill>
                <a:latin typeface="+mn-lt"/>
                <a:ea typeface="MS PGothic" pitchFamily="34" charset="-128"/>
                <a:cs typeface="MS PGothic"/>
              </a:rPr>
              <a:t>.</a:t>
            </a:r>
          </a:p>
          <a:p>
            <a:endParaRPr lang="en-US" sz="1200" b="0" i="0" kern="1200" dirty="0" smtClean="0">
              <a:solidFill>
                <a:schemeClr val="tx1"/>
              </a:solidFill>
              <a:latin typeface="+mn-lt"/>
              <a:ea typeface="MS PGothic" pitchFamily="34" charset="-128"/>
              <a:cs typeface="MS PGothic"/>
            </a:endParaRPr>
          </a:p>
          <a:p>
            <a:r>
              <a:rPr lang="en-US" sz="1200" b="0" i="0" kern="1200" dirty="0" smtClean="0">
                <a:solidFill>
                  <a:schemeClr val="tx1"/>
                </a:solidFill>
                <a:latin typeface="+mn-lt"/>
                <a:ea typeface="MS PGothic" pitchFamily="34" charset="-128"/>
                <a:cs typeface="MS PGothic"/>
              </a:rPr>
              <a:t>The ESE Model Student Surveys for Grades 3-5 and Grades 6-12 are </a:t>
            </a:r>
            <a:r>
              <a:rPr lang="en-US" sz="1200" b="1" i="0" kern="1200" dirty="0" smtClean="0">
                <a:solidFill>
                  <a:schemeClr val="tx1"/>
                </a:solidFill>
                <a:latin typeface="+mn-lt"/>
                <a:ea typeface="MS PGothic" pitchFamily="34" charset="-128"/>
                <a:cs typeface="MS PGothic"/>
              </a:rPr>
              <a:t>vertically aligned</a:t>
            </a:r>
            <a:r>
              <a:rPr lang="en-US" sz="1200" b="0" i="0" kern="1200" dirty="0" smtClean="0">
                <a:solidFill>
                  <a:schemeClr val="tx1"/>
                </a:solidFill>
                <a:latin typeface="+mn-lt"/>
                <a:ea typeface="MS PGothic" pitchFamily="34" charset="-128"/>
                <a:cs typeface="MS PGothic"/>
              </a:rPr>
              <a:t>, meaning that although they include language that is developmentally appropriate for different age groups, the items on each survey are similar and cover the same constructs. This alignment underscores the importance of common practices associated with effective teaching across grade levels.</a:t>
            </a:r>
          </a:p>
          <a:p>
            <a:endParaRPr lang="en-US" sz="1200" b="0" i="0" kern="1200" dirty="0" smtClean="0">
              <a:solidFill>
                <a:schemeClr val="tx1"/>
              </a:solidFill>
              <a:latin typeface="+mn-lt"/>
              <a:ea typeface="MS PGothic" pitchFamily="34" charset="-128"/>
              <a:cs typeface="MS PGothic"/>
            </a:endParaRPr>
          </a:p>
          <a:p>
            <a:r>
              <a:rPr lang="en-US" sz="1200" b="0" i="0" kern="1200" dirty="0" smtClean="0">
                <a:solidFill>
                  <a:schemeClr val="tx1"/>
                </a:solidFill>
                <a:latin typeface="+mn-lt"/>
                <a:ea typeface="MS PGothic" pitchFamily="34" charset="-128"/>
                <a:cs typeface="MS PGothic"/>
              </a:rPr>
              <a:t>ESE Model Survey items were developed and validated through pilot administration with </a:t>
            </a:r>
            <a:r>
              <a:rPr lang="en-US" sz="1200" b="1" i="0" kern="1200" dirty="0" smtClean="0">
                <a:solidFill>
                  <a:schemeClr val="tx1"/>
                </a:solidFill>
                <a:latin typeface="+mn-lt"/>
                <a:ea typeface="MS PGothic" pitchFamily="34" charset="-128"/>
                <a:cs typeface="MS PGothic"/>
              </a:rPr>
              <a:t>Massachusetts students and administrators</a:t>
            </a:r>
            <a:r>
              <a:rPr lang="en-US" sz="1200" b="0" i="0" kern="1200" dirty="0" smtClean="0">
                <a:solidFill>
                  <a:schemeClr val="tx1"/>
                </a:solidFill>
                <a:latin typeface="+mn-lt"/>
                <a:ea typeface="MS PGothic" pitchFamily="34" charset="-128"/>
                <a:cs typeface="MS PGothic"/>
              </a:rPr>
              <a:t>—over 10,000 Massachusetts students and 1,500 Massachusetts educators piloted survey items in 2013-14. </a:t>
            </a:r>
          </a:p>
          <a:p>
            <a:endParaRPr lang="en-US" dirty="0" smtClean="0"/>
          </a:p>
          <a:p>
            <a:r>
              <a:rPr lang="en-US" sz="1200" b="1" i="0" kern="1200" dirty="0" smtClean="0">
                <a:solidFill>
                  <a:schemeClr val="tx1"/>
                </a:solidFill>
                <a:latin typeface="+mn-lt"/>
                <a:ea typeface="MS PGothic" pitchFamily="34" charset="-128"/>
                <a:cs typeface="MS PGothic"/>
              </a:rPr>
              <a:t>Mini Forms. </a:t>
            </a:r>
            <a:r>
              <a:rPr lang="en-US" sz="1200" b="0" i="0" kern="1200" dirty="0" smtClean="0">
                <a:solidFill>
                  <a:schemeClr val="tx1"/>
                </a:solidFill>
                <a:latin typeface="+mn-lt"/>
                <a:ea typeface="MS PGothic" pitchFamily="34" charset="-128"/>
                <a:cs typeface="MS PGothic"/>
              </a:rPr>
              <a:t>In</a:t>
            </a:r>
            <a:r>
              <a:rPr lang="en-US" sz="1200" b="0" i="0" kern="1200" baseline="0" dirty="0" smtClean="0">
                <a:solidFill>
                  <a:schemeClr val="tx1"/>
                </a:solidFill>
                <a:latin typeface="+mn-lt"/>
                <a:ea typeface="MS PGothic" pitchFamily="34" charset="-128"/>
                <a:cs typeface="MS PGothic"/>
              </a:rPr>
              <a:t> response to many educators who were interested in the surveys but not completely comfortable with administering full-length, highly diagnostic forms, we developed mini-forms. </a:t>
            </a:r>
            <a:r>
              <a:rPr lang="en-US" sz="1200" b="0" i="0" kern="1200" dirty="0" smtClean="0">
                <a:solidFill>
                  <a:schemeClr val="tx1"/>
                </a:solidFill>
                <a:latin typeface="+mn-lt"/>
                <a:ea typeface="MS PGothic" pitchFamily="34" charset="-128"/>
                <a:cs typeface="MS PGothic"/>
              </a:rPr>
              <a:t>Although they lack the</a:t>
            </a:r>
            <a:r>
              <a:rPr lang="en-US" sz="1200" b="0" i="0" kern="1200" baseline="0" dirty="0" smtClean="0">
                <a:solidFill>
                  <a:schemeClr val="tx1"/>
                </a:solidFill>
                <a:latin typeface="+mn-lt"/>
                <a:ea typeface="MS PGothic" pitchFamily="34" charset="-128"/>
                <a:cs typeface="MS PGothic"/>
              </a:rPr>
              <a:t> diagnostic value of the longer forms, they’re a great option for teachers who are new to surveys, or those </a:t>
            </a:r>
            <a:r>
              <a:rPr lang="en-US" sz="1200" b="0" i="0" kern="1200" dirty="0" smtClean="0">
                <a:solidFill>
                  <a:schemeClr val="tx1"/>
                </a:solidFill>
                <a:latin typeface="+mn-lt"/>
                <a:ea typeface="MS PGothic" pitchFamily="34" charset="-128"/>
                <a:cs typeface="MS PGothic"/>
              </a:rPr>
              <a:t>who are simply interested in taking a quick temperature of their students. In just 8-10 items, you can capture student feedback on key aspects of your practice related to Curriculum, Planning Assessment (Standard I), Teaching All Students (Standard II), or both! </a:t>
            </a:r>
            <a:endParaRPr lang="en-US" dirty="0"/>
          </a:p>
        </p:txBody>
      </p:sp>
      <p:sp>
        <p:nvSpPr>
          <p:cNvPr id="4" name="Footer Placeholder 3"/>
          <p:cNvSpPr>
            <a:spLocks noGrp="1"/>
          </p:cNvSpPr>
          <p:nvPr>
            <p:ph type="ftr" sz="quarter" idx="10"/>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pPr>
              <a:defRPr/>
            </a:pPr>
            <a:fld id="{79CA1043-956E-4E82-A9D5-F661F86E6B04}"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4" name="Picture 5" descr="ESE Logo"/>
          <p:cNvPicPr>
            <a:picLocks noChangeAspect="1"/>
          </p:cNvPicPr>
          <p:nvPr/>
        </p:nvPicPr>
        <p:blipFill>
          <a:blip r:embed="rId2" cstate="print">
            <a:lum bright="20000"/>
          </a:blip>
          <a:srcRect r="77994"/>
          <a:stretch>
            <a:fillRect/>
          </a:stretch>
        </p:blipFill>
        <p:spPr bwMode="auto">
          <a:xfrm>
            <a:off x="5867400" y="-381000"/>
            <a:ext cx="3505200" cy="7745413"/>
          </a:xfrm>
          <a:prstGeom prst="rect">
            <a:avLst/>
          </a:prstGeom>
          <a:noFill/>
          <a:ln w="9525">
            <a:noFill/>
            <a:miter lim="800000"/>
            <a:headEnd/>
            <a:tailEnd/>
          </a:ln>
        </p:spPr>
      </p:pic>
      <p:pic>
        <p:nvPicPr>
          <p:cNvPr id="5" name="Picture 10" descr="ESE Logo"/>
          <p:cNvPicPr>
            <a:picLocks noChangeAspect="1"/>
          </p:cNvPicPr>
          <p:nvPr/>
        </p:nvPicPr>
        <p:blipFill>
          <a:blip r:embed="rId3" cstate="print"/>
          <a:srcRect l="22374" t="42899"/>
          <a:stretch>
            <a:fillRect/>
          </a:stretch>
        </p:blipFill>
        <p:spPr bwMode="auto">
          <a:xfrm>
            <a:off x="533400" y="5322888"/>
            <a:ext cx="2611438" cy="935037"/>
          </a:xfrm>
          <a:prstGeom prst="rect">
            <a:avLst/>
          </a:prstGeom>
          <a:noFill/>
          <a:ln w="9525">
            <a:noFill/>
            <a:miter lim="800000"/>
            <a:headEnd/>
            <a:tailEnd/>
          </a:ln>
        </p:spPr>
      </p:pic>
      <p:sp>
        <p:nvSpPr>
          <p:cNvPr id="9" name="Title 1"/>
          <p:cNvSpPr>
            <a:spLocks noGrp="1"/>
          </p:cNvSpPr>
          <p:nvPr>
            <p:ph type="ctrTitle"/>
          </p:nvPr>
        </p:nvSpPr>
        <p:spPr>
          <a:xfrm>
            <a:off x="533400" y="990601"/>
            <a:ext cx="7772400" cy="1905000"/>
          </a:xfrm>
        </p:spPr>
        <p:txBody>
          <a:bodyPr anchor="b"/>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0F03EC9-3490-4465-8B90-0F3B7CF4019B}" type="datetime1">
              <a:rPr lang="en-US"/>
              <a:pPr>
                <a:defRPr/>
              </a:pPr>
              <a:t>4/3/16</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Massachusetts Department of Elementary and Secondary Education</a:t>
            </a:r>
          </a:p>
        </p:txBody>
      </p:sp>
      <p:sp>
        <p:nvSpPr>
          <p:cNvPr id="6" name="Slide Number Placeholder 5"/>
          <p:cNvSpPr>
            <a:spLocks noGrp="1"/>
          </p:cNvSpPr>
          <p:nvPr>
            <p:ph type="sldNum" sz="quarter" idx="12"/>
          </p:nvPr>
        </p:nvSpPr>
        <p:spPr/>
        <p:txBody>
          <a:bodyPr/>
          <a:lstStyle>
            <a:lvl1pPr>
              <a:defRPr/>
            </a:lvl1pPr>
          </a:lstStyle>
          <a:p>
            <a:pPr>
              <a:defRPr/>
            </a:pPr>
            <a:fld id="{469ECB45-694B-4903-BCB8-F09480EE77F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2D89912-D4C1-49B4-BA44-A9B5BCA2590A}" type="datetime1">
              <a:rPr lang="en-US"/>
              <a:pPr>
                <a:defRPr/>
              </a:pPr>
              <a:t>4/3/16</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Massachusetts Department of Elementary and Secondary Education</a:t>
            </a:r>
          </a:p>
        </p:txBody>
      </p:sp>
      <p:sp>
        <p:nvSpPr>
          <p:cNvPr id="4" name="Slide Number Placeholder 5"/>
          <p:cNvSpPr>
            <a:spLocks noGrp="1"/>
          </p:cNvSpPr>
          <p:nvPr>
            <p:ph type="sldNum" sz="quarter" idx="12"/>
          </p:nvPr>
        </p:nvSpPr>
        <p:spPr/>
        <p:txBody>
          <a:bodyPr/>
          <a:lstStyle>
            <a:lvl1pPr>
              <a:defRPr/>
            </a:lvl1pPr>
          </a:lstStyle>
          <a:p>
            <a:pPr>
              <a:defRPr/>
            </a:pPr>
            <a:fld id="{5A064F42-6AEB-4B01-8695-EB5F8C52BF9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30ED2F9-31D2-4CC5-9086-54699CFBCBFD}" type="datetime1">
              <a:rPr lang="en-US"/>
              <a:pPr>
                <a:defRPr/>
              </a:pPr>
              <a:t>4/3/16</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Massachusetts Department of Elementary and Secondary Education</a:t>
            </a:r>
          </a:p>
        </p:txBody>
      </p:sp>
      <p:sp>
        <p:nvSpPr>
          <p:cNvPr id="6" name="Slide Number Placeholder 5"/>
          <p:cNvSpPr>
            <a:spLocks noGrp="1"/>
          </p:cNvSpPr>
          <p:nvPr>
            <p:ph type="sldNum" sz="quarter" idx="12"/>
          </p:nvPr>
        </p:nvSpPr>
        <p:spPr/>
        <p:txBody>
          <a:bodyPr/>
          <a:lstStyle>
            <a:lvl1pPr>
              <a:defRPr/>
            </a:lvl1pPr>
          </a:lstStyle>
          <a:p>
            <a:pPr>
              <a:defRPr/>
            </a:pPr>
            <a:fld id="{58901C14-EF81-4C1D-9C75-642BECD4489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7924800" cy="2224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0" y="3900488"/>
            <a:ext cx="7924800" cy="2225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1A1C25B-02F6-47F9-AD12-BE1FA210336D}" type="datetime1">
              <a:rPr lang="en-US"/>
              <a:pPr>
                <a:defRPr/>
              </a:pPr>
              <a:t>4/3/16</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Massachusetts Department of Elementary and Secondary Education</a:t>
            </a:r>
          </a:p>
        </p:txBody>
      </p:sp>
      <p:sp>
        <p:nvSpPr>
          <p:cNvPr id="7" name="Slide Number Placeholder 5"/>
          <p:cNvSpPr>
            <a:spLocks noGrp="1"/>
          </p:cNvSpPr>
          <p:nvPr>
            <p:ph type="sldNum" sz="quarter" idx="12"/>
          </p:nvPr>
        </p:nvSpPr>
        <p:spPr/>
        <p:txBody>
          <a:bodyPr/>
          <a:lstStyle>
            <a:lvl1pPr>
              <a:defRPr/>
            </a:lvl1pPr>
          </a:lstStyle>
          <a:p>
            <a:pPr>
              <a:defRPr/>
            </a:pPr>
            <a:fld id="{FD38CD61-6704-4821-B99A-9E1D4E5843B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86200" cy="4602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86200" cy="4602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E050763-C7E7-43C3-8189-534D6E9585A3}" type="datetime1">
              <a:rPr lang="en-US"/>
              <a:pPr>
                <a:defRPr/>
              </a:pPr>
              <a:t>4/3/16</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Massachusetts Department of Elementary and Secondary Education</a:t>
            </a:r>
          </a:p>
        </p:txBody>
      </p:sp>
      <p:sp>
        <p:nvSpPr>
          <p:cNvPr id="7" name="Slide Number Placeholder 5"/>
          <p:cNvSpPr>
            <a:spLocks noGrp="1"/>
          </p:cNvSpPr>
          <p:nvPr>
            <p:ph type="sldNum" sz="quarter" idx="12"/>
          </p:nvPr>
        </p:nvSpPr>
        <p:spPr/>
        <p:txBody>
          <a:bodyPr/>
          <a:lstStyle>
            <a:lvl1pPr>
              <a:defRPr/>
            </a:lvl1pPr>
          </a:lstStyle>
          <a:p>
            <a:pPr>
              <a:defRPr/>
            </a:pPr>
            <a:fld id="{90C85206-7E34-45D6-9043-73F3F9587C1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01644C6-B79C-4E95-A3BC-422C3BC99BE6}" type="datetime1">
              <a:rPr lang="en-US" smtClean="0"/>
              <a:pPr>
                <a:defRPr/>
              </a:pPr>
              <a:t>4/3/16</a:t>
            </a:fld>
            <a:endParaRPr lang="en-US" dirty="0"/>
          </a:p>
        </p:txBody>
      </p:sp>
      <p:sp>
        <p:nvSpPr>
          <p:cNvPr id="5" name="Footer Placeholder 4"/>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pPr>
              <a:defRPr/>
            </a:pPr>
            <a:fld id="{FC668674-4BE7-45B6-8D85-82DB755A561C}"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ESE_StarLogo_2881_1401_transparent_color.gif"/>
          <p:cNvPicPr>
            <a:picLocks noChangeAspect="1"/>
          </p:cNvPicPr>
          <p:nvPr/>
        </p:nvPicPr>
        <p:blipFill>
          <a:blip r:embed="rId9" cstate="print">
            <a:lum bright="40000"/>
          </a:blip>
          <a:srcRect r="76031"/>
          <a:stretch>
            <a:fillRect/>
          </a:stretch>
        </p:blipFill>
        <p:spPr bwMode="auto">
          <a:xfrm>
            <a:off x="8258175" y="4953000"/>
            <a:ext cx="914400" cy="1905000"/>
          </a:xfrm>
          <a:prstGeom prst="rect">
            <a:avLst/>
          </a:prstGeom>
          <a:noFill/>
          <a:ln w="9525">
            <a:noFill/>
            <a:miter lim="800000"/>
            <a:headEnd/>
            <a:tailEnd/>
          </a:ln>
        </p:spPr>
      </p:pic>
      <p:pic>
        <p:nvPicPr>
          <p:cNvPr id="1027" name="Picture 7" descr="ESE_StarLogo_2881_1401_transparent_color.gif"/>
          <p:cNvPicPr>
            <a:picLocks noChangeAspect="1"/>
          </p:cNvPicPr>
          <p:nvPr/>
        </p:nvPicPr>
        <p:blipFill>
          <a:blip r:embed="rId9" cstate="print">
            <a:lum bright="40000"/>
          </a:blip>
          <a:srcRect r="76031"/>
          <a:stretch>
            <a:fillRect/>
          </a:stretch>
        </p:blipFill>
        <p:spPr bwMode="auto">
          <a:xfrm>
            <a:off x="8258175" y="4953000"/>
            <a:ext cx="914400" cy="1905000"/>
          </a:xfrm>
          <a:prstGeom prst="rect">
            <a:avLst/>
          </a:prstGeom>
          <a:noFill/>
          <a:ln w="9525">
            <a:noFill/>
            <a:miter lim="800000"/>
            <a:headEnd/>
            <a:tailEnd/>
          </a:ln>
        </p:spPr>
      </p:pic>
      <p:pic>
        <p:nvPicPr>
          <p:cNvPr id="1028" name="Picture 6" descr="ESE Logo"/>
          <p:cNvPicPr>
            <a:picLocks noChangeAspect="1"/>
          </p:cNvPicPr>
          <p:nvPr/>
        </p:nvPicPr>
        <p:blipFill>
          <a:blip r:embed="rId9" cstate="print">
            <a:lum bright="40000"/>
          </a:blip>
          <a:srcRect r="76031"/>
          <a:stretch>
            <a:fillRect/>
          </a:stretch>
        </p:blipFill>
        <p:spPr bwMode="auto">
          <a:xfrm>
            <a:off x="8258175" y="4953000"/>
            <a:ext cx="914400" cy="1905000"/>
          </a:xfrm>
          <a:prstGeom prst="rect">
            <a:avLst/>
          </a:prstGeom>
          <a:noFill/>
          <a:ln w="9525">
            <a:noFill/>
            <a:miter lim="800000"/>
            <a:headEnd/>
            <a:tailEnd/>
          </a:ln>
        </p:spPr>
      </p:pic>
      <p:sp>
        <p:nvSpPr>
          <p:cNvPr id="1029" name="Title Placeholder 1"/>
          <p:cNvSpPr>
            <a:spLocks noGrp="1"/>
          </p:cNvSpPr>
          <p:nvPr>
            <p:ph type="title"/>
          </p:nvPr>
        </p:nvSpPr>
        <p:spPr bwMode="auto">
          <a:xfrm>
            <a:off x="609600" y="274638"/>
            <a:ext cx="7924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30" name="Text Placeholder 2"/>
          <p:cNvSpPr>
            <a:spLocks noGrp="1"/>
          </p:cNvSpPr>
          <p:nvPr>
            <p:ph type="body" idx="1"/>
          </p:nvPr>
        </p:nvSpPr>
        <p:spPr bwMode="auto">
          <a:xfrm>
            <a:off x="609600" y="1524000"/>
            <a:ext cx="7924800" cy="4602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858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A8BA1"/>
                </a:solidFill>
                <a:latin typeface="Tahoma" pitchFamily="34" charset="0"/>
                <a:cs typeface="Arial" charset="0"/>
              </a:defRPr>
            </a:lvl1pPr>
          </a:lstStyle>
          <a:p>
            <a:pPr>
              <a:defRPr/>
            </a:pPr>
            <a:fld id="{801644C6-B79C-4E95-A3BC-422C3BC99BE6}" type="datetime1">
              <a:rPr lang="en-US"/>
              <a:pPr>
                <a:defRPr/>
              </a:pPr>
              <a:t>4/3/16</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A8BA1"/>
                </a:solidFill>
                <a:latin typeface="Tahoma" pitchFamily="34" charset="0"/>
                <a:cs typeface="Arial" charset="0"/>
              </a:defRPr>
            </a:lvl1pPr>
          </a:lstStyle>
          <a:p>
            <a:pPr>
              <a:defRPr/>
            </a:pPr>
            <a:r>
              <a:rPr lang="en-US"/>
              <a:t>Massachusetts Department of Elementary and Secondary Education</a:t>
            </a:r>
          </a:p>
        </p:txBody>
      </p:sp>
      <p:sp>
        <p:nvSpPr>
          <p:cNvPr id="6" name="Slide Number Placeholder 5"/>
          <p:cNvSpPr>
            <a:spLocks noGrp="1"/>
          </p:cNvSpPr>
          <p:nvPr>
            <p:ph type="sldNum" sz="quarter" idx="4"/>
          </p:nvPr>
        </p:nvSpPr>
        <p:spPr>
          <a:xfrm>
            <a:off x="8486775" y="5257800"/>
            <a:ext cx="533400" cy="457200"/>
          </a:xfrm>
          <a:prstGeom prst="rect">
            <a:avLst/>
          </a:prstGeom>
        </p:spPr>
        <p:txBody>
          <a:bodyPr vert="horz" wrap="square" lIns="91440" tIns="45720" rIns="91440" bIns="45720" numCol="1" anchor="ctr" anchorCtr="0" compatLnSpc="1">
            <a:prstTxWarp prst="textNoShape">
              <a:avLst/>
            </a:prstTxWarp>
          </a:bodyPr>
          <a:lstStyle>
            <a:lvl1pPr algn="ctr">
              <a:defRPr sz="2000">
                <a:solidFill>
                  <a:srgbClr val="8A8BA1"/>
                </a:solidFill>
                <a:latin typeface="Georgia" pitchFamily="18" charset="0"/>
                <a:cs typeface="Arial" charset="0"/>
              </a:defRPr>
            </a:lvl1pPr>
          </a:lstStyle>
          <a:p>
            <a:pPr>
              <a:defRPr/>
            </a:pPr>
            <a:fld id="{FC668674-4BE7-45B6-8D85-82DB755A561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69" r:id="rId1"/>
    <p:sldLayoutId id="2147483864" r:id="rId2"/>
    <p:sldLayoutId id="2147483865" r:id="rId3"/>
    <p:sldLayoutId id="2147483866" r:id="rId4"/>
    <p:sldLayoutId id="2147483867" r:id="rId5"/>
    <p:sldLayoutId id="2147483868" r:id="rId6"/>
    <p:sldLayoutId id="2147483882" r:id="rId7"/>
  </p:sldLayoutIdLst>
  <p:hf hdr="0" dt="0"/>
  <p:txStyles>
    <p:titleStyle>
      <a:lvl1pPr algn="l" rtl="0" eaLnBrk="0" fontAlgn="base" hangingPunct="0">
        <a:spcBef>
          <a:spcPct val="0"/>
        </a:spcBef>
        <a:spcAft>
          <a:spcPct val="0"/>
        </a:spcAft>
        <a:defRPr sz="4400" kern="1200">
          <a:solidFill>
            <a:schemeClr val="tx1"/>
          </a:solidFill>
          <a:latin typeface="Calibri" pitchFamily="34" charset="0"/>
          <a:ea typeface="MS PGothic" pitchFamily="34" charset="-128"/>
          <a:cs typeface="Calibri" pitchFamily="34" charset="0"/>
        </a:defRPr>
      </a:lvl1pPr>
      <a:lvl2pPr algn="l" rtl="0" eaLnBrk="0" fontAlgn="base" hangingPunct="0">
        <a:spcBef>
          <a:spcPct val="0"/>
        </a:spcBef>
        <a:spcAft>
          <a:spcPct val="0"/>
        </a:spcAft>
        <a:defRPr sz="4400">
          <a:solidFill>
            <a:schemeClr val="tx1"/>
          </a:solidFill>
          <a:latin typeface="Georgia" pitchFamily="18" charset="0"/>
          <a:ea typeface="MS PGothic" pitchFamily="34" charset="-128"/>
          <a:cs typeface="MS PGothic"/>
        </a:defRPr>
      </a:lvl2pPr>
      <a:lvl3pPr algn="l" rtl="0" eaLnBrk="0" fontAlgn="base" hangingPunct="0">
        <a:spcBef>
          <a:spcPct val="0"/>
        </a:spcBef>
        <a:spcAft>
          <a:spcPct val="0"/>
        </a:spcAft>
        <a:defRPr sz="4400">
          <a:solidFill>
            <a:schemeClr val="tx1"/>
          </a:solidFill>
          <a:latin typeface="Georgia" pitchFamily="18" charset="0"/>
          <a:ea typeface="MS PGothic" pitchFamily="34" charset="-128"/>
          <a:cs typeface="MS PGothic"/>
        </a:defRPr>
      </a:lvl3pPr>
      <a:lvl4pPr algn="l" rtl="0" eaLnBrk="0" fontAlgn="base" hangingPunct="0">
        <a:spcBef>
          <a:spcPct val="0"/>
        </a:spcBef>
        <a:spcAft>
          <a:spcPct val="0"/>
        </a:spcAft>
        <a:defRPr sz="4400">
          <a:solidFill>
            <a:schemeClr val="tx1"/>
          </a:solidFill>
          <a:latin typeface="Georgia" pitchFamily="18" charset="0"/>
          <a:ea typeface="MS PGothic" pitchFamily="34" charset="-128"/>
          <a:cs typeface="MS PGothic"/>
        </a:defRPr>
      </a:lvl4pPr>
      <a:lvl5pPr algn="l" rtl="0" eaLnBrk="0" fontAlgn="base" hangingPunct="0">
        <a:spcBef>
          <a:spcPct val="0"/>
        </a:spcBef>
        <a:spcAft>
          <a:spcPct val="0"/>
        </a:spcAft>
        <a:defRPr sz="4400">
          <a:solidFill>
            <a:schemeClr val="tx1"/>
          </a:solidFill>
          <a:latin typeface="Georgia" pitchFamily="18" charset="0"/>
          <a:ea typeface="MS PGothic" pitchFamily="34" charset="-128"/>
          <a:cs typeface="MS PGothic"/>
        </a:defRPr>
      </a:lvl5pPr>
      <a:lvl6pPr marL="457200" algn="l" rtl="0" fontAlgn="base">
        <a:spcBef>
          <a:spcPct val="0"/>
        </a:spcBef>
        <a:spcAft>
          <a:spcPct val="0"/>
        </a:spcAft>
        <a:defRPr sz="4400">
          <a:solidFill>
            <a:schemeClr val="tx1"/>
          </a:solidFill>
          <a:latin typeface="Georgia" pitchFamily="18" charset="0"/>
        </a:defRPr>
      </a:lvl6pPr>
      <a:lvl7pPr marL="914400" algn="l" rtl="0" fontAlgn="base">
        <a:spcBef>
          <a:spcPct val="0"/>
        </a:spcBef>
        <a:spcAft>
          <a:spcPct val="0"/>
        </a:spcAft>
        <a:defRPr sz="4400">
          <a:solidFill>
            <a:schemeClr val="tx1"/>
          </a:solidFill>
          <a:latin typeface="Georgia" pitchFamily="18" charset="0"/>
        </a:defRPr>
      </a:lvl7pPr>
      <a:lvl8pPr marL="1371600" algn="l" rtl="0" fontAlgn="base">
        <a:spcBef>
          <a:spcPct val="0"/>
        </a:spcBef>
        <a:spcAft>
          <a:spcPct val="0"/>
        </a:spcAft>
        <a:defRPr sz="4400">
          <a:solidFill>
            <a:schemeClr val="tx1"/>
          </a:solidFill>
          <a:latin typeface="Georgia" pitchFamily="18" charset="0"/>
        </a:defRPr>
      </a:lvl8pPr>
      <a:lvl9pPr marL="1828800" algn="l" rtl="0" fontAlgn="base">
        <a:spcBef>
          <a:spcPct val="0"/>
        </a:spcBef>
        <a:spcAft>
          <a:spcPct val="0"/>
        </a:spcAft>
        <a:defRPr sz="4400">
          <a:solidFill>
            <a:schemeClr val="tx1"/>
          </a:solidFill>
          <a:latin typeface="Georgia" pitchFamily="18" charset="0"/>
        </a:defRPr>
      </a:lvl9pPr>
    </p:titleStyle>
    <p:bodyStyle>
      <a:lvl1pPr marL="342900" indent="-342900" algn="l" rtl="0" eaLnBrk="0" fontAlgn="base" hangingPunct="0">
        <a:spcBef>
          <a:spcPct val="20000"/>
        </a:spcBef>
        <a:spcAft>
          <a:spcPct val="0"/>
        </a:spcAft>
        <a:buClr>
          <a:schemeClr val="accent1"/>
        </a:buClr>
        <a:buFont typeface="Wingdings 2" pitchFamily="18" charset="2"/>
        <a:buChar char=""/>
        <a:defRPr sz="2800" kern="1200">
          <a:solidFill>
            <a:schemeClr val="tx1"/>
          </a:solidFill>
          <a:latin typeface="Calibri" pitchFamily="34" charset="0"/>
          <a:ea typeface="Tahoma" pitchFamily="34" charset="0"/>
          <a:cs typeface="Tahoma" pitchFamily="34" charset="0"/>
        </a:defRPr>
      </a:lvl1pPr>
      <a:lvl2pPr marL="742950" indent="-285750" algn="l" rtl="0" eaLnBrk="0" fontAlgn="base" hangingPunct="0">
        <a:spcBef>
          <a:spcPct val="20000"/>
        </a:spcBef>
        <a:spcAft>
          <a:spcPct val="0"/>
        </a:spcAft>
        <a:buClr>
          <a:schemeClr val="accent1"/>
        </a:buClr>
        <a:buFont typeface="Courier New" pitchFamily="49" charset="0"/>
        <a:buChar char="o"/>
        <a:defRPr sz="2400" kern="1200">
          <a:solidFill>
            <a:schemeClr val="tx1"/>
          </a:solidFill>
          <a:latin typeface="Calibri" pitchFamily="34" charset="0"/>
          <a:ea typeface="Tahoma" pitchFamily="34" charset="0"/>
          <a:cs typeface="Tahoma" pitchFamily="34" charset="0"/>
        </a:defRPr>
      </a:lvl2pPr>
      <a:lvl3pPr marL="1143000" indent="-228600" algn="l" rtl="0" eaLnBrk="0" fontAlgn="base" hangingPunct="0">
        <a:spcBef>
          <a:spcPct val="20000"/>
        </a:spcBef>
        <a:spcAft>
          <a:spcPct val="0"/>
        </a:spcAft>
        <a:buClr>
          <a:schemeClr val="accent1"/>
        </a:buClr>
        <a:buFont typeface="Tahoma" pitchFamily="34" charset="0"/>
        <a:buChar char="̶"/>
        <a:defRPr sz="2000" kern="1200">
          <a:solidFill>
            <a:schemeClr val="tx1"/>
          </a:solidFill>
          <a:latin typeface="Calibri" pitchFamily="34" charset="0"/>
          <a:ea typeface="Tahoma" pitchFamily="34" charset="0"/>
          <a:cs typeface="Tahoma" pitchFamily="34" charset="0"/>
        </a:defRPr>
      </a:lvl3pPr>
      <a:lvl4pPr marL="1600200" indent="-228600" algn="l" rtl="0" eaLnBrk="0" fontAlgn="base" hangingPunct="0">
        <a:spcBef>
          <a:spcPct val="20000"/>
        </a:spcBef>
        <a:spcAft>
          <a:spcPct val="0"/>
        </a:spcAft>
        <a:buClr>
          <a:schemeClr val="accent1"/>
        </a:buClr>
        <a:buFont typeface="Wingdings 2" pitchFamily="18" charset="2"/>
        <a:buChar char="ê"/>
        <a:defRPr sz="2000" kern="1200">
          <a:solidFill>
            <a:schemeClr val="tx1"/>
          </a:solidFill>
          <a:latin typeface="Calibri" pitchFamily="34" charset="0"/>
          <a:ea typeface="Tahoma" pitchFamily="34" charset="0"/>
          <a:cs typeface="Tahoma" pitchFamily="34" charset="0"/>
        </a:defRPr>
      </a:lvl4pPr>
      <a:lvl5pPr marL="2057400" indent="-228600" algn="l" rtl="0" eaLnBrk="0" fontAlgn="base" hangingPunct="0">
        <a:spcBef>
          <a:spcPct val="20000"/>
        </a:spcBef>
        <a:spcAft>
          <a:spcPct val="0"/>
        </a:spcAft>
        <a:buClr>
          <a:schemeClr val="accent1"/>
        </a:buClr>
        <a:buFont typeface="Wingdings 2" pitchFamily="18" charset="2"/>
        <a:buChar char="ê"/>
        <a:defRPr sz="2000" kern="1200">
          <a:solidFill>
            <a:schemeClr val="tx1"/>
          </a:solidFill>
          <a:latin typeface="Calibri"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hyperlink" Target="http://www.doe.mass.edu/edeval/feedback/surveys.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hyperlink" Target="http://www.doe.mass.edu/edeval/feedback/SSF-SingleUserAdmin.pdf" TargetMode="External"/><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3" Type="http://schemas.openxmlformats.org/officeDocument/2006/relationships/hyperlink" Target="http://www.doe.mass.edu/edeval/feedback/K2DiscussionProtocol.pdf" TargetMode="External"/><Relationship Id="rId4" Type="http://schemas.openxmlformats.org/officeDocument/2006/relationships/hyperlink" Target="http://www.doe.mass.edu/edeval/guidebook/6b-adaptmodelsurvey.pdf" TargetMode="External"/><Relationship Id="rId5" Type="http://schemas.openxmlformats.org/officeDocument/2006/relationships/hyperlink" Target="http://www.doe.mass.edu/edeval/guidebook/6c-studiscussion.pdf" TargetMode="External"/><Relationship Id="rId6" Type="http://schemas.openxmlformats.org/officeDocument/2006/relationships/hyperlink" Target="http://www.doe.mass.edu/edeval/guidebook/6d-altfeedback.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3" Type="http://schemas.openxmlformats.org/officeDocument/2006/relationships/hyperlink" Target="http://www.doe.mass.edu/edeval/resources/QRG-Feedback.pdf" TargetMode="External"/><Relationship Id="rId4" Type="http://schemas.openxmlformats.org/officeDocument/2006/relationships/hyperlink" Target="http://www.doe.mass.edu/edeval/feedback/PartVIII-SSFGuidance.pdf" TargetMode="External"/><Relationship Id="rId5" Type="http://schemas.openxmlformats.org/officeDocument/2006/relationships/hyperlink" Target="http://www.doe.mass.edu/edeval/feedback/surveys.html" TargetMode="External"/><Relationship Id="rId6" Type="http://schemas.openxmlformats.org/officeDocument/2006/relationships/hyperlink" Target="http://www.doe.mass.edu/edeval/guidebook/studentfeedback.html" TargetMode="External"/><Relationship Id="rId7" Type="http://schemas.openxmlformats.org/officeDocument/2006/relationships/hyperlink" Target="http://www.doe.mass.edu/edeval/feedback/AppendixB.pdf" TargetMode="External"/><Relationship Id="rId8" Type="http://schemas.openxmlformats.org/officeDocument/2006/relationships/hyperlink" Target="http://www.doe.mass.edu/edeval/feedback/"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www.doe.mass.edu/lawsregs/603cmr35.html?section=03" TargetMode="External"/><Relationship Id="rId4" Type="http://schemas.openxmlformats.org/officeDocument/2006/relationships/hyperlink" Target="http://www.doe.mass.edu/lawsregs/603cmr35.html?section=04"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304800" y="762000"/>
            <a:ext cx="6858000" cy="2819400"/>
          </a:xfrm>
        </p:spPr>
        <p:txBody>
          <a:bodyPr/>
          <a:lstStyle/>
          <a:p>
            <a:pPr eaLnBrk="1" hangingPunct="1">
              <a:spcBef>
                <a:spcPts val="0"/>
              </a:spcBef>
            </a:pPr>
            <a:r>
              <a:rPr lang="en-US" sz="3600" dirty="0" smtClean="0">
                <a:latin typeface="+mj-lt"/>
              </a:rPr>
              <a:t>Student &amp; Staff Feedback in Educator Evaluation</a:t>
            </a:r>
            <a:br>
              <a:rPr lang="en-US" sz="3600" dirty="0" smtClean="0">
                <a:latin typeface="+mj-lt"/>
              </a:rPr>
            </a:br>
            <a:endParaRPr lang="en-US" sz="3600" dirty="0" smtClean="0">
              <a:latin typeface="+mj-lt"/>
            </a:endParaRPr>
          </a:p>
        </p:txBody>
      </p:sp>
      <p:sp>
        <p:nvSpPr>
          <p:cNvPr id="3076" name="Slide Number Placeholder 5"/>
          <p:cNvSpPr>
            <a:spLocks noGrp="1"/>
          </p:cNvSpPr>
          <p:nvPr>
            <p:ph type="sldNum" sz="quarter" idx="4294967295"/>
          </p:nvPr>
        </p:nvSpPr>
        <p:spPr bwMode="auto">
          <a:xfrm>
            <a:off x="8610600" y="6400800"/>
            <a:ext cx="533400" cy="457200"/>
          </a:xfrm>
          <a:noFill/>
          <a:ln>
            <a:miter lim="800000"/>
            <a:headEnd/>
            <a:tailEnd/>
          </a:ln>
        </p:spPr>
        <p:txBody>
          <a:bodyPr/>
          <a:lstStyle/>
          <a:p>
            <a:fld id="{9410D933-770A-4033-B50D-34AAEE0BA882}" type="slidenum">
              <a:rPr lang="en-US" smtClean="0"/>
              <a:pPr/>
              <a:t>1</a:t>
            </a:fld>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ESE Tools &amp; Resources</a:t>
            </a:r>
            <a:endParaRPr lang="en-US" dirty="0"/>
          </a:p>
        </p:txBody>
      </p:sp>
      <p:sp>
        <p:nvSpPr>
          <p:cNvPr id="3" name="Subtitle 2"/>
          <p:cNvSpPr>
            <a:spLocks noGrp="1"/>
          </p:cNvSpPr>
          <p:nvPr>
            <p:ph type="subTitle" idx="1"/>
          </p:nvPr>
        </p:nvSpPr>
        <p:spPr>
          <a:xfrm>
            <a:off x="1371600" y="3505200"/>
            <a:ext cx="6400800" cy="2514600"/>
          </a:xfrm>
        </p:spPr>
        <p:txBody>
          <a:bodyPr/>
          <a:lstStyle/>
          <a:p>
            <a:r>
              <a:rPr lang="en-US" dirty="0" smtClean="0"/>
              <a:t>ESE Model Surveys</a:t>
            </a:r>
          </a:p>
          <a:p>
            <a:r>
              <a:rPr lang="en-US" dirty="0" smtClean="0"/>
              <a:t>Online Option</a:t>
            </a:r>
          </a:p>
          <a:p>
            <a:r>
              <a:rPr lang="en-US" dirty="0" smtClean="0"/>
              <a:t>Additional Instruments &amp; Strategies</a:t>
            </a:r>
          </a:p>
          <a:p>
            <a:endParaRPr lang="en-US" dirty="0"/>
          </a:p>
        </p:txBody>
      </p:sp>
      <p:sp>
        <p:nvSpPr>
          <p:cNvPr id="4" name="Footer Placeholder 3"/>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pPr>
              <a:defRPr/>
            </a:pPr>
            <a:fld id="{58901C14-EF81-4C1D-9C75-642BECD44899}" type="slidenum">
              <a:rPr lang="en-US" smtClean="0"/>
              <a:pPr>
                <a:defRPr/>
              </a:pPr>
              <a:t>10</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ESE Model Feedback Surveys</a:t>
            </a:r>
            <a:endParaRPr lang="en-US" dirty="0"/>
          </a:p>
        </p:txBody>
      </p:sp>
      <p:sp>
        <p:nvSpPr>
          <p:cNvPr id="3" name="Content Placeholder 2"/>
          <p:cNvSpPr>
            <a:spLocks noGrp="1"/>
          </p:cNvSpPr>
          <p:nvPr>
            <p:ph idx="1"/>
          </p:nvPr>
        </p:nvSpPr>
        <p:spPr>
          <a:xfrm>
            <a:off x="609600" y="1524000"/>
            <a:ext cx="3733800" cy="4602163"/>
          </a:xfrm>
        </p:spPr>
        <p:txBody>
          <a:bodyPr/>
          <a:lstStyle/>
          <a:p>
            <a:r>
              <a:rPr lang="en-US" dirty="0" smtClean="0"/>
              <a:t>Student Surveys (Grades 3-5 and 6-12)</a:t>
            </a:r>
          </a:p>
          <a:p>
            <a:pPr lvl="1"/>
            <a:r>
              <a:rPr lang="en-US" dirty="0" smtClean="0"/>
              <a:t>Standard, Short, Mini*</a:t>
            </a:r>
          </a:p>
          <a:p>
            <a:pPr lvl="1"/>
            <a:endParaRPr lang="en-US" dirty="0" smtClean="0"/>
          </a:p>
          <a:p>
            <a:r>
              <a:rPr lang="en-US" dirty="0" smtClean="0"/>
              <a:t>Staff Surveys </a:t>
            </a:r>
          </a:p>
          <a:p>
            <a:pPr lvl="1"/>
            <a:r>
              <a:rPr lang="en-US" dirty="0" smtClean="0"/>
              <a:t>Standard, Short</a:t>
            </a:r>
          </a:p>
          <a:p>
            <a:pPr lvl="1">
              <a:buNone/>
            </a:pPr>
            <a:endParaRPr lang="en-US" dirty="0" smtClean="0"/>
          </a:p>
          <a:p>
            <a:pPr lvl="1">
              <a:buNone/>
            </a:pPr>
            <a:r>
              <a:rPr lang="en-US" dirty="0" smtClean="0"/>
              <a:t>*</a:t>
            </a:r>
            <a:r>
              <a:rPr lang="en-US" b="1" dirty="0" smtClean="0"/>
              <a:t>New mini forms</a:t>
            </a:r>
            <a:r>
              <a:rPr lang="en-US" dirty="0" smtClean="0"/>
              <a:t>!</a:t>
            </a:r>
          </a:p>
        </p:txBody>
      </p:sp>
      <p:sp>
        <p:nvSpPr>
          <p:cNvPr id="4" name="Footer Placeholder 3"/>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pPr>
              <a:defRPr/>
            </a:pPr>
            <a:fld id="{469ECB45-694B-4903-BCB8-F09480EE77FC}" type="slidenum">
              <a:rPr lang="en-US" smtClean="0"/>
              <a:pPr>
                <a:defRPr/>
              </a:pPr>
              <a:t>11</a:t>
            </a:fld>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4648200" y="1295400"/>
            <a:ext cx="3609975" cy="4895850"/>
          </a:xfrm>
          <a:prstGeom prst="rect">
            <a:avLst/>
          </a:prstGeom>
          <a:ln>
            <a:noFill/>
          </a:ln>
          <a:effectLst>
            <a:outerShdw blurRad="292100" dist="139700" dir="2700000" algn="tl" rotWithShape="0">
              <a:srgbClr val="333333">
                <a:alpha val="65000"/>
              </a:srgbClr>
            </a:outerShdw>
          </a:effectLst>
        </p:spPr>
      </p:pic>
      <p:sp>
        <p:nvSpPr>
          <p:cNvPr id="7" name="TextBox 6"/>
          <p:cNvSpPr txBox="1"/>
          <p:nvPr/>
        </p:nvSpPr>
        <p:spPr>
          <a:xfrm>
            <a:off x="0" y="5943600"/>
            <a:ext cx="4495800" cy="646331"/>
          </a:xfrm>
          <a:prstGeom prst="rect">
            <a:avLst/>
          </a:prstGeom>
          <a:noFill/>
        </p:spPr>
        <p:txBody>
          <a:bodyPr wrap="square" rtlCol="0">
            <a:spAutoFit/>
          </a:bodyPr>
          <a:lstStyle/>
          <a:p>
            <a:r>
              <a:rPr lang="en-US" dirty="0" smtClean="0">
                <a:hlinkClick r:id="rId4"/>
              </a:rPr>
              <a:t>http://www.doe.mass.edu/edeval/feedback/surveys.html</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ESE Model Feedback Surveys: </a:t>
            </a:r>
            <a:r>
              <a:rPr lang="en-US" i="1" dirty="0" smtClean="0"/>
              <a:t>Online option</a:t>
            </a:r>
            <a:endParaRPr lang="en-US" dirty="0"/>
          </a:p>
        </p:txBody>
      </p:sp>
      <p:sp>
        <p:nvSpPr>
          <p:cNvPr id="3" name="Content Placeholder 2"/>
          <p:cNvSpPr>
            <a:spLocks noGrp="1"/>
          </p:cNvSpPr>
          <p:nvPr>
            <p:ph idx="1"/>
          </p:nvPr>
        </p:nvSpPr>
        <p:spPr>
          <a:xfrm>
            <a:off x="609600" y="1752600"/>
            <a:ext cx="3733800" cy="4602163"/>
          </a:xfrm>
        </p:spPr>
        <p:txBody>
          <a:bodyPr/>
          <a:lstStyle/>
          <a:p>
            <a:r>
              <a:rPr lang="en-US" dirty="0" smtClean="0"/>
              <a:t>Individualized Use</a:t>
            </a:r>
          </a:p>
          <a:p>
            <a:pPr lvl="1"/>
            <a:endParaRPr lang="en-US" dirty="0" smtClean="0"/>
          </a:p>
          <a:p>
            <a:r>
              <a:rPr lang="en-US" dirty="0" smtClean="0"/>
              <a:t>Google Templates</a:t>
            </a:r>
          </a:p>
        </p:txBody>
      </p:sp>
      <p:sp>
        <p:nvSpPr>
          <p:cNvPr id="4" name="Footer Placeholder 3"/>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pPr>
              <a:defRPr/>
            </a:pPr>
            <a:fld id="{469ECB45-694B-4903-BCB8-F09480EE77FC}" type="slidenum">
              <a:rPr lang="en-US" smtClean="0"/>
              <a:pPr>
                <a:defRPr/>
              </a:pPr>
              <a:t>12</a:t>
            </a:fld>
            <a:endParaRPr lang="en-US" dirty="0"/>
          </a:p>
        </p:txBody>
      </p:sp>
      <p:sp>
        <p:nvSpPr>
          <p:cNvPr id="7" name="TextBox 6"/>
          <p:cNvSpPr txBox="1"/>
          <p:nvPr/>
        </p:nvSpPr>
        <p:spPr>
          <a:xfrm>
            <a:off x="0" y="4572000"/>
            <a:ext cx="4495800" cy="646331"/>
          </a:xfrm>
          <a:prstGeom prst="rect">
            <a:avLst/>
          </a:prstGeom>
          <a:noFill/>
        </p:spPr>
        <p:txBody>
          <a:bodyPr wrap="square" rtlCol="0">
            <a:spAutoFit/>
          </a:bodyPr>
          <a:lstStyle/>
          <a:p>
            <a:r>
              <a:rPr lang="en-US" dirty="0" smtClean="0">
                <a:hlinkClick r:id="rId3"/>
              </a:rPr>
              <a:t>http://www.doe.mass.edu/edeval/feedback/SSF-SingleUserAdmin.pdf</a:t>
            </a:r>
            <a:r>
              <a:rPr lang="en-US" dirty="0" smtClean="0"/>
              <a:t> </a:t>
            </a:r>
            <a:endParaRPr lang="en-US" dirty="0"/>
          </a:p>
        </p:txBody>
      </p:sp>
      <p:pic>
        <p:nvPicPr>
          <p:cNvPr id="2050" name="Picture 2"/>
          <p:cNvPicPr>
            <a:picLocks noChangeAspect="1" noChangeArrowheads="1"/>
          </p:cNvPicPr>
          <p:nvPr/>
        </p:nvPicPr>
        <p:blipFill>
          <a:blip r:embed="rId4" cstate="print"/>
          <a:srcRect/>
          <a:stretch>
            <a:fillRect/>
          </a:stretch>
        </p:blipFill>
        <p:spPr bwMode="auto">
          <a:xfrm>
            <a:off x="4724400" y="1600200"/>
            <a:ext cx="3686175" cy="44196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Instruments</a:t>
            </a:r>
            <a:endParaRPr lang="en-US" dirty="0"/>
          </a:p>
        </p:txBody>
      </p:sp>
      <p:sp>
        <p:nvSpPr>
          <p:cNvPr id="3" name="Content Placeholder 2"/>
          <p:cNvSpPr>
            <a:spLocks noGrp="1"/>
          </p:cNvSpPr>
          <p:nvPr>
            <p:ph idx="1"/>
          </p:nvPr>
        </p:nvSpPr>
        <p:spPr/>
        <p:txBody>
          <a:bodyPr/>
          <a:lstStyle/>
          <a:p>
            <a:r>
              <a:rPr lang="en-US" dirty="0" smtClean="0">
                <a:hlinkClick r:id="rId3"/>
              </a:rPr>
              <a:t>K-2 Discussion Prompts</a:t>
            </a:r>
            <a:endParaRPr lang="en-US" dirty="0" smtClean="0"/>
          </a:p>
          <a:p>
            <a:r>
              <a:rPr lang="en-US" dirty="0" smtClean="0">
                <a:hlinkClick r:id="rId4"/>
              </a:rPr>
              <a:t>Adapted Model Student Survey</a:t>
            </a:r>
            <a:r>
              <a:rPr lang="en-US" dirty="0" smtClean="0"/>
              <a:t> (for students with significant cognitive disabilities)</a:t>
            </a:r>
          </a:p>
          <a:p>
            <a:r>
              <a:rPr lang="en-US" dirty="0" smtClean="0">
                <a:hlinkClick r:id="rId5"/>
              </a:rPr>
              <a:t>Interview/Focus Group Discussion Protocol</a:t>
            </a:r>
            <a:r>
              <a:rPr lang="en-US" dirty="0" smtClean="0"/>
              <a:t> (aligned to principles of inclusive practice)</a:t>
            </a:r>
          </a:p>
          <a:p>
            <a:r>
              <a:rPr lang="en-US" dirty="0" smtClean="0">
                <a:hlinkClick r:id="rId6"/>
              </a:rPr>
              <a:t>Alternative Strategies</a:t>
            </a:r>
            <a:r>
              <a:rPr lang="en-US" dirty="0" smtClean="0"/>
              <a:t> (job-embedded tools)</a:t>
            </a:r>
          </a:p>
          <a:p>
            <a:pPr lvl="1"/>
            <a:r>
              <a:rPr lang="en-US" dirty="0" smtClean="0"/>
              <a:t>Classroom Suggestion Box</a:t>
            </a:r>
          </a:p>
          <a:p>
            <a:pPr lvl="1"/>
            <a:r>
              <a:rPr lang="en-US" dirty="0" smtClean="0"/>
              <a:t>Exit Slips</a:t>
            </a:r>
          </a:p>
          <a:p>
            <a:pPr lvl="1"/>
            <a:r>
              <a:rPr lang="en-US" dirty="0" smtClean="0"/>
              <a:t>Entrance Tickets</a:t>
            </a:r>
          </a:p>
          <a:p>
            <a:pPr lvl="1"/>
            <a:r>
              <a:rPr lang="en-US" dirty="0" smtClean="0"/>
              <a:t>Letter to Next Year’s Students</a:t>
            </a:r>
            <a:endParaRPr lang="en-US" dirty="0"/>
          </a:p>
        </p:txBody>
      </p:sp>
      <p:sp>
        <p:nvSpPr>
          <p:cNvPr id="4" name="Footer Placeholder 3"/>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pPr>
              <a:defRPr/>
            </a:pPr>
            <a:fld id="{469ECB45-694B-4903-BCB8-F09480EE77FC}" type="slidenum">
              <a:rPr lang="en-US" smtClean="0"/>
              <a:pPr>
                <a:defRPr/>
              </a:pPr>
              <a:t>13</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153400" cy="1143000"/>
          </a:xfrm>
        </p:spPr>
        <p:txBody>
          <a:bodyPr/>
          <a:lstStyle/>
          <a:p>
            <a:r>
              <a:rPr lang="en-US" dirty="0" smtClean="0"/>
              <a:t>ESE Resources</a:t>
            </a:r>
            <a:endParaRPr lang="en-US" dirty="0"/>
          </a:p>
        </p:txBody>
      </p:sp>
      <p:sp>
        <p:nvSpPr>
          <p:cNvPr id="3" name="Content Placeholder 2"/>
          <p:cNvSpPr>
            <a:spLocks noGrp="1"/>
          </p:cNvSpPr>
          <p:nvPr>
            <p:ph idx="1"/>
          </p:nvPr>
        </p:nvSpPr>
        <p:spPr/>
        <p:txBody>
          <a:bodyPr/>
          <a:lstStyle/>
          <a:p>
            <a:pPr>
              <a:spcBef>
                <a:spcPts val="1800"/>
              </a:spcBef>
            </a:pPr>
            <a:r>
              <a:rPr lang="en-US" dirty="0" smtClean="0">
                <a:hlinkClick r:id="rId3"/>
              </a:rPr>
              <a:t>Quick Reference Guide: Student &amp; Staff Feedback</a:t>
            </a:r>
            <a:endParaRPr lang="en-US" dirty="0" smtClean="0">
              <a:hlinkClick r:id="rId4"/>
            </a:endParaRPr>
          </a:p>
          <a:p>
            <a:pPr>
              <a:spcBef>
                <a:spcPts val="1800"/>
              </a:spcBef>
            </a:pPr>
            <a:r>
              <a:rPr lang="en-US" dirty="0" smtClean="0">
                <a:hlinkClick r:id="rId4"/>
              </a:rPr>
              <a:t>Guidance on Student and Staff Feedback</a:t>
            </a:r>
            <a:endParaRPr lang="en-US" dirty="0" smtClean="0"/>
          </a:p>
          <a:p>
            <a:pPr>
              <a:spcBef>
                <a:spcPts val="1800"/>
              </a:spcBef>
            </a:pPr>
            <a:r>
              <a:rPr lang="en-US" dirty="0" smtClean="0">
                <a:hlinkClick r:id="rId5"/>
              </a:rPr>
              <a:t>ESE Model Feedback Surveys &amp; Protocols</a:t>
            </a:r>
            <a:endParaRPr lang="en-US" dirty="0" smtClean="0"/>
          </a:p>
          <a:p>
            <a:pPr>
              <a:spcBef>
                <a:spcPts val="1800"/>
              </a:spcBef>
            </a:pPr>
            <a:r>
              <a:rPr lang="en-US" dirty="0" smtClean="0">
                <a:hlinkClick r:id="rId6"/>
              </a:rPr>
              <a:t>Alternative Strategies </a:t>
            </a:r>
            <a:r>
              <a:rPr lang="en-US" dirty="0" smtClean="0"/>
              <a:t>(aligned to principles of inclusive practice)</a:t>
            </a:r>
          </a:p>
          <a:p>
            <a:pPr>
              <a:spcBef>
                <a:spcPts val="1800"/>
              </a:spcBef>
            </a:pPr>
            <a:r>
              <a:rPr lang="en-US" dirty="0" smtClean="0">
                <a:hlinkClick r:id="rId7"/>
              </a:rPr>
              <a:t>Considerations for Collective Bargaining</a:t>
            </a:r>
            <a:endParaRPr lang="en-US" dirty="0" smtClean="0"/>
          </a:p>
          <a:p>
            <a:pPr>
              <a:spcBef>
                <a:spcPts val="1800"/>
              </a:spcBef>
            </a:pPr>
            <a:r>
              <a:rPr lang="en-US" dirty="0" smtClean="0">
                <a:hlinkClick r:id="rId8"/>
              </a:rPr>
              <a:t>ESE/MASS Video Series and Training PPT</a:t>
            </a:r>
            <a:endParaRPr lang="en-US" dirty="0" smtClean="0"/>
          </a:p>
          <a:p>
            <a:pPr>
              <a:spcBef>
                <a:spcPts val="1800"/>
              </a:spcBef>
              <a:buNone/>
            </a:pPr>
            <a:r>
              <a:rPr lang="en-US" sz="2400" dirty="0" smtClean="0"/>
              <a:t>SSF Webpage: </a:t>
            </a:r>
            <a:r>
              <a:rPr lang="en-US" sz="2400" dirty="0" smtClean="0">
                <a:hlinkClick r:id="rId8"/>
              </a:rPr>
              <a:t>http://www.doe.mass.edu/edeval/feedback/</a:t>
            </a:r>
            <a:endParaRPr lang="en-US" sz="2400" dirty="0"/>
          </a:p>
        </p:txBody>
      </p:sp>
      <p:sp>
        <p:nvSpPr>
          <p:cNvPr id="4" name="Footer Placeholder 3"/>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pPr>
              <a:defRPr/>
            </a:pPr>
            <a:fld id="{469ECB45-694B-4903-BCB8-F09480EE77FC}" type="slidenum">
              <a:rPr lang="en-US" smtClean="0"/>
              <a:pPr>
                <a:defRPr/>
              </a:pPr>
              <a:t>14</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sz="3200" dirty="0" smtClean="0"/>
              <a:t>As of 2014-15*,</a:t>
            </a:r>
          </a:p>
          <a:p>
            <a:pPr lvl="1"/>
            <a:r>
              <a:rPr lang="en-US" sz="2800" dirty="0" smtClean="0"/>
              <a:t>Student feedback became an evidentiary component of a teacher’s summative performance evaluation</a:t>
            </a:r>
          </a:p>
          <a:p>
            <a:pPr lvl="1"/>
            <a:r>
              <a:rPr lang="en-US" sz="2800" dirty="0" smtClean="0"/>
              <a:t>Staff feedback became an evidentiary component of an administrator’s performance evaluation</a:t>
            </a:r>
          </a:p>
          <a:p>
            <a:pPr lvl="1">
              <a:buNone/>
            </a:pPr>
            <a:endParaRPr lang="en-US" dirty="0" smtClean="0"/>
          </a:p>
          <a:p>
            <a:pPr lvl="1">
              <a:buNone/>
            </a:pPr>
            <a:r>
              <a:rPr lang="en-US" dirty="0" smtClean="0"/>
              <a:t>*Amended from initial regulatory timeline of 2013-14</a:t>
            </a:r>
          </a:p>
        </p:txBody>
      </p:sp>
      <p:sp>
        <p:nvSpPr>
          <p:cNvPr id="4" name="Footer Placeholder 3"/>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pPr>
              <a:defRPr/>
            </a:pPr>
            <a:fld id="{469ECB45-694B-4903-BCB8-F09480EE77FC}" type="slidenum">
              <a:rPr lang="en-US" smtClean="0"/>
              <a:pPr>
                <a:defRPr/>
              </a:pPr>
              <a:t>2</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to Inform the Summative Performance Rating</a:t>
            </a:r>
            <a:endParaRPr lang="en-US" dirty="0"/>
          </a:p>
        </p:txBody>
      </p:sp>
      <p:graphicFrame>
        <p:nvGraphicFramePr>
          <p:cNvPr id="4" name="Content Placeholder 3" descr="Products of Practice: artifacts and observations (picture of two educators in conference)&#10;&#10;Multiple Measures of Student Learning: Assessments (formative, summative, etc.) and student work, homework, etc. (picture of student doing work)&#10;&#10;Student and Staff Feedback: ESE Model Feedback Surveys, focus groups, exit slips, discussion prompts, etc (picture of student carrying notebooks)"/>
          <p:cNvGraphicFramePr>
            <a:graphicFrameLocks noGrp="1"/>
          </p:cNvGraphicFramePr>
          <p:nvPr>
            <p:ph idx="1"/>
          </p:nvPr>
        </p:nvGraphicFramePr>
        <p:xfrm>
          <a:off x="609600" y="1524000"/>
          <a:ext cx="7924800" cy="4602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feedback from students and staff so important?</a:t>
            </a:r>
            <a:endParaRPr lang="en-US" dirty="0"/>
          </a:p>
        </p:txBody>
      </p:sp>
      <p:sp>
        <p:nvSpPr>
          <p:cNvPr id="6" name="Content Placeholder 2"/>
          <p:cNvSpPr>
            <a:spLocks noGrp="1"/>
          </p:cNvSpPr>
          <p:nvPr>
            <p:ph idx="1"/>
          </p:nvPr>
        </p:nvSpPr>
        <p:spPr>
          <a:xfrm>
            <a:off x="457200" y="1524001"/>
            <a:ext cx="7924800" cy="1981200"/>
          </a:xfrm>
        </p:spPr>
        <p:txBody>
          <a:bodyPr/>
          <a:lstStyle/>
          <a:p>
            <a:pPr marL="0" indent="0">
              <a:buNone/>
            </a:pPr>
            <a:r>
              <a:rPr lang="en-US" sz="2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“My areas of strength and growth are no mystery to my students. Opting to let students discuss my practice through an anonymous survey allowed me to use relevant evidence, while, most importantly, increasing the intangible — student respect and engagement.” –Aaron Stone, Teacher, BPS</a:t>
            </a:r>
          </a:p>
        </p:txBody>
      </p:sp>
      <p:sp>
        <p:nvSpPr>
          <p:cNvPr id="4" name="TextBox 3"/>
          <p:cNvSpPr txBox="1"/>
          <p:nvPr/>
        </p:nvSpPr>
        <p:spPr>
          <a:xfrm>
            <a:off x="2819400" y="3657600"/>
            <a:ext cx="6096000" cy="2246769"/>
          </a:xfrm>
          <a:prstGeom prst="rect">
            <a:avLst/>
          </a:prstGeom>
          <a:noFill/>
        </p:spPr>
        <p:txBody>
          <a:bodyPr wrap="square" rtlCol="0">
            <a:spAutoFit/>
          </a:bodyPr>
          <a:lstStyle/>
          <a:p>
            <a:r>
              <a:rPr lang="en-US"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"Two-way communication between teachers and students is a cornerstone of effective practice. I have been utilizing surveys for several years to gauge how effective different assessments or other learning activities in my classroom are. The feedback helps informs my practice.“    –Rebecca </a:t>
            </a:r>
            <a:r>
              <a:rPr lang="en-US" sz="20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Duda</a:t>
            </a:r>
            <a:r>
              <a:rPr lang="en-US"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Teacher, Dracut</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feedback from students and staff so important?</a:t>
            </a:r>
            <a:endParaRPr lang="en-US" dirty="0"/>
          </a:p>
        </p:txBody>
      </p:sp>
      <p:sp>
        <p:nvSpPr>
          <p:cNvPr id="6" name="Content Placeholder 2"/>
          <p:cNvSpPr>
            <a:spLocks noGrp="1"/>
          </p:cNvSpPr>
          <p:nvPr>
            <p:ph idx="1"/>
          </p:nvPr>
        </p:nvSpPr>
        <p:spPr>
          <a:xfrm>
            <a:off x="609600" y="1905000"/>
            <a:ext cx="7924800" cy="4221163"/>
          </a:xfrm>
        </p:spPr>
        <p:txBody>
          <a:bodyPr/>
          <a:lstStyle/>
          <a:p>
            <a:pPr>
              <a:buFont typeface="Wingdings" pitchFamily="2" charset="2"/>
              <a:buChar char="ü"/>
            </a:pPr>
            <a:r>
              <a:rPr lang="en-US" dirty="0" smtClean="0"/>
              <a:t>Informs professional growth and development</a:t>
            </a:r>
          </a:p>
          <a:p>
            <a:pPr>
              <a:buFont typeface="Wingdings" pitchFamily="2" charset="2"/>
              <a:buChar char="ü"/>
            </a:pPr>
            <a:r>
              <a:rPr lang="en-US" dirty="0" smtClean="0"/>
              <a:t>Gives students and staff a voice in                                            their experiences</a:t>
            </a:r>
          </a:p>
          <a:p>
            <a:pPr>
              <a:buFont typeface="Wingdings" pitchFamily="2" charset="2"/>
              <a:buChar char="ü"/>
            </a:pPr>
            <a:r>
              <a:rPr lang="en-US" dirty="0" smtClean="0"/>
              <a:t>Contributes to a comprehensive picture of an educator’s practice</a:t>
            </a:r>
          </a:p>
          <a:p>
            <a:pPr>
              <a:buNone/>
            </a:pPr>
            <a:endParaRPr lang="en-US" sz="900" dirty="0" smtClean="0"/>
          </a:p>
          <a:p>
            <a:pPr>
              <a:buNone/>
            </a:pPr>
            <a:endParaRPr lang="en-US" sz="8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 educators collect feedback?</a:t>
            </a:r>
            <a:endParaRPr lang="en-US" dirty="0"/>
          </a:p>
        </p:txBody>
      </p:sp>
      <p:sp>
        <p:nvSpPr>
          <p:cNvPr id="3" name="Content Placeholder 2"/>
          <p:cNvSpPr>
            <a:spLocks noGrp="1"/>
          </p:cNvSpPr>
          <p:nvPr>
            <p:ph idx="1"/>
          </p:nvPr>
        </p:nvSpPr>
        <p:spPr>
          <a:xfrm>
            <a:off x="609600" y="1676400"/>
            <a:ext cx="7924800" cy="4602163"/>
          </a:xfrm>
        </p:spPr>
        <p:txBody>
          <a:bodyPr/>
          <a:lstStyle/>
          <a:p>
            <a:pPr>
              <a:buNone/>
            </a:pPr>
            <a:endParaRPr lang="en-US" dirty="0" smtClean="0"/>
          </a:p>
          <a:p>
            <a:endParaRPr lang="en-US" dirty="0" smtClean="0"/>
          </a:p>
          <a:p>
            <a:endParaRPr lang="en-US" dirty="0" smtClean="0"/>
          </a:p>
          <a:p>
            <a:endParaRPr lang="en-US" dirty="0" smtClean="0"/>
          </a:p>
          <a:p>
            <a:endParaRPr lang="en-US" dirty="0" smtClean="0"/>
          </a:p>
          <a:p>
            <a:r>
              <a:rPr lang="en-US" dirty="0" smtClean="0"/>
              <a:t>Districts have flexibility regarding how and when to incorporate feedback into an evaluation cycle</a:t>
            </a:r>
          </a:p>
          <a:p>
            <a:pPr lvl="1"/>
            <a:r>
              <a:rPr lang="en-US" dirty="0" smtClean="0"/>
              <a:t>Formative</a:t>
            </a:r>
          </a:p>
          <a:p>
            <a:pPr lvl="1"/>
            <a:r>
              <a:rPr lang="en-US" dirty="0" smtClean="0"/>
              <a:t>Summative</a:t>
            </a:r>
          </a:p>
          <a:p>
            <a:pPr lvl="1"/>
            <a:r>
              <a:rPr lang="en-US" dirty="0" smtClean="0"/>
              <a:t>Both</a:t>
            </a:r>
            <a:endParaRPr lang="en-US" dirty="0"/>
          </a:p>
        </p:txBody>
      </p:sp>
      <p:sp>
        <p:nvSpPr>
          <p:cNvPr id="4" name="Footer Placeholder 3"/>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pPr>
              <a:defRPr/>
            </a:pPr>
            <a:fld id="{469ECB45-694B-4903-BCB8-F09480EE77FC}" type="slidenum">
              <a:rPr lang="en-US" smtClean="0"/>
              <a:pPr>
                <a:defRPr/>
              </a:pPr>
              <a:t>6</a:t>
            </a:fld>
            <a:endParaRPr lang="en-US" dirty="0"/>
          </a:p>
        </p:txBody>
      </p:sp>
      <p:pic>
        <p:nvPicPr>
          <p:cNvPr id="6" name="Picture 5" descr="The educator evaluation cycle is displayed in a circle of five boxes with clockwise flow arrows between each step of the cycle. Each box contains the title of a step of the cycle: Step 1 self-assessment, step 2 analysis, goal setting, and plan development, step 3 implementation of the plan, step 4 formative assessment/evaluation, step 5 summative evaluation, with an arrow back to the top of the circle to self-assessment, creating a process of continuous learning for each educator."/>
          <p:cNvPicPr/>
          <p:nvPr/>
        </p:nvPicPr>
        <p:blipFill>
          <a:blip r:embed="rId3" cstate="print"/>
          <a:srcRect/>
          <a:stretch>
            <a:fillRect/>
          </a:stretch>
        </p:blipFill>
        <p:spPr bwMode="auto">
          <a:xfrm>
            <a:off x="3124200" y="1524000"/>
            <a:ext cx="3429000" cy="27432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1143000"/>
          </a:xfrm>
        </p:spPr>
        <p:txBody>
          <a:bodyPr/>
          <a:lstStyle/>
          <a:p>
            <a:r>
              <a:rPr lang="en-US" sz="2800" dirty="0" smtClean="0"/>
              <a:t>Example: Shaping goals &amp; communicating with students</a:t>
            </a:r>
            <a:endParaRPr lang="en-US" sz="2800" dirty="0"/>
          </a:p>
        </p:txBody>
      </p:sp>
      <p:sp>
        <p:nvSpPr>
          <p:cNvPr id="4" name="Footer Placeholder 3"/>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pPr>
              <a:defRPr/>
            </a:pPr>
            <a:fld id="{469ECB45-694B-4903-BCB8-F09480EE77FC}" type="slidenum">
              <a:rPr lang="en-US" smtClean="0"/>
              <a:pPr>
                <a:defRPr/>
              </a:pPr>
              <a:t>7</a:t>
            </a:fld>
            <a:endParaRPr lang="en-US" dirty="0"/>
          </a:p>
        </p:txBody>
      </p:sp>
      <p:pic>
        <p:nvPicPr>
          <p:cNvPr id="1026" name="Picture 2" descr="Photograph of five survey items printed on construction paper and posted on a classroom wall, title 'Mid-Year Goals'"/>
          <p:cNvPicPr>
            <a:picLocks noGrp="1" noChangeAspect="1" noChangeArrowheads="1"/>
          </p:cNvPicPr>
          <p:nvPr>
            <p:ph idx="1"/>
          </p:nvPr>
        </p:nvPicPr>
        <p:blipFill>
          <a:blip r:embed="rId3" cstate="print"/>
          <a:srcRect/>
          <a:stretch>
            <a:fillRect/>
          </a:stretch>
        </p:blipFill>
        <p:spPr bwMode="auto">
          <a:xfrm>
            <a:off x="108717" y="990600"/>
            <a:ext cx="9035283" cy="512064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educators using to collect feedback?</a:t>
            </a:r>
            <a:endParaRPr lang="en-US" dirty="0"/>
          </a:p>
        </p:txBody>
      </p:sp>
      <p:sp>
        <p:nvSpPr>
          <p:cNvPr id="3" name="Content Placeholder 2"/>
          <p:cNvSpPr>
            <a:spLocks noGrp="1"/>
          </p:cNvSpPr>
          <p:nvPr>
            <p:ph idx="1"/>
          </p:nvPr>
        </p:nvSpPr>
        <p:spPr>
          <a:xfrm>
            <a:off x="685800" y="2057400"/>
            <a:ext cx="7924800" cy="4602163"/>
          </a:xfrm>
        </p:spPr>
        <p:txBody>
          <a:bodyPr/>
          <a:lstStyle/>
          <a:p>
            <a:r>
              <a:rPr lang="en-US" sz="3600" dirty="0" smtClean="0"/>
              <a:t>Individualized instruments</a:t>
            </a:r>
          </a:p>
          <a:p>
            <a:r>
              <a:rPr lang="en-US" sz="3600" dirty="0" smtClean="0"/>
              <a:t>Common school- or district-wide instruments</a:t>
            </a:r>
          </a:p>
          <a:p>
            <a:r>
              <a:rPr lang="en-US" sz="3600" dirty="0" smtClean="0"/>
              <a:t>Combination of both</a:t>
            </a:r>
          </a:p>
          <a:p>
            <a:endParaRPr lang="en-US" dirty="0"/>
          </a:p>
        </p:txBody>
      </p:sp>
      <p:sp>
        <p:nvSpPr>
          <p:cNvPr id="4" name="Footer Placeholder 3"/>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pPr>
              <a:defRPr/>
            </a:pPr>
            <a:fld id="{469ECB45-694B-4903-BCB8-F09480EE77FC}" type="slidenum">
              <a:rPr lang="en-US" smtClean="0"/>
              <a:pPr>
                <a:defRPr/>
              </a:pPr>
              <a:t>8</a:t>
            </a:fld>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Principles of High Quality Feedback Instruments</a:t>
            </a:r>
            <a:endParaRPr lang="en-US" dirty="0"/>
          </a:p>
        </p:txBody>
      </p:sp>
      <p:sp>
        <p:nvSpPr>
          <p:cNvPr id="3" name="Content Placeholder 2"/>
          <p:cNvSpPr>
            <a:spLocks noGrp="1"/>
          </p:cNvSpPr>
          <p:nvPr>
            <p:ph idx="1"/>
          </p:nvPr>
        </p:nvSpPr>
        <p:spPr>
          <a:xfrm>
            <a:off x="609600" y="1752600"/>
            <a:ext cx="7924800" cy="4602163"/>
          </a:xfrm>
        </p:spPr>
        <p:txBody>
          <a:bodyPr/>
          <a:lstStyle/>
          <a:p>
            <a:r>
              <a:rPr lang="en-US" dirty="0" smtClean="0"/>
              <a:t>Feedback should be </a:t>
            </a:r>
            <a:r>
              <a:rPr lang="en-US" b="1" dirty="0" smtClean="0"/>
              <a:t>aligned to one or more </a:t>
            </a:r>
            <a:r>
              <a:rPr lang="en-US" u="sng" dirty="0" smtClean="0">
                <a:hlinkClick r:id="rId3"/>
              </a:rPr>
              <a:t>MA Standards and Indicators for Effective Teaching Practice</a:t>
            </a:r>
            <a:r>
              <a:rPr lang="en-US" dirty="0" smtClean="0"/>
              <a:t> or </a:t>
            </a:r>
            <a:r>
              <a:rPr lang="en-US" u="sng" dirty="0" smtClean="0">
                <a:hlinkClick r:id="rId4"/>
              </a:rPr>
              <a:t>Administrative Leadership</a:t>
            </a:r>
            <a:r>
              <a:rPr lang="en-US" dirty="0" smtClean="0"/>
              <a:t> so that it yields information that is relevant to an educator’s practice. </a:t>
            </a:r>
          </a:p>
          <a:p>
            <a:r>
              <a:rPr lang="en-US" dirty="0" smtClean="0"/>
              <a:t>Feedback should be </a:t>
            </a:r>
            <a:r>
              <a:rPr lang="en-US" b="1" dirty="0" smtClean="0"/>
              <a:t>informative and actionable</a:t>
            </a:r>
            <a:r>
              <a:rPr lang="en-US" dirty="0" smtClean="0"/>
              <a:t>. </a:t>
            </a:r>
          </a:p>
          <a:p>
            <a:r>
              <a:rPr lang="en-US" u="sng" dirty="0" smtClean="0"/>
              <a:t>Instruments</a:t>
            </a:r>
            <a:r>
              <a:rPr lang="en-US" dirty="0" smtClean="0"/>
              <a:t> must be </a:t>
            </a:r>
            <a:r>
              <a:rPr lang="en-US" b="1" dirty="0" smtClean="0"/>
              <a:t>accessible to all potential respondents</a:t>
            </a:r>
            <a:r>
              <a:rPr lang="en-US" dirty="0" smtClean="0"/>
              <a:t> so that the information they provide allows educators to draw valid conclusions. </a:t>
            </a:r>
          </a:p>
          <a:p>
            <a:endParaRPr lang="en-US" dirty="0"/>
          </a:p>
        </p:txBody>
      </p:sp>
      <p:sp>
        <p:nvSpPr>
          <p:cNvPr id="4" name="Footer Placeholder 3"/>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pPr>
              <a:defRPr/>
            </a:pPr>
            <a:fld id="{469ECB45-694B-4903-BCB8-F09480EE77FC}" type="slidenum">
              <a:rPr lang="en-US" smtClean="0"/>
              <a:pPr>
                <a:defRPr/>
              </a:pPr>
              <a:t>9</a:t>
            </a:fld>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WASPOLLED" val="6BCB2736BBA540199B4E34A708959E8F"/>
  <p:tag name="TPVERSION" val="5"/>
  <p:tag name="TPFULLVERSION" val="5.3.1.3337"/>
  <p:tag name="PPTVERSION" val="12"/>
  <p:tag name="TPOS" val="2"/>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documentManagement>
    <_vti_RoutingExistingProperties xmlns="0a4e05da-b9bc-4326-ad73-01ef31b95567" xsi:nil="true"/>
    <_dlc_DocId xmlns="733efe1c-5bbe-4968-87dc-d400e65c879f">DESE-231-16893</_dlc_DocId>
    <_dlc_DocIdUrl xmlns="733efe1c-5bbe-4968-87dc-d400e65c879f">
      <Url>https://sharepoint.doemass.org/ese/webteam/cps/_layouts/DocIdRedir.aspx?ID=DESE-231-16893</Url>
      <Description>DESE-231-16893</Description>
    </_dlc_DocIdUrl>
    <_dlc_DocIdPersistId xmlns="733efe1c-5bbe-4968-87dc-d400e65c879f">true</_dlc_DocIdPersistId>
  </documentManagement>
</p:properties>
</file>

<file path=customXml/item3.xml><?xml version="1.0" encoding="utf-8"?>
<?mso-contentType ?>
<FormTemplates xmlns="http://schemas.microsoft.com/sharepoint/v3/contenttype/forms">
  <Display>DocumentLibraryForm</Display>
  <Edit>DropOffZoneRoutingForm</Edit>
  <New>DocumentLibraryForm</New>
</FormTemplates>
</file>

<file path=customXml/item4.xml><?xml version="1.0" encoding="utf-8"?>
<LongProperties xmlns="http://schemas.microsoft.com/office/2006/metadata/longProperties"/>
</file>

<file path=customXml/item5.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fe35eebca4745372fa53d5050364ca0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69b118e19905d1ad78f6c228cdaca31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C73100-3524-4C4E-BEE1-4E5DEB42FAAF}">
  <ds:schemaRefs>
    <ds:schemaRef ds:uri="http://schemas.microsoft.com/sharepoint/events"/>
  </ds:schemaRefs>
</ds:datastoreItem>
</file>

<file path=customXml/itemProps2.xml><?xml version="1.0" encoding="utf-8"?>
<ds:datastoreItem xmlns:ds="http://schemas.openxmlformats.org/officeDocument/2006/customXml" ds:itemID="{E30970BA-8BB1-4D77-9D54-C85E68E8AAFA}">
  <ds:schemaRefs>
    <ds:schemaRef ds:uri="http://schemas.microsoft.com/office/2006/metadata/properties"/>
    <ds:schemaRef ds:uri="0a4e05da-b9bc-4326-ad73-01ef31b95567"/>
    <ds:schemaRef ds:uri="733efe1c-5bbe-4968-87dc-d400e65c879f"/>
  </ds:schemaRefs>
</ds:datastoreItem>
</file>

<file path=customXml/itemProps3.xml><?xml version="1.0" encoding="utf-8"?>
<ds:datastoreItem xmlns:ds="http://schemas.openxmlformats.org/officeDocument/2006/customXml" ds:itemID="{D7716C13-8011-49E1-8E3B-AF8577E67F39}">
  <ds:schemaRefs>
    <ds:schemaRef ds:uri="http://schemas.microsoft.com/sharepoint/v3/contenttype/forms"/>
  </ds:schemaRefs>
</ds:datastoreItem>
</file>

<file path=customXml/itemProps4.xml><?xml version="1.0" encoding="utf-8"?>
<ds:datastoreItem xmlns:ds="http://schemas.openxmlformats.org/officeDocument/2006/customXml" ds:itemID="{1512F6BA-7D41-4276-ABB9-C6A91ED446E5}">
  <ds:schemaRefs>
    <ds:schemaRef ds:uri="http://schemas.microsoft.com/office/2006/metadata/longProperties"/>
  </ds:schemaRefs>
</ds:datastoreItem>
</file>

<file path=customXml/itemProps5.xml><?xml version="1.0" encoding="utf-8"?>
<ds:datastoreItem xmlns:ds="http://schemas.openxmlformats.org/officeDocument/2006/customXml" ds:itemID="{57CEE4A9-9E9F-4120-963F-C17D86D6A0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19702</TotalTime>
  <Words>1593</Words>
  <Application>Microsoft Macintosh PowerPoint</Application>
  <PresentationFormat>On-screen Show (4:3)</PresentationFormat>
  <Paragraphs>159</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2007_ESE_Template</vt:lpstr>
      <vt:lpstr>Student &amp; Staff Feedback in Educator Evaluation </vt:lpstr>
      <vt:lpstr>Background</vt:lpstr>
      <vt:lpstr>Evidence to Inform the Summative Performance Rating</vt:lpstr>
      <vt:lpstr>WHY is feedback from students and staff so important?</vt:lpstr>
      <vt:lpstr>WHY is feedback from students and staff so important?</vt:lpstr>
      <vt:lpstr>WHEN do educators collect feedback?</vt:lpstr>
      <vt:lpstr>Example: Shaping goals &amp; communicating with students</vt:lpstr>
      <vt:lpstr>WHAT are educators using to collect feedback?</vt:lpstr>
      <vt:lpstr>Three Principles of High Quality Feedback Instruments</vt:lpstr>
      <vt:lpstr>ESE Tools &amp; Resources</vt:lpstr>
      <vt:lpstr>ESE Model Feedback Surveys</vt:lpstr>
      <vt:lpstr>ESE Model Feedback Surveys: Online option</vt:lpstr>
      <vt:lpstr>Additional Instruments</vt:lpstr>
      <vt:lpstr>ESE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 Convening 2015: Student &amp; Staff Feedback in Educator Evaluation</dc:title>
  <dc:creator>ESE</dc:creator>
  <cp:lastModifiedBy>Pat Martin</cp:lastModifiedBy>
  <cp:revision>947</cp:revision>
  <dcterms:created xsi:type="dcterms:W3CDTF">2012-01-16T17:34:37Z</dcterms:created>
  <dcterms:modified xsi:type="dcterms:W3CDTF">2016-04-03T11:27:13Z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Jun 29 2015</vt:lpwstr>
  </property>
</Properties>
</file>