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5143500" type="screen16x9"/>
  <p:notesSz cx="6858000" cy="9144000"/>
  <p:embeddedFontLst>
    <p:embeddedFont>
      <p:font typeface="Old Standard TT" panose="020B0604020202020204" charset="0"/>
      <p:regular r:id="rId30"/>
      <p:bold r:id="rId31"/>
      <p: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44D2F59-CFCC-4D1A-BCD7-F6E48F114083}">
  <a:tblStyle styleId="{544D2F59-CFCC-4D1A-BCD7-F6E48F114083}" styleName="Table_0">
    <a:wholeTbl>
      <a:tcTxStyle>
        <a:font>
          <a:latin typeface="Arial"/>
          <a:ea typeface="Arial"/>
          <a:cs typeface="Arial"/>
        </a:font>
        <a:srgbClr val="000000"/>
      </a:tcTxStyle>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26" d="100"/>
          <a:sy n="126" d="100"/>
        </p:scale>
        <p:origin x="-354" y="1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400"/>
              <a:buChar char="●"/>
              <a:defRPr sz="1100"/>
            </a:lvl1pPr>
            <a:lvl2pPr lvl="1">
              <a:spcBef>
                <a:spcPts val="0"/>
              </a:spcBef>
              <a:buSzPts val="1400"/>
              <a:buChar char="○"/>
              <a:defRPr sz="1100"/>
            </a:lvl2pPr>
            <a:lvl3pPr lvl="2">
              <a:spcBef>
                <a:spcPts val="0"/>
              </a:spcBef>
              <a:buSzPts val="1400"/>
              <a:buChar char="■"/>
              <a:defRPr sz="1100"/>
            </a:lvl3pPr>
            <a:lvl4pPr lvl="3">
              <a:spcBef>
                <a:spcPts val="0"/>
              </a:spcBef>
              <a:buSzPts val="1400"/>
              <a:buChar char="●"/>
              <a:defRPr sz="1100"/>
            </a:lvl4pPr>
            <a:lvl5pPr lvl="4">
              <a:spcBef>
                <a:spcPts val="0"/>
              </a:spcBef>
              <a:buSzPts val="1400"/>
              <a:buChar char="○"/>
              <a:defRPr sz="1100"/>
            </a:lvl5pPr>
            <a:lvl6pPr lvl="5">
              <a:spcBef>
                <a:spcPts val="0"/>
              </a:spcBef>
              <a:buSzPts val="1400"/>
              <a:buChar char="■"/>
              <a:defRPr sz="1100"/>
            </a:lvl6pPr>
            <a:lvl7pPr lvl="6">
              <a:spcBef>
                <a:spcPts val="0"/>
              </a:spcBef>
              <a:buSzPts val="1400"/>
              <a:buChar char="●"/>
              <a:defRPr sz="1100"/>
            </a:lvl7pPr>
            <a:lvl8pPr lvl="7">
              <a:spcBef>
                <a:spcPts val="0"/>
              </a:spcBef>
              <a:buSzPts val="1400"/>
              <a:buChar char="○"/>
              <a:defRPr sz="1100"/>
            </a:lvl8pPr>
            <a:lvl9pPr lvl="8">
              <a:spcBef>
                <a:spcPts val="0"/>
              </a:spcBef>
              <a:buSzPts val="1400"/>
              <a:buChar char="■"/>
              <a:defRPr sz="1100"/>
            </a:lvl9pPr>
          </a:lstStyle>
          <a:p>
            <a:endParaRPr/>
          </a:p>
        </p:txBody>
      </p:sp>
    </p:spTree>
    <p:extLst>
      <p:ext uri="{BB962C8B-B14F-4D97-AF65-F5344CB8AC3E}">
        <p14:creationId xmlns:p14="http://schemas.microsoft.com/office/powerpoint/2010/main" val="403569412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1" name="Shape 14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rtl="0">
              <a:lnSpc>
                <a:spcPct val="100000"/>
              </a:lnSpc>
              <a:spcBef>
                <a:spcPts val="0"/>
              </a:spcBef>
              <a:buNone/>
            </a:pPr>
            <a:endParaRPr sz="1200">
              <a:latin typeface="Times New Roman"/>
              <a:ea typeface="Times New Roman"/>
              <a:cs typeface="Times New Roman"/>
              <a:sym typeface="Times New Roman"/>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0" name="Shape 16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Brief</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8" name="Shape 19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1" name="Shape 21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Brief</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Brief</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Brief</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Brief</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Brief</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9" name="Shape 9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
              <a:t>Academic side going very well - Focus on Behavior Side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100"/>
            <a:ext cx="9144000" cy="17118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cxnSp>
        <p:nvCxnSpPr>
          <p:cNvPr id="11" name="Shape 11"/>
          <p:cNvCxnSpPr/>
          <p:nvPr/>
        </p:nvCxnSpPr>
        <p:spPr>
          <a:xfrm>
            <a:off x="641934" y="3597500"/>
            <a:ext cx="390300" cy="0"/>
          </a:xfrm>
          <a:prstGeom prst="straightConnector1">
            <a:avLst/>
          </a:prstGeom>
          <a:noFill/>
          <a:ln w="28575" cap="flat" cmpd="sng">
            <a:solidFill>
              <a:schemeClr val="accent1"/>
            </a:solidFill>
            <a:prstDash val="solid"/>
            <a:round/>
            <a:headEnd type="none" w="med" len="med"/>
            <a:tailEnd type="none" w="med" len="med"/>
          </a:ln>
        </p:spPr>
      </p:cxnSp>
      <p:sp>
        <p:nvSpPr>
          <p:cNvPr id="12" name="Shape 12"/>
          <p:cNvSpPr txBox="1">
            <a:spLocks noGrp="1"/>
          </p:cNvSpPr>
          <p:nvPr>
            <p:ph type="ctrTitle"/>
          </p:nvPr>
        </p:nvSpPr>
        <p:spPr>
          <a:xfrm>
            <a:off x="512700" y="1893300"/>
            <a:ext cx="8118600" cy="1522800"/>
          </a:xfrm>
          <a:prstGeom prst="rect">
            <a:avLst/>
          </a:prstGeom>
        </p:spPr>
        <p:txBody>
          <a:bodyPr wrap="square" lIns="91425" tIns="91425" rIns="91425" bIns="91425" anchor="b" anchorCtr="0"/>
          <a:lstStyle>
            <a:lvl1pPr lvl="0">
              <a:spcBef>
                <a:spcPts val="0"/>
              </a:spcBef>
              <a:buClr>
                <a:schemeClr val="accent1"/>
              </a:buClr>
              <a:buSzPts val="4200"/>
              <a:buNone/>
              <a:defRPr sz="4200">
                <a:solidFill>
                  <a:schemeClr val="accent1"/>
                </a:solidFill>
              </a:defRPr>
            </a:lvl1pPr>
            <a:lvl2pPr lvl="1">
              <a:spcBef>
                <a:spcPts val="0"/>
              </a:spcBef>
              <a:buClr>
                <a:schemeClr val="accent1"/>
              </a:buClr>
              <a:buSzPts val="4200"/>
              <a:buNone/>
              <a:defRPr sz="4200">
                <a:solidFill>
                  <a:schemeClr val="accent1"/>
                </a:solidFill>
              </a:defRPr>
            </a:lvl2pPr>
            <a:lvl3pPr lvl="2">
              <a:spcBef>
                <a:spcPts val="0"/>
              </a:spcBef>
              <a:buClr>
                <a:schemeClr val="accent1"/>
              </a:buClr>
              <a:buSzPts val="4200"/>
              <a:buNone/>
              <a:defRPr sz="4200">
                <a:solidFill>
                  <a:schemeClr val="accent1"/>
                </a:solidFill>
              </a:defRPr>
            </a:lvl3pPr>
            <a:lvl4pPr lvl="3">
              <a:spcBef>
                <a:spcPts val="0"/>
              </a:spcBef>
              <a:buClr>
                <a:schemeClr val="accent1"/>
              </a:buClr>
              <a:buSzPts val="4200"/>
              <a:buNone/>
              <a:defRPr sz="4200">
                <a:solidFill>
                  <a:schemeClr val="accent1"/>
                </a:solidFill>
              </a:defRPr>
            </a:lvl4pPr>
            <a:lvl5pPr lvl="4">
              <a:spcBef>
                <a:spcPts val="0"/>
              </a:spcBef>
              <a:buClr>
                <a:schemeClr val="accent1"/>
              </a:buClr>
              <a:buSzPts val="4200"/>
              <a:buNone/>
              <a:defRPr sz="4200">
                <a:solidFill>
                  <a:schemeClr val="accent1"/>
                </a:solidFill>
              </a:defRPr>
            </a:lvl5pPr>
            <a:lvl6pPr lvl="5">
              <a:spcBef>
                <a:spcPts val="0"/>
              </a:spcBef>
              <a:buClr>
                <a:schemeClr val="accent1"/>
              </a:buClr>
              <a:buSzPts val="4200"/>
              <a:buNone/>
              <a:defRPr sz="4200">
                <a:solidFill>
                  <a:schemeClr val="accent1"/>
                </a:solidFill>
              </a:defRPr>
            </a:lvl6pPr>
            <a:lvl7pPr lvl="6">
              <a:spcBef>
                <a:spcPts val="0"/>
              </a:spcBef>
              <a:buClr>
                <a:schemeClr val="accent1"/>
              </a:buClr>
              <a:buSzPts val="4200"/>
              <a:buNone/>
              <a:defRPr sz="4200">
                <a:solidFill>
                  <a:schemeClr val="accent1"/>
                </a:solidFill>
              </a:defRPr>
            </a:lvl7pPr>
            <a:lvl8pPr lvl="7">
              <a:spcBef>
                <a:spcPts val="0"/>
              </a:spcBef>
              <a:buClr>
                <a:schemeClr val="accent1"/>
              </a:buClr>
              <a:buSzPts val="4200"/>
              <a:buNone/>
              <a:defRPr sz="4200">
                <a:solidFill>
                  <a:schemeClr val="accent1"/>
                </a:solidFill>
              </a:defRPr>
            </a:lvl8pPr>
            <a:lvl9pPr lvl="8">
              <a:spcBef>
                <a:spcPts val="0"/>
              </a:spcBef>
              <a:buClr>
                <a:schemeClr val="accent1"/>
              </a:buClr>
              <a:buSzPts val="4200"/>
              <a:buNone/>
              <a:defRPr sz="4200">
                <a:solidFill>
                  <a:schemeClr val="accent1"/>
                </a:solidFill>
              </a:defRPr>
            </a:lvl9pPr>
          </a:lstStyle>
          <a:p>
            <a:endParaRPr/>
          </a:p>
        </p:txBody>
      </p:sp>
      <p:sp>
        <p:nvSpPr>
          <p:cNvPr id="13" name="Shape 13"/>
          <p:cNvSpPr txBox="1">
            <a:spLocks noGrp="1"/>
          </p:cNvSpPr>
          <p:nvPr>
            <p:ph type="subTitle" idx="1"/>
          </p:nvPr>
        </p:nvSpPr>
        <p:spPr>
          <a:xfrm>
            <a:off x="512700" y="3840639"/>
            <a:ext cx="8118600" cy="787500"/>
          </a:xfrm>
          <a:prstGeom prst="rect">
            <a:avLst/>
          </a:prstGeom>
        </p:spPr>
        <p:txBody>
          <a:bodyPr wrap="square" lIns="91425" tIns="91425" rIns="91425" bIns="91425" anchor="t" anchorCtr="0"/>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Shape 1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solidFill>
                  <a:schemeClr val="accent1"/>
                </a:solidFill>
              </a:rPr>
              <a:pPr marL="0" lvl="0" indent="0">
                <a:spcBef>
                  <a:spcPts val="0"/>
                </a:spcBef>
                <a:buNone/>
              </a:pPr>
              <a:t>‹#›</a:t>
            </a:fld>
            <a:endParaRPr lang="en">
              <a:solidFill>
                <a:schemeClr val="accent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1039650"/>
            <a:ext cx="8520600" cy="2106300"/>
          </a:xfrm>
          <a:prstGeom prst="rect">
            <a:avLst/>
          </a:prstGeom>
        </p:spPr>
        <p:txBody>
          <a:bodyPr wrap="square" lIns="91425" tIns="91425" rIns="91425" bIns="91425" anchor="b" anchorCtr="0"/>
          <a:lstStyle>
            <a:lvl1pPr lvl="0" algn="ctr">
              <a:spcBef>
                <a:spcPts val="0"/>
              </a:spcBef>
              <a:buSzPts val="14000"/>
              <a:buNone/>
              <a:defRPr sz="14000" b="1"/>
            </a:lvl1pPr>
            <a:lvl2pPr lvl="1" algn="ctr">
              <a:spcBef>
                <a:spcPts val="0"/>
              </a:spcBef>
              <a:buSzPts val="14000"/>
              <a:buNone/>
              <a:defRPr sz="14000" b="1"/>
            </a:lvl2pPr>
            <a:lvl3pPr lvl="2" algn="ctr">
              <a:spcBef>
                <a:spcPts val="0"/>
              </a:spcBef>
              <a:buSzPts val="14000"/>
              <a:buNone/>
              <a:defRPr sz="14000" b="1"/>
            </a:lvl3pPr>
            <a:lvl4pPr lvl="3" algn="ctr">
              <a:spcBef>
                <a:spcPts val="0"/>
              </a:spcBef>
              <a:buSzPts val="14000"/>
              <a:buNone/>
              <a:defRPr sz="14000" b="1"/>
            </a:lvl4pPr>
            <a:lvl5pPr lvl="4" algn="ctr">
              <a:spcBef>
                <a:spcPts val="0"/>
              </a:spcBef>
              <a:buSzPts val="14000"/>
              <a:buNone/>
              <a:defRPr sz="14000" b="1"/>
            </a:lvl5pPr>
            <a:lvl6pPr lvl="5" algn="ctr">
              <a:spcBef>
                <a:spcPts val="0"/>
              </a:spcBef>
              <a:buSzPts val="14000"/>
              <a:buNone/>
              <a:defRPr sz="14000" b="1"/>
            </a:lvl6pPr>
            <a:lvl7pPr lvl="6" algn="ctr">
              <a:spcBef>
                <a:spcPts val="0"/>
              </a:spcBef>
              <a:buSzPts val="14000"/>
              <a:buNone/>
              <a:defRPr sz="14000" b="1"/>
            </a:lvl7pPr>
            <a:lvl8pPr lvl="7" algn="ctr">
              <a:spcBef>
                <a:spcPts val="0"/>
              </a:spcBef>
              <a:buSzPts val="14000"/>
              <a:buNone/>
              <a:defRPr sz="14000" b="1"/>
            </a:lvl8pPr>
            <a:lvl9pPr lvl="8" algn="ctr">
              <a:spcBef>
                <a:spcPts val="0"/>
              </a:spcBef>
              <a:buSzPts val="14000"/>
              <a:buNone/>
              <a:defRPr sz="14000" b="1"/>
            </a:lvl9pPr>
          </a:lstStyle>
          <a:p>
            <a:endParaRPr/>
          </a:p>
        </p:txBody>
      </p:sp>
      <p:sp>
        <p:nvSpPr>
          <p:cNvPr id="51" name="Shape 51"/>
          <p:cNvSpPr txBox="1">
            <a:spLocks noGrp="1"/>
          </p:cNvSpPr>
          <p:nvPr>
            <p:ph type="body" idx="1"/>
          </p:nvPr>
        </p:nvSpPr>
        <p:spPr>
          <a:xfrm>
            <a:off x="311700" y="32284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52" name="Shape 5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5"/>
        <p:cNvGrpSpPr/>
        <p:nvPr/>
      </p:nvGrpSpPr>
      <p:grpSpPr>
        <a:xfrm>
          <a:off x="0" y="0"/>
          <a:ext cx="0" cy="0"/>
          <a:chOff x="0" y="0"/>
          <a:chExt cx="0" cy="0"/>
        </a:xfrm>
      </p:grpSpPr>
      <p:cxnSp>
        <p:nvCxnSpPr>
          <p:cNvPr id="16" name="Shape 16"/>
          <p:cNvCxnSpPr/>
          <p:nvPr/>
        </p:nvCxnSpPr>
        <p:spPr>
          <a:xfrm>
            <a:off x="641934" y="3597500"/>
            <a:ext cx="390300" cy="0"/>
          </a:xfrm>
          <a:prstGeom prst="straightConnector1">
            <a:avLst/>
          </a:prstGeom>
          <a:noFill/>
          <a:ln w="28575" cap="flat" cmpd="sng">
            <a:solidFill>
              <a:schemeClr val="lt2"/>
            </a:solidFill>
            <a:prstDash val="solid"/>
            <a:round/>
            <a:headEnd type="none" w="med" len="med"/>
            <a:tailEnd type="none" w="med" len="med"/>
          </a:ln>
        </p:spPr>
      </p:cxnSp>
      <p:sp>
        <p:nvSpPr>
          <p:cNvPr id="17" name="Shape 17"/>
          <p:cNvSpPr txBox="1">
            <a:spLocks noGrp="1"/>
          </p:cNvSpPr>
          <p:nvPr>
            <p:ph type="title"/>
          </p:nvPr>
        </p:nvSpPr>
        <p:spPr>
          <a:xfrm>
            <a:off x="512700" y="1893300"/>
            <a:ext cx="8118600" cy="1522800"/>
          </a:xfrm>
          <a:prstGeom prst="rect">
            <a:avLst/>
          </a:prstGeom>
        </p:spPr>
        <p:txBody>
          <a:bodyPr wrap="square" lIns="91425" tIns="91425" rIns="91425" bIns="91425" anchor="b" anchorCtr="0"/>
          <a:lstStyle>
            <a:lvl1pPr lvl="0">
              <a:spcBef>
                <a:spcPts val="0"/>
              </a:spcBef>
              <a:buClr>
                <a:schemeClr val="accent1"/>
              </a:buClr>
              <a:buSzPts val="6000"/>
              <a:buNone/>
              <a:defRPr sz="6000">
                <a:solidFill>
                  <a:schemeClr val="accent1"/>
                </a:solidFill>
              </a:defRPr>
            </a:lvl1pPr>
            <a:lvl2pPr lvl="1">
              <a:spcBef>
                <a:spcPts val="0"/>
              </a:spcBef>
              <a:buClr>
                <a:schemeClr val="accent1"/>
              </a:buClr>
              <a:buSzPts val="6000"/>
              <a:buNone/>
              <a:defRPr sz="6000">
                <a:solidFill>
                  <a:schemeClr val="accent1"/>
                </a:solidFill>
              </a:defRPr>
            </a:lvl2pPr>
            <a:lvl3pPr lvl="2">
              <a:spcBef>
                <a:spcPts val="0"/>
              </a:spcBef>
              <a:buClr>
                <a:schemeClr val="accent1"/>
              </a:buClr>
              <a:buSzPts val="6000"/>
              <a:buNone/>
              <a:defRPr sz="6000">
                <a:solidFill>
                  <a:schemeClr val="accent1"/>
                </a:solidFill>
              </a:defRPr>
            </a:lvl3pPr>
            <a:lvl4pPr lvl="3">
              <a:spcBef>
                <a:spcPts val="0"/>
              </a:spcBef>
              <a:buClr>
                <a:schemeClr val="accent1"/>
              </a:buClr>
              <a:buSzPts val="6000"/>
              <a:buNone/>
              <a:defRPr sz="6000">
                <a:solidFill>
                  <a:schemeClr val="accent1"/>
                </a:solidFill>
              </a:defRPr>
            </a:lvl4pPr>
            <a:lvl5pPr lvl="4">
              <a:spcBef>
                <a:spcPts val="0"/>
              </a:spcBef>
              <a:buClr>
                <a:schemeClr val="accent1"/>
              </a:buClr>
              <a:buSzPts val="6000"/>
              <a:buNone/>
              <a:defRPr sz="6000">
                <a:solidFill>
                  <a:schemeClr val="accent1"/>
                </a:solidFill>
              </a:defRPr>
            </a:lvl5pPr>
            <a:lvl6pPr lvl="5">
              <a:spcBef>
                <a:spcPts val="0"/>
              </a:spcBef>
              <a:buClr>
                <a:schemeClr val="accent1"/>
              </a:buClr>
              <a:buSzPts val="6000"/>
              <a:buNone/>
              <a:defRPr sz="6000">
                <a:solidFill>
                  <a:schemeClr val="accent1"/>
                </a:solidFill>
              </a:defRPr>
            </a:lvl6pPr>
            <a:lvl7pPr lvl="6">
              <a:spcBef>
                <a:spcPts val="0"/>
              </a:spcBef>
              <a:buClr>
                <a:schemeClr val="accent1"/>
              </a:buClr>
              <a:buSzPts val="6000"/>
              <a:buNone/>
              <a:defRPr sz="6000">
                <a:solidFill>
                  <a:schemeClr val="accent1"/>
                </a:solidFill>
              </a:defRPr>
            </a:lvl7pPr>
            <a:lvl8pPr lvl="7">
              <a:spcBef>
                <a:spcPts val="0"/>
              </a:spcBef>
              <a:buClr>
                <a:schemeClr val="accent1"/>
              </a:buClr>
              <a:buSzPts val="6000"/>
              <a:buNone/>
              <a:defRPr sz="6000">
                <a:solidFill>
                  <a:schemeClr val="accent1"/>
                </a:solidFill>
              </a:defRPr>
            </a:lvl8pPr>
            <a:lvl9pPr lvl="8">
              <a:spcBef>
                <a:spcPts val="0"/>
              </a:spcBef>
              <a:buClr>
                <a:schemeClr val="accent1"/>
              </a:buClr>
              <a:buSzPts val="6000"/>
              <a:buNone/>
              <a:defRPr sz="6000">
                <a:solidFill>
                  <a:schemeClr val="accent1"/>
                </a:solidFill>
              </a:defRPr>
            </a:lvl9pPr>
          </a:lstStyle>
          <a:p>
            <a:endParaRPr/>
          </a:p>
        </p:txBody>
      </p:sp>
      <p:sp>
        <p:nvSpPr>
          <p:cNvPr id="18" name="Shape 1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solidFill>
                  <a:schemeClr val="accent1"/>
                </a:solidFill>
              </a:rPr>
              <a:pPr marL="0" lvl="0" indent="0">
                <a:spcBef>
                  <a:spcPts val="0"/>
                </a:spcBef>
                <a:buNone/>
              </a:pPr>
              <a:t>‹#›</a:t>
            </a:fld>
            <a:endParaRPr lang="en">
              <a:solidFill>
                <a:schemeClr val="accen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sp>
        <p:nvSpPr>
          <p:cNvPr id="20" name="Shape 20"/>
          <p:cNvSpPr/>
          <p:nvPr/>
        </p:nvSpPr>
        <p:spPr>
          <a:xfrm>
            <a:off x="0" y="5045700"/>
            <a:ext cx="9144000" cy="978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21" name="Shape 21"/>
          <p:cNvSpPr txBox="1">
            <a:spLocks noGrp="1"/>
          </p:cNvSpPr>
          <p:nvPr>
            <p:ph type="title"/>
          </p:nvPr>
        </p:nvSpPr>
        <p:spPr>
          <a:xfrm>
            <a:off x="311700" y="445025"/>
            <a:ext cx="8520600" cy="613200"/>
          </a:xfrm>
          <a:prstGeom prst="rect">
            <a:avLst/>
          </a:prstGeom>
        </p:spPr>
        <p:txBody>
          <a:bodyPr wrap="square" lIns="91425" tIns="91425" rIns="91425" bIns="91425" anchor="t" anchorCtr="0"/>
          <a:lstStyle>
            <a:lvl1pPr lvl="0">
              <a:spcBef>
                <a:spcPts val="0"/>
              </a:spcBef>
              <a:buSzPts val="3000"/>
              <a:buNone/>
              <a:defRPr/>
            </a:lvl1pPr>
            <a:lvl2pPr lvl="1">
              <a:spcBef>
                <a:spcPts val="0"/>
              </a:spcBef>
              <a:buSzPts val="3000"/>
              <a:buNone/>
              <a:defRPr/>
            </a:lvl2pPr>
            <a:lvl3pPr lvl="2">
              <a:spcBef>
                <a:spcPts val="0"/>
              </a:spcBef>
              <a:buSzPts val="3000"/>
              <a:buNone/>
              <a:defRPr/>
            </a:lvl3pPr>
            <a:lvl4pPr lvl="3">
              <a:spcBef>
                <a:spcPts val="0"/>
              </a:spcBef>
              <a:buSzPts val="3000"/>
              <a:buNone/>
              <a:defRPr/>
            </a:lvl4pPr>
            <a:lvl5pPr lvl="4">
              <a:spcBef>
                <a:spcPts val="0"/>
              </a:spcBef>
              <a:buSzPts val="3000"/>
              <a:buNone/>
              <a:defRPr/>
            </a:lvl5pPr>
            <a:lvl6pPr lvl="5">
              <a:spcBef>
                <a:spcPts val="0"/>
              </a:spcBef>
              <a:buSzPts val="3000"/>
              <a:buNone/>
              <a:defRPr/>
            </a:lvl6pPr>
            <a:lvl7pPr lvl="6">
              <a:spcBef>
                <a:spcPts val="0"/>
              </a:spcBef>
              <a:buSzPts val="3000"/>
              <a:buNone/>
              <a:defRPr/>
            </a:lvl7pPr>
            <a:lvl8pPr lvl="7">
              <a:spcBef>
                <a:spcPts val="0"/>
              </a:spcBef>
              <a:buSzPts val="3000"/>
              <a:buNone/>
              <a:defRPr/>
            </a:lvl8pPr>
            <a:lvl9pPr lvl="8">
              <a:spcBef>
                <a:spcPts val="0"/>
              </a:spcBef>
              <a:buSzPts val="3000"/>
              <a:buNone/>
              <a:defRPr/>
            </a:lvl9pPr>
          </a:lstStyle>
          <a:p>
            <a:endParaRPr/>
          </a:p>
        </p:txBody>
      </p:sp>
      <p:sp>
        <p:nvSpPr>
          <p:cNvPr id="22" name="Shape 22"/>
          <p:cNvSpPr txBox="1">
            <a:spLocks noGrp="1"/>
          </p:cNvSpPr>
          <p:nvPr>
            <p:ph type="body" idx="1"/>
          </p:nvPr>
        </p:nvSpPr>
        <p:spPr>
          <a:xfrm>
            <a:off x="311700" y="1171600"/>
            <a:ext cx="8520600" cy="33972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23" name="Shape 2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445025"/>
            <a:ext cx="8520600" cy="613200"/>
          </a:xfrm>
          <a:prstGeom prst="rect">
            <a:avLst/>
          </a:prstGeom>
        </p:spPr>
        <p:txBody>
          <a:bodyPr wrap="square" lIns="91425" tIns="91425" rIns="91425" bIns="91425" anchor="t" anchorCtr="0"/>
          <a:lstStyle>
            <a:lvl1pPr lvl="0">
              <a:spcBef>
                <a:spcPts val="0"/>
              </a:spcBef>
              <a:buSzPts val="3000"/>
              <a:buNone/>
              <a:defRPr/>
            </a:lvl1pPr>
            <a:lvl2pPr lvl="1">
              <a:spcBef>
                <a:spcPts val="0"/>
              </a:spcBef>
              <a:buSzPts val="3000"/>
              <a:buNone/>
              <a:defRPr/>
            </a:lvl2pPr>
            <a:lvl3pPr lvl="2">
              <a:spcBef>
                <a:spcPts val="0"/>
              </a:spcBef>
              <a:buSzPts val="3000"/>
              <a:buNone/>
              <a:defRPr/>
            </a:lvl3pPr>
            <a:lvl4pPr lvl="3">
              <a:spcBef>
                <a:spcPts val="0"/>
              </a:spcBef>
              <a:buSzPts val="3000"/>
              <a:buNone/>
              <a:defRPr/>
            </a:lvl4pPr>
            <a:lvl5pPr lvl="4">
              <a:spcBef>
                <a:spcPts val="0"/>
              </a:spcBef>
              <a:buSzPts val="3000"/>
              <a:buNone/>
              <a:defRPr/>
            </a:lvl5pPr>
            <a:lvl6pPr lvl="5">
              <a:spcBef>
                <a:spcPts val="0"/>
              </a:spcBef>
              <a:buSzPts val="3000"/>
              <a:buNone/>
              <a:defRPr/>
            </a:lvl6pPr>
            <a:lvl7pPr lvl="6">
              <a:spcBef>
                <a:spcPts val="0"/>
              </a:spcBef>
              <a:buSzPts val="3000"/>
              <a:buNone/>
              <a:defRPr/>
            </a:lvl7pPr>
            <a:lvl8pPr lvl="7">
              <a:spcBef>
                <a:spcPts val="0"/>
              </a:spcBef>
              <a:buSzPts val="3000"/>
              <a:buNone/>
              <a:defRPr/>
            </a:lvl8pPr>
            <a:lvl9pPr lvl="8">
              <a:spcBef>
                <a:spcPts val="0"/>
              </a:spcBef>
              <a:buSzPts val="3000"/>
              <a:buNone/>
              <a:defRPr/>
            </a:lvl9pPr>
          </a:lstStyle>
          <a:p>
            <a:endParaRPr/>
          </a:p>
        </p:txBody>
      </p:sp>
      <p:sp>
        <p:nvSpPr>
          <p:cNvPr id="26" name="Shape 26"/>
          <p:cNvSpPr txBox="1">
            <a:spLocks noGrp="1"/>
          </p:cNvSpPr>
          <p:nvPr>
            <p:ph type="body" idx="1"/>
          </p:nvPr>
        </p:nvSpPr>
        <p:spPr>
          <a:xfrm>
            <a:off x="311700" y="1171675"/>
            <a:ext cx="3999900" cy="33972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7" name="Shape 27"/>
          <p:cNvSpPr txBox="1">
            <a:spLocks noGrp="1"/>
          </p:cNvSpPr>
          <p:nvPr>
            <p:ph type="body" idx="2"/>
          </p:nvPr>
        </p:nvSpPr>
        <p:spPr>
          <a:xfrm>
            <a:off x="4832400" y="1171675"/>
            <a:ext cx="3999900" cy="33972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8" name="Shape 2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445025"/>
            <a:ext cx="8520600" cy="613200"/>
          </a:xfrm>
          <a:prstGeom prst="rect">
            <a:avLst/>
          </a:prstGeom>
        </p:spPr>
        <p:txBody>
          <a:bodyPr wrap="square" lIns="91425" tIns="91425" rIns="91425" bIns="91425" anchor="t" anchorCtr="0"/>
          <a:lstStyle>
            <a:lvl1pPr lvl="0">
              <a:spcBef>
                <a:spcPts val="0"/>
              </a:spcBef>
              <a:buSzPts val="3000"/>
              <a:buNone/>
              <a:defRPr/>
            </a:lvl1pPr>
            <a:lvl2pPr lvl="1">
              <a:spcBef>
                <a:spcPts val="0"/>
              </a:spcBef>
              <a:buSzPts val="3000"/>
              <a:buNone/>
              <a:defRPr/>
            </a:lvl2pPr>
            <a:lvl3pPr lvl="2">
              <a:spcBef>
                <a:spcPts val="0"/>
              </a:spcBef>
              <a:buSzPts val="3000"/>
              <a:buNone/>
              <a:defRPr/>
            </a:lvl3pPr>
            <a:lvl4pPr lvl="3">
              <a:spcBef>
                <a:spcPts val="0"/>
              </a:spcBef>
              <a:buSzPts val="3000"/>
              <a:buNone/>
              <a:defRPr/>
            </a:lvl4pPr>
            <a:lvl5pPr lvl="4">
              <a:spcBef>
                <a:spcPts val="0"/>
              </a:spcBef>
              <a:buSzPts val="3000"/>
              <a:buNone/>
              <a:defRPr/>
            </a:lvl5pPr>
            <a:lvl6pPr lvl="5">
              <a:spcBef>
                <a:spcPts val="0"/>
              </a:spcBef>
              <a:buSzPts val="3000"/>
              <a:buNone/>
              <a:defRPr/>
            </a:lvl6pPr>
            <a:lvl7pPr lvl="6">
              <a:spcBef>
                <a:spcPts val="0"/>
              </a:spcBef>
              <a:buSzPts val="3000"/>
              <a:buNone/>
              <a:defRPr/>
            </a:lvl7pPr>
            <a:lvl8pPr lvl="7">
              <a:spcBef>
                <a:spcPts val="0"/>
              </a:spcBef>
              <a:buSzPts val="3000"/>
              <a:buNone/>
              <a:defRPr/>
            </a:lvl8pPr>
            <a:lvl9pPr lvl="8">
              <a:spcBef>
                <a:spcPts val="0"/>
              </a:spcBef>
              <a:buSzPts val="3000"/>
              <a:buNone/>
              <a:defRPr/>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4" name="Shape 34"/>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5" name="Shape 3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526350"/>
            <a:ext cx="5604000" cy="4090800"/>
          </a:xfrm>
          <a:prstGeom prst="rect">
            <a:avLst/>
          </a:prstGeom>
        </p:spPr>
        <p:txBody>
          <a:bodyPr wrap="square" lIns="91425" tIns="91425" rIns="91425" bIns="91425" anchor="ctr" anchorCtr="0"/>
          <a:lstStyle>
            <a:lvl1pPr lvl="0">
              <a:spcBef>
                <a:spcPts val="0"/>
              </a:spcBef>
              <a:buClr>
                <a:schemeClr val="accent1"/>
              </a:buClr>
              <a:buSzPts val="5400"/>
              <a:buNone/>
              <a:defRPr sz="5400">
                <a:solidFill>
                  <a:schemeClr val="accent1"/>
                </a:solidFill>
              </a:defRPr>
            </a:lvl1pPr>
            <a:lvl2pPr lvl="1">
              <a:spcBef>
                <a:spcPts val="0"/>
              </a:spcBef>
              <a:buClr>
                <a:schemeClr val="accent1"/>
              </a:buClr>
              <a:buSzPts val="5400"/>
              <a:buNone/>
              <a:defRPr sz="5400">
                <a:solidFill>
                  <a:schemeClr val="accent1"/>
                </a:solidFill>
              </a:defRPr>
            </a:lvl2pPr>
            <a:lvl3pPr lvl="2">
              <a:spcBef>
                <a:spcPts val="0"/>
              </a:spcBef>
              <a:buClr>
                <a:schemeClr val="accent1"/>
              </a:buClr>
              <a:buSzPts val="5400"/>
              <a:buNone/>
              <a:defRPr sz="5400">
                <a:solidFill>
                  <a:schemeClr val="accent1"/>
                </a:solidFill>
              </a:defRPr>
            </a:lvl3pPr>
            <a:lvl4pPr lvl="3">
              <a:spcBef>
                <a:spcPts val="0"/>
              </a:spcBef>
              <a:buClr>
                <a:schemeClr val="accent1"/>
              </a:buClr>
              <a:buSzPts val="5400"/>
              <a:buNone/>
              <a:defRPr sz="5400">
                <a:solidFill>
                  <a:schemeClr val="accent1"/>
                </a:solidFill>
              </a:defRPr>
            </a:lvl4pPr>
            <a:lvl5pPr lvl="4">
              <a:spcBef>
                <a:spcPts val="0"/>
              </a:spcBef>
              <a:buClr>
                <a:schemeClr val="accent1"/>
              </a:buClr>
              <a:buSzPts val="5400"/>
              <a:buNone/>
              <a:defRPr sz="5400">
                <a:solidFill>
                  <a:schemeClr val="accent1"/>
                </a:solidFill>
              </a:defRPr>
            </a:lvl5pPr>
            <a:lvl6pPr lvl="5">
              <a:spcBef>
                <a:spcPts val="0"/>
              </a:spcBef>
              <a:buClr>
                <a:schemeClr val="accent1"/>
              </a:buClr>
              <a:buSzPts val="5400"/>
              <a:buNone/>
              <a:defRPr sz="5400">
                <a:solidFill>
                  <a:schemeClr val="accent1"/>
                </a:solidFill>
              </a:defRPr>
            </a:lvl6pPr>
            <a:lvl7pPr lvl="6">
              <a:spcBef>
                <a:spcPts val="0"/>
              </a:spcBef>
              <a:buClr>
                <a:schemeClr val="accent1"/>
              </a:buClr>
              <a:buSzPts val="5400"/>
              <a:buNone/>
              <a:defRPr sz="5400">
                <a:solidFill>
                  <a:schemeClr val="accent1"/>
                </a:solidFill>
              </a:defRPr>
            </a:lvl7pPr>
            <a:lvl8pPr lvl="7">
              <a:spcBef>
                <a:spcPts val="0"/>
              </a:spcBef>
              <a:buClr>
                <a:schemeClr val="accent1"/>
              </a:buClr>
              <a:buSzPts val="5400"/>
              <a:buNone/>
              <a:defRPr sz="5400">
                <a:solidFill>
                  <a:schemeClr val="accent1"/>
                </a:solidFill>
              </a:defRPr>
            </a:lvl8pPr>
            <a:lvl9pPr lvl="8">
              <a:spcBef>
                <a:spcPts val="0"/>
              </a:spcBef>
              <a:buClr>
                <a:schemeClr val="accent1"/>
              </a:buClr>
              <a:buSzPts val="5400"/>
              <a:buNone/>
              <a:defRPr sz="5400">
                <a:solidFill>
                  <a:schemeClr val="accent1"/>
                </a:solidFill>
              </a:defRPr>
            </a:lvl9pPr>
          </a:lstStyle>
          <a:p>
            <a:endParaRPr/>
          </a:p>
        </p:txBody>
      </p:sp>
      <p:sp>
        <p:nvSpPr>
          <p:cNvPr id="38" name="Shape 3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solidFill>
                  <a:schemeClr val="accent1"/>
                </a:solidFill>
              </a:rPr>
              <a:pPr marL="0" lvl="0" indent="0">
                <a:spcBef>
                  <a:spcPts val="0"/>
                </a:spcBef>
                <a:buNone/>
              </a:pPr>
              <a:t>‹#›</a:t>
            </a:fld>
            <a:endParaRPr lang="en">
              <a:solidFill>
                <a:schemeClr val="accen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25"/>
            <a:ext cx="4572000" cy="5143500"/>
          </a:xfrm>
          <a:prstGeom prst="rect">
            <a:avLst/>
          </a:prstGeom>
          <a:solidFill>
            <a:schemeClr val="dk1"/>
          </a:solidFill>
          <a:ln>
            <a:noFill/>
          </a:ln>
        </p:spPr>
        <p:txBody>
          <a:bodyPr wrap="square" lIns="91425" tIns="91425" rIns="91425" bIns="91425" anchor="ctr" anchorCtr="0">
            <a:noAutofit/>
          </a:bodyPr>
          <a:lstStyle/>
          <a:p>
            <a:pPr marL="0" lvl="0" indent="0">
              <a:spcBef>
                <a:spcPts val="0"/>
              </a:spcBef>
              <a:buNone/>
            </a:pPr>
            <a:endParaRPr/>
          </a:p>
        </p:txBody>
      </p:sp>
      <p:cxnSp>
        <p:nvCxnSpPr>
          <p:cNvPr id="41" name="Shape 41"/>
          <p:cNvCxnSpPr/>
          <p:nvPr/>
        </p:nvCxnSpPr>
        <p:spPr>
          <a:xfrm>
            <a:off x="5029675" y="4495500"/>
            <a:ext cx="686400" cy="0"/>
          </a:xfrm>
          <a:prstGeom prst="straightConnector1">
            <a:avLst/>
          </a:prstGeom>
          <a:noFill/>
          <a:ln w="19050" cap="flat" cmpd="sng">
            <a:solidFill>
              <a:schemeClr val="lt2"/>
            </a:solidFill>
            <a:prstDash val="solid"/>
            <a:round/>
            <a:headEnd type="none" w="med" len="med"/>
            <a:tailEnd type="none" w="med" len="med"/>
          </a:ln>
        </p:spPr>
      </p:cxnSp>
      <p:sp>
        <p:nvSpPr>
          <p:cNvPr id="42" name="Shape 42"/>
          <p:cNvSpPr txBox="1">
            <a:spLocks noGrp="1"/>
          </p:cNvSpPr>
          <p:nvPr>
            <p:ph type="title"/>
          </p:nvPr>
        </p:nvSpPr>
        <p:spPr>
          <a:xfrm>
            <a:off x="265500" y="1382350"/>
            <a:ext cx="4045200" cy="1333200"/>
          </a:xfrm>
          <a:prstGeom prst="rect">
            <a:avLst/>
          </a:prstGeom>
        </p:spPr>
        <p:txBody>
          <a:bodyPr wrap="square" lIns="91425" tIns="91425" rIns="91425" bIns="91425" anchor="b" anchorCtr="0"/>
          <a:lstStyle>
            <a:lvl1pPr lvl="0" algn="ctr">
              <a:spcBef>
                <a:spcPts val="0"/>
              </a:spcBef>
              <a:buClr>
                <a:schemeClr val="lt2"/>
              </a:buClr>
              <a:buSzPts val="4200"/>
              <a:buNone/>
              <a:defRPr sz="4200">
                <a:solidFill>
                  <a:schemeClr val="lt2"/>
                </a:solidFill>
              </a:defRPr>
            </a:lvl1pPr>
            <a:lvl2pPr lvl="1" algn="ctr">
              <a:spcBef>
                <a:spcPts val="0"/>
              </a:spcBef>
              <a:buClr>
                <a:schemeClr val="lt2"/>
              </a:buClr>
              <a:buSzPts val="4200"/>
              <a:buNone/>
              <a:defRPr sz="4200">
                <a:solidFill>
                  <a:schemeClr val="lt2"/>
                </a:solidFill>
              </a:defRPr>
            </a:lvl2pPr>
            <a:lvl3pPr lvl="2" algn="ctr">
              <a:spcBef>
                <a:spcPts val="0"/>
              </a:spcBef>
              <a:buClr>
                <a:schemeClr val="lt2"/>
              </a:buClr>
              <a:buSzPts val="4200"/>
              <a:buNone/>
              <a:defRPr sz="4200">
                <a:solidFill>
                  <a:schemeClr val="lt2"/>
                </a:solidFill>
              </a:defRPr>
            </a:lvl3pPr>
            <a:lvl4pPr lvl="3" algn="ctr">
              <a:spcBef>
                <a:spcPts val="0"/>
              </a:spcBef>
              <a:buClr>
                <a:schemeClr val="lt2"/>
              </a:buClr>
              <a:buSzPts val="4200"/>
              <a:buNone/>
              <a:defRPr sz="4200">
                <a:solidFill>
                  <a:schemeClr val="lt2"/>
                </a:solidFill>
              </a:defRPr>
            </a:lvl4pPr>
            <a:lvl5pPr lvl="4" algn="ctr">
              <a:spcBef>
                <a:spcPts val="0"/>
              </a:spcBef>
              <a:buClr>
                <a:schemeClr val="lt2"/>
              </a:buClr>
              <a:buSzPts val="4200"/>
              <a:buNone/>
              <a:defRPr sz="4200">
                <a:solidFill>
                  <a:schemeClr val="lt2"/>
                </a:solidFill>
              </a:defRPr>
            </a:lvl5pPr>
            <a:lvl6pPr lvl="5" algn="ctr">
              <a:spcBef>
                <a:spcPts val="0"/>
              </a:spcBef>
              <a:buClr>
                <a:schemeClr val="lt2"/>
              </a:buClr>
              <a:buSzPts val="4200"/>
              <a:buNone/>
              <a:defRPr sz="4200">
                <a:solidFill>
                  <a:schemeClr val="lt2"/>
                </a:solidFill>
              </a:defRPr>
            </a:lvl6pPr>
            <a:lvl7pPr lvl="6" algn="ctr">
              <a:spcBef>
                <a:spcPts val="0"/>
              </a:spcBef>
              <a:buClr>
                <a:schemeClr val="lt2"/>
              </a:buClr>
              <a:buSzPts val="4200"/>
              <a:buNone/>
              <a:defRPr sz="4200">
                <a:solidFill>
                  <a:schemeClr val="lt2"/>
                </a:solidFill>
              </a:defRPr>
            </a:lvl7pPr>
            <a:lvl8pPr lvl="7" algn="ctr">
              <a:spcBef>
                <a:spcPts val="0"/>
              </a:spcBef>
              <a:buClr>
                <a:schemeClr val="lt2"/>
              </a:buClr>
              <a:buSzPts val="4200"/>
              <a:buNone/>
              <a:defRPr sz="4200">
                <a:solidFill>
                  <a:schemeClr val="lt2"/>
                </a:solidFill>
              </a:defRPr>
            </a:lvl8pPr>
            <a:lvl9pPr lvl="8" algn="ctr">
              <a:spcBef>
                <a:spcPts val="0"/>
              </a:spcBef>
              <a:buClr>
                <a:schemeClr val="lt2"/>
              </a:buClr>
              <a:buSzPts val="4200"/>
              <a:buNone/>
              <a:defRPr sz="4200">
                <a:solidFill>
                  <a:schemeClr val="lt2"/>
                </a:solidFill>
              </a:defRPr>
            </a:lvl9pPr>
          </a:lstStyle>
          <a:p>
            <a:endParaRPr/>
          </a:p>
        </p:txBody>
      </p:sp>
      <p:sp>
        <p:nvSpPr>
          <p:cNvPr id="43" name="Shape 43"/>
          <p:cNvSpPr txBox="1">
            <a:spLocks noGrp="1"/>
          </p:cNvSpPr>
          <p:nvPr>
            <p:ph type="subTitle" idx="1"/>
          </p:nvPr>
        </p:nvSpPr>
        <p:spPr>
          <a:xfrm>
            <a:off x="265500" y="2769001"/>
            <a:ext cx="4045200" cy="13455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Shape 44"/>
          <p:cNvSpPr txBox="1">
            <a:spLocks noGrp="1"/>
          </p:cNvSpPr>
          <p:nvPr>
            <p:ph type="body" idx="2"/>
          </p:nvPr>
        </p:nvSpPr>
        <p:spPr>
          <a:xfrm>
            <a:off x="4939500" y="724200"/>
            <a:ext cx="3837000" cy="3695100"/>
          </a:xfrm>
          <a:prstGeom prst="rect">
            <a:avLst/>
          </a:prstGeom>
        </p:spPr>
        <p:txBody>
          <a:bodyPr wrap="square" lIns="91425" tIns="91425" rIns="91425" bIns="91425" anchor="ctr" anchorCtr="0"/>
          <a:lstStyle>
            <a:lvl1pPr lvl="0">
              <a:spcBef>
                <a:spcPts val="0"/>
              </a:spcBef>
              <a:buClr>
                <a:schemeClr val="accent1"/>
              </a:buClr>
              <a:buSzPts val="1800"/>
              <a:buChar char="●"/>
              <a:defRPr>
                <a:solidFill>
                  <a:schemeClr val="accent1"/>
                </a:solidFill>
              </a:defRPr>
            </a:lvl1pPr>
            <a:lvl2pPr lvl="1">
              <a:spcBef>
                <a:spcPts val="0"/>
              </a:spcBef>
              <a:buClr>
                <a:schemeClr val="accent1"/>
              </a:buClr>
              <a:buSzPts val="1400"/>
              <a:buChar char="○"/>
              <a:defRPr>
                <a:solidFill>
                  <a:schemeClr val="accent1"/>
                </a:solidFill>
              </a:defRPr>
            </a:lvl2pPr>
            <a:lvl3pPr lvl="2">
              <a:spcBef>
                <a:spcPts val="0"/>
              </a:spcBef>
              <a:buClr>
                <a:schemeClr val="accent1"/>
              </a:buClr>
              <a:buSzPts val="1400"/>
              <a:buChar char="■"/>
              <a:defRPr>
                <a:solidFill>
                  <a:schemeClr val="accent1"/>
                </a:solidFill>
              </a:defRPr>
            </a:lvl3pPr>
            <a:lvl4pPr lvl="3">
              <a:spcBef>
                <a:spcPts val="0"/>
              </a:spcBef>
              <a:buClr>
                <a:schemeClr val="accent1"/>
              </a:buClr>
              <a:buSzPts val="1400"/>
              <a:buChar char="●"/>
              <a:defRPr>
                <a:solidFill>
                  <a:schemeClr val="accent1"/>
                </a:solidFill>
              </a:defRPr>
            </a:lvl4pPr>
            <a:lvl5pPr lvl="4">
              <a:spcBef>
                <a:spcPts val="0"/>
              </a:spcBef>
              <a:buClr>
                <a:schemeClr val="accent1"/>
              </a:buClr>
              <a:buSzPts val="1400"/>
              <a:buChar char="○"/>
              <a:defRPr>
                <a:solidFill>
                  <a:schemeClr val="accent1"/>
                </a:solidFill>
              </a:defRPr>
            </a:lvl5pPr>
            <a:lvl6pPr lvl="5">
              <a:spcBef>
                <a:spcPts val="0"/>
              </a:spcBef>
              <a:buClr>
                <a:schemeClr val="accent1"/>
              </a:buClr>
              <a:buSzPts val="1400"/>
              <a:buChar char="■"/>
              <a:defRPr>
                <a:solidFill>
                  <a:schemeClr val="accent1"/>
                </a:solidFill>
              </a:defRPr>
            </a:lvl6pPr>
            <a:lvl7pPr lvl="6">
              <a:spcBef>
                <a:spcPts val="0"/>
              </a:spcBef>
              <a:buClr>
                <a:schemeClr val="accent1"/>
              </a:buClr>
              <a:buSzPts val="1400"/>
              <a:buChar char="●"/>
              <a:defRPr>
                <a:solidFill>
                  <a:schemeClr val="accent1"/>
                </a:solidFill>
              </a:defRPr>
            </a:lvl7pPr>
            <a:lvl8pPr lvl="7">
              <a:spcBef>
                <a:spcPts val="0"/>
              </a:spcBef>
              <a:buClr>
                <a:schemeClr val="accent1"/>
              </a:buClr>
              <a:buSzPts val="1400"/>
              <a:buChar char="○"/>
              <a:defRPr>
                <a:solidFill>
                  <a:schemeClr val="accent1"/>
                </a:solidFill>
              </a:defRPr>
            </a:lvl8pPr>
            <a:lvl9pPr lvl="8">
              <a:spcBef>
                <a:spcPts val="0"/>
              </a:spcBef>
              <a:buClr>
                <a:schemeClr val="accent1"/>
              </a:buClr>
              <a:buSzPts val="1400"/>
              <a:buChar char="■"/>
              <a:defRPr>
                <a:solidFill>
                  <a:schemeClr val="accent1"/>
                </a:solidFill>
              </a:defRPr>
            </a:lvl9pPr>
          </a:lstStyle>
          <a:p>
            <a:endParaRPr/>
          </a:p>
        </p:txBody>
      </p:sp>
      <p:sp>
        <p:nvSpPr>
          <p:cNvPr id="45" name="Shape 4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solidFill>
                  <a:schemeClr val="accent1"/>
                </a:solidFill>
              </a:rPr>
              <a:pPr marL="0" lvl="0" indent="0">
                <a:spcBef>
                  <a:spcPts val="0"/>
                </a:spcBef>
                <a:buNone/>
              </a:pPr>
              <a:t>‹#›</a:t>
            </a:fld>
            <a:endParaRPr lang="en">
              <a:solidFill>
                <a:schemeClr val="accen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SzPts val="1800"/>
              <a:buNone/>
              <a:defRPr/>
            </a:lvl1pPr>
          </a:lstStyle>
          <a:p>
            <a:endParaRPr/>
          </a:p>
        </p:txBody>
      </p:sp>
      <p:sp>
        <p:nvSpPr>
          <p:cNvPr id="48" name="Shape 48"/>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
              <a:pPr marL="0" lvl="0" indent="0">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613200"/>
          </a:xfrm>
          <a:prstGeom prst="rect">
            <a:avLst/>
          </a:prstGeom>
          <a:noFill/>
          <a:ln>
            <a:noFill/>
          </a:ln>
        </p:spPr>
        <p:txBody>
          <a:bodyPr wrap="square" lIns="91425" tIns="91425" rIns="91425" bIns="91425" anchor="t" anchorCtr="0"/>
          <a:lstStyle>
            <a:lvl1pPr lvl="0">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Shape 7"/>
          <p:cNvSpPr txBox="1">
            <a:spLocks noGrp="1"/>
          </p:cNvSpPr>
          <p:nvPr>
            <p:ph type="body" idx="1"/>
          </p:nvPr>
        </p:nvSpPr>
        <p:spPr>
          <a:xfrm>
            <a:off x="311700" y="1171600"/>
            <a:ext cx="8520600" cy="3397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 sz="1000">
                <a:solidFill>
                  <a:schemeClr val="dk1"/>
                </a:solidFill>
                <a:latin typeface="Old Standard TT"/>
                <a:ea typeface="Old Standard TT"/>
                <a:cs typeface="Old Standard TT"/>
                <a:sym typeface="Old Standard TT"/>
              </a:rPr>
              <a:pPr marL="0" lvl="0" indent="0" algn="r">
                <a:spcBef>
                  <a:spcPts val="0"/>
                </a:spcBef>
                <a:buNone/>
              </a:pPr>
              <a:t>‹#›</a:t>
            </a:fld>
            <a:endParaRPr lang="en" sz="1000">
              <a:solidFill>
                <a:schemeClr val="dk1"/>
              </a:solidFill>
              <a:latin typeface="Old Standard TT"/>
              <a:ea typeface="Old Standard TT"/>
              <a:cs typeface="Old Standard TT"/>
              <a:sym typeface="Old Standard TT"/>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www.responsiveclassroom.org/"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www.mcleanhospital.org/" TargetMode="External"/><Relationship Id="rId4" Type="http://schemas.openxmlformats.org/officeDocument/2006/relationships/hyperlink" Target="https://www.socialthinking.co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jessicaminahan.com/about-jessica-minahan/"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docs.google.com/spreadsheets/d/1rb7QI7pT_uEe_J61wvLG3iQn9gopFj8TL_TWkfJlU30/edit#gid=0"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drive.google.com/a/bpsk12.org/file/d/0B_yrPxZE1TNuTEl6MHdienlLTXgxMWZvRDlVMzJNRGpsYlhF/view?usp=sharing"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drive.google.com/a/bpsk12.org/file/d/0B_yrPxZE1TNuR2gyU2RMWDB3QS1hZFFIc0JuSzFDbVVrbXNj/view?usp=sharin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512700" y="137500"/>
            <a:ext cx="8118600" cy="1522800"/>
          </a:xfrm>
          <a:prstGeom prst="rect">
            <a:avLst/>
          </a:prstGeom>
        </p:spPr>
        <p:txBody>
          <a:bodyPr wrap="square" lIns="91425" tIns="91425" rIns="91425" bIns="91425" anchor="b" anchorCtr="0">
            <a:noAutofit/>
          </a:bodyPr>
          <a:lstStyle/>
          <a:p>
            <a:pPr marL="0" lvl="0" indent="0">
              <a:spcBef>
                <a:spcPts val="0"/>
              </a:spcBef>
              <a:buNone/>
            </a:pPr>
            <a:r>
              <a:rPr lang="en"/>
              <a:t>The Behavior Side of the Triangle</a:t>
            </a:r>
          </a:p>
        </p:txBody>
      </p:sp>
      <p:sp>
        <p:nvSpPr>
          <p:cNvPr id="60" name="Shape 60"/>
          <p:cNvSpPr txBox="1">
            <a:spLocks noGrp="1"/>
          </p:cNvSpPr>
          <p:nvPr>
            <p:ph type="subTitle" idx="1"/>
          </p:nvPr>
        </p:nvSpPr>
        <p:spPr>
          <a:xfrm>
            <a:off x="512700" y="2960299"/>
            <a:ext cx="8222100" cy="1773300"/>
          </a:xfrm>
          <a:prstGeom prst="rect">
            <a:avLst/>
          </a:prstGeom>
        </p:spPr>
        <p:txBody>
          <a:bodyPr wrap="square" lIns="91425" tIns="91425" rIns="91425" bIns="91425" anchor="t" anchorCtr="0">
            <a:noAutofit/>
          </a:bodyPr>
          <a:lstStyle/>
          <a:p>
            <a:pPr marL="0" lvl="0" indent="0" algn="ctr">
              <a:spcBef>
                <a:spcPts val="0"/>
              </a:spcBef>
              <a:buNone/>
            </a:pPr>
            <a:r>
              <a:rPr lang="en"/>
              <a:t>Making Strides to Support Social Emotional Learning</a:t>
            </a:r>
          </a:p>
          <a:p>
            <a:pPr marL="0" lvl="0" indent="0" algn="ctr">
              <a:spcBef>
                <a:spcPts val="0"/>
              </a:spcBef>
              <a:buNone/>
            </a:pPr>
            <a:endParaRPr sz="1400"/>
          </a:p>
          <a:p>
            <a:pPr marL="1371600" lvl="0" indent="457200" algn="l" rtl="0">
              <a:spcBef>
                <a:spcPts val="0"/>
              </a:spcBef>
              <a:buNone/>
            </a:pPr>
            <a:r>
              <a:rPr lang="en" sz="1800"/>
              <a:t>Burlington Public Schools</a:t>
            </a:r>
          </a:p>
          <a:p>
            <a:pPr marL="1371600" lvl="0" indent="457200" algn="l">
              <a:spcBef>
                <a:spcPts val="0"/>
              </a:spcBef>
              <a:buNone/>
            </a:pPr>
            <a:r>
              <a:rPr lang="en" sz="1800"/>
              <a:t>Patrick Larkin - Asst. Superintendent </a:t>
            </a:r>
          </a:p>
          <a:p>
            <a:pPr marL="1828800" lvl="0" indent="0" rtl="0">
              <a:spcBef>
                <a:spcPts val="0"/>
              </a:spcBef>
              <a:buNone/>
            </a:pPr>
            <a:r>
              <a:rPr lang="en" sz="1800"/>
              <a:t>Susan Astone - District RtI Administrator </a:t>
            </a:r>
          </a:p>
          <a:p>
            <a:pPr marL="1828800" lvl="0" indent="0" rtl="0">
              <a:spcBef>
                <a:spcPts val="0"/>
              </a:spcBef>
              <a:buNone/>
            </a:pPr>
            <a:r>
              <a:rPr lang="en" sz="1400"/>
              <a:t>Dec.14,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pic>
        <p:nvPicPr>
          <p:cNvPr id="112" name="Shape 112"/>
          <p:cNvPicPr preferRelativeResize="0"/>
          <p:nvPr/>
        </p:nvPicPr>
        <p:blipFill>
          <a:blip r:embed="rId3">
            <a:alphaModFix/>
          </a:blip>
          <a:stretch>
            <a:fillRect/>
          </a:stretch>
        </p:blipFill>
        <p:spPr>
          <a:xfrm>
            <a:off x="1964550" y="603500"/>
            <a:ext cx="5433400" cy="3746600"/>
          </a:xfrm>
          <a:prstGeom prst="rect">
            <a:avLst/>
          </a:prstGeom>
          <a:noFill/>
          <a:ln>
            <a:noFill/>
          </a:ln>
        </p:spPr>
      </p:pic>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accent3"/>
                </a:solidFill>
              </a:rPr>
              <a:t>Current Summary of Supports 2017-2018</a:t>
            </a:r>
          </a:p>
        </p:txBody>
      </p:sp>
      <p:sp>
        <p:nvSpPr>
          <p:cNvPr id="118" name="Shape 118"/>
          <p:cNvSpPr txBox="1">
            <a:spLocks noGrp="1"/>
          </p:cNvSpPr>
          <p:nvPr>
            <p:ph type="body" idx="1"/>
          </p:nvPr>
        </p:nvSpPr>
        <p:spPr>
          <a:xfrm>
            <a:off x="311700" y="1171675"/>
            <a:ext cx="3999900" cy="3397200"/>
          </a:xfrm>
          <a:prstGeom prst="rect">
            <a:avLst/>
          </a:prstGeom>
        </p:spPr>
        <p:txBody>
          <a:bodyPr wrap="square" lIns="91425" tIns="91425" rIns="91425" bIns="91425" anchor="t" anchorCtr="0">
            <a:noAutofit/>
          </a:bodyPr>
          <a:lstStyle/>
          <a:p>
            <a:pPr marL="0" lvl="0" indent="0">
              <a:spcBef>
                <a:spcPts val="0"/>
              </a:spcBef>
              <a:buNone/>
            </a:pPr>
            <a:r>
              <a:rPr lang="en" b="1"/>
              <a:t>Tier 1 - </a:t>
            </a:r>
          </a:p>
          <a:p>
            <a:pPr marL="457200" lvl="0" indent="-317500">
              <a:spcBef>
                <a:spcPts val="0"/>
              </a:spcBef>
              <a:spcAft>
                <a:spcPts val="0"/>
              </a:spcAft>
              <a:buSzPts val="1400"/>
              <a:buChar char="●"/>
            </a:pPr>
            <a:r>
              <a:rPr lang="en"/>
              <a:t>PBIS </a:t>
            </a:r>
          </a:p>
          <a:p>
            <a:pPr marL="457200" lvl="0" indent="-317500">
              <a:spcBef>
                <a:spcPts val="0"/>
              </a:spcBef>
              <a:buSzPts val="1400"/>
              <a:buChar char="●"/>
            </a:pPr>
            <a:r>
              <a:rPr lang="en"/>
              <a:t>Responsive Classroom</a:t>
            </a:r>
          </a:p>
          <a:p>
            <a:pPr marL="0" lvl="0" indent="0">
              <a:spcBef>
                <a:spcPts val="0"/>
              </a:spcBef>
              <a:buNone/>
            </a:pPr>
            <a:r>
              <a:rPr lang="en" b="1"/>
              <a:t>Tier 2&amp;3 -</a:t>
            </a:r>
          </a:p>
          <a:p>
            <a:pPr marL="457200" lvl="0" indent="-317500">
              <a:spcBef>
                <a:spcPts val="0"/>
              </a:spcBef>
              <a:spcAft>
                <a:spcPts val="0"/>
              </a:spcAft>
              <a:buSzPts val="1400"/>
              <a:buChar char="●"/>
            </a:pPr>
            <a:r>
              <a:rPr lang="en"/>
              <a:t>Social Thinking/Zones of Regulation</a:t>
            </a:r>
          </a:p>
          <a:p>
            <a:pPr marL="457200" lvl="0" indent="-317500">
              <a:spcBef>
                <a:spcPts val="0"/>
              </a:spcBef>
              <a:spcAft>
                <a:spcPts val="0"/>
              </a:spcAft>
              <a:buSzPts val="1400"/>
              <a:buChar char="●"/>
            </a:pPr>
            <a:r>
              <a:rPr lang="en"/>
              <a:t>McLean Hospital Strategies</a:t>
            </a:r>
          </a:p>
          <a:p>
            <a:pPr marL="457200" lvl="0" indent="-317500">
              <a:spcBef>
                <a:spcPts val="0"/>
              </a:spcBef>
              <a:buSzPts val="1400"/>
              <a:buChar char="●"/>
            </a:pPr>
            <a:r>
              <a:rPr lang="en"/>
              <a:t>Dr. Hanley Life Skills - lessons/classroom systems</a:t>
            </a:r>
          </a:p>
        </p:txBody>
      </p:sp>
      <p:sp>
        <p:nvSpPr>
          <p:cNvPr id="119" name="Shape 119"/>
          <p:cNvSpPr txBox="1">
            <a:spLocks noGrp="1"/>
          </p:cNvSpPr>
          <p:nvPr>
            <p:ph type="body" idx="2"/>
          </p:nvPr>
        </p:nvSpPr>
        <p:spPr>
          <a:xfrm>
            <a:off x="4775475" y="1238125"/>
            <a:ext cx="3999900" cy="3516300"/>
          </a:xfrm>
          <a:prstGeom prst="rect">
            <a:avLst/>
          </a:prstGeom>
        </p:spPr>
        <p:txBody>
          <a:bodyPr wrap="square" lIns="91425" tIns="91425" rIns="91425" bIns="91425" anchor="t" anchorCtr="0">
            <a:noAutofit/>
          </a:bodyPr>
          <a:lstStyle/>
          <a:p>
            <a:pPr marL="0" lvl="0" indent="0">
              <a:spcBef>
                <a:spcPts val="0"/>
              </a:spcBef>
              <a:buNone/>
            </a:pPr>
            <a:r>
              <a:rPr lang="en" b="1"/>
              <a:t>Universal Screener </a:t>
            </a:r>
          </a:p>
          <a:p>
            <a:pPr marL="457200" lvl="0" indent="-317500">
              <a:spcBef>
                <a:spcPts val="0"/>
              </a:spcBef>
              <a:spcAft>
                <a:spcPts val="0"/>
              </a:spcAft>
              <a:buSzPts val="1400"/>
              <a:buChar char="●"/>
            </a:pPr>
            <a:r>
              <a:rPr lang="en"/>
              <a:t>DESSA Mini and DESSA</a:t>
            </a:r>
          </a:p>
          <a:p>
            <a:pPr marL="457200" lvl="0" indent="-317500" rtl="0">
              <a:spcBef>
                <a:spcPts val="0"/>
              </a:spcBef>
              <a:buSzPts val="1400"/>
              <a:buChar char="●"/>
            </a:pPr>
            <a:r>
              <a:rPr lang="en"/>
              <a:t>3 times a year for screener and 3 times for mid-period review</a:t>
            </a:r>
          </a:p>
          <a:p>
            <a:pPr marL="0" lvl="0" indent="0" rtl="0">
              <a:spcBef>
                <a:spcPts val="0"/>
              </a:spcBef>
              <a:buNone/>
            </a:pPr>
            <a:r>
              <a:rPr lang="en" b="1"/>
              <a:t>Student Progress and Plans</a:t>
            </a:r>
          </a:p>
          <a:p>
            <a:pPr marL="457200" lvl="0" indent="-317500" rtl="0">
              <a:spcBef>
                <a:spcPts val="0"/>
              </a:spcBef>
              <a:spcAft>
                <a:spcPts val="0"/>
              </a:spcAft>
              <a:buSzPts val="1400"/>
              <a:buChar char="●"/>
            </a:pPr>
            <a:r>
              <a:rPr lang="en"/>
              <a:t>SEL Team and SEL Data Spreadsheet</a:t>
            </a:r>
          </a:p>
          <a:p>
            <a:pPr marL="457200" lvl="0" indent="-317500" rtl="0">
              <a:spcBef>
                <a:spcPts val="0"/>
              </a:spcBef>
              <a:buSzPts val="1400"/>
              <a:buChar char="●"/>
            </a:pPr>
            <a:r>
              <a:rPr lang="en"/>
              <a:t>Jess Minehan FAIR plans</a:t>
            </a:r>
          </a:p>
          <a:p>
            <a:pPr marL="0" lvl="0" indent="0">
              <a:spcBef>
                <a:spcPts val="0"/>
              </a:spcBef>
              <a:buNone/>
            </a:pPr>
            <a:r>
              <a:rPr lang="en" b="1"/>
              <a:t>Professional Development</a:t>
            </a:r>
          </a:p>
          <a:p>
            <a:pPr marL="457200" lvl="0" indent="-317500" rtl="0">
              <a:spcBef>
                <a:spcPts val="0"/>
              </a:spcBef>
              <a:spcAft>
                <a:spcPts val="0"/>
              </a:spcAft>
              <a:buSzPts val="1400"/>
              <a:buChar char="●"/>
            </a:pPr>
            <a:r>
              <a:rPr lang="en"/>
              <a:t>Responsive Classroom </a:t>
            </a:r>
          </a:p>
          <a:p>
            <a:pPr marL="457200" lvl="0" indent="-317500" rtl="0">
              <a:spcBef>
                <a:spcPts val="0"/>
              </a:spcBef>
              <a:buSzPts val="1400"/>
              <a:buChar char="●"/>
            </a:pPr>
            <a:r>
              <a:rPr lang="en"/>
              <a:t>McLean Hospital Outreach</a:t>
            </a: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265500" y="1382350"/>
            <a:ext cx="4045200" cy="1333200"/>
          </a:xfrm>
          <a:prstGeom prst="rect">
            <a:avLst/>
          </a:prstGeom>
        </p:spPr>
        <p:txBody>
          <a:bodyPr wrap="square" lIns="91425" tIns="91425" rIns="91425" bIns="91425" anchor="b" anchorCtr="0">
            <a:noAutofit/>
          </a:bodyPr>
          <a:lstStyle/>
          <a:p>
            <a:pPr marL="0" lvl="0" indent="0">
              <a:spcBef>
                <a:spcPts val="0"/>
              </a:spcBef>
              <a:buNone/>
            </a:pPr>
            <a:r>
              <a:rPr lang="en" b="1"/>
              <a:t>Focus</a:t>
            </a:r>
            <a:r>
              <a:rPr lang="en"/>
              <a:t>  </a:t>
            </a:r>
          </a:p>
        </p:txBody>
      </p:sp>
      <p:sp>
        <p:nvSpPr>
          <p:cNvPr id="125" name="Shape 125"/>
          <p:cNvSpPr txBox="1">
            <a:spLocks noGrp="1"/>
          </p:cNvSpPr>
          <p:nvPr>
            <p:ph type="subTitle" idx="1"/>
          </p:nvPr>
        </p:nvSpPr>
        <p:spPr>
          <a:xfrm>
            <a:off x="265500" y="2769001"/>
            <a:ext cx="4045200" cy="1345500"/>
          </a:xfrm>
          <a:prstGeom prst="rect">
            <a:avLst/>
          </a:prstGeom>
        </p:spPr>
        <p:txBody>
          <a:bodyPr wrap="square" lIns="91425" tIns="91425" rIns="91425" bIns="91425" anchor="t" anchorCtr="0">
            <a:noAutofit/>
          </a:bodyPr>
          <a:lstStyle/>
          <a:p>
            <a:pPr marL="0" lvl="0" indent="0">
              <a:spcBef>
                <a:spcPts val="0"/>
              </a:spcBef>
              <a:buNone/>
            </a:pPr>
            <a:r>
              <a:rPr lang="en"/>
              <a:t>2015 - 2016</a:t>
            </a:r>
          </a:p>
        </p:txBody>
      </p:sp>
      <p:sp>
        <p:nvSpPr>
          <p:cNvPr id="126" name="Shape 126"/>
          <p:cNvSpPr txBox="1">
            <a:spLocks noGrp="1"/>
          </p:cNvSpPr>
          <p:nvPr>
            <p:ph type="body" idx="2"/>
          </p:nvPr>
        </p:nvSpPr>
        <p:spPr>
          <a:xfrm>
            <a:off x="4939500" y="724200"/>
            <a:ext cx="3837000" cy="3695100"/>
          </a:xfrm>
          <a:prstGeom prst="rect">
            <a:avLst/>
          </a:prstGeom>
        </p:spPr>
        <p:txBody>
          <a:bodyPr wrap="square" lIns="91425" tIns="91425" rIns="91425" bIns="91425" anchor="ctr" anchorCtr="0">
            <a:noAutofit/>
          </a:bodyPr>
          <a:lstStyle/>
          <a:p>
            <a:pPr marL="0" lvl="0" indent="0" algn="ctr" rtl="0">
              <a:spcBef>
                <a:spcPts val="0"/>
              </a:spcBef>
              <a:buNone/>
            </a:pPr>
            <a:r>
              <a:rPr lang="en" sz="3600">
                <a:solidFill>
                  <a:schemeClr val="accent3"/>
                </a:solidFill>
              </a:rPr>
              <a:t>Tier 1 </a:t>
            </a:r>
          </a:p>
          <a:p>
            <a:pPr marL="0" lvl="0" indent="0">
              <a:spcBef>
                <a:spcPts val="0"/>
              </a:spcBef>
              <a:buNone/>
            </a:pPr>
            <a:r>
              <a:rPr lang="en" sz="2400"/>
              <a:t>PBIS School-wide</a:t>
            </a:r>
          </a:p>
          <a:p>
            <a:pPr marL="0" lvl="0" indent="0">
              <a:spcBef>
                <a:spcPts val="0"/>
              </a:spcBef>
              <a:buNone/>
            </a:pPr>
            <a:r>
              <a:rPr lang="en" sz="2400"/>
              <a:t>Responsive Classroom </a:t>
            </a:r>
          </a:p>
          <a:p>
            <a:pPr marL="0" lvl="0" indent="0">
              <a:spcBef>
                <a:spcPts val="0"/>
              </a:spcBef>
              <a:buNone/>
            </a:pPr>
            <a:r>
              <a:rPr lang="en" sz="2400"/>
              <a:t>Data/Universal Screener</a:t>
            </a:r>
          </a:p>
          <a:p>
            <a:pPr marL="0" lvl="0" indent="0">
              <a:spcBef>
                <a:spcPts val="0"/>
              </a:spcBef>
              <a:buNone/>
            </a:pP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512700" y="1893300"/>
            <a:ext cx="8118600" cy="1522800"/>
          </a:xfrm>
          <a:prstGeom prst="rect">
            <a:avLst/>
          </a:prstGeom>
        </p:spPr>
        <p:txBody>
          <a:bodyPr wrap="square" lIns="91425" tIns="91425" rIns="91425" bIns="91425" anchor="b" anchorCtr="0">
            <a:noAutofit/>
          </a:bodyPr>
          <a:lstStyle/>
          <a:p>
            <a:pPr marL="0" lvl="0" indent="0">
              <a:spcBef>
                <a:spcPts val="0"/>
              </a:spcBef>
              <a:buNone/>
            </a:pPr>
            <a:r>
              <a:rPr lang="en" sz="3600"/>
              <a:t>HOW MUCH TIME  REACTING?</a:t>
            </a:r>
          </a:p>
          <a:p>
            <a:pPr marL="0" lvl="0" indent="0">
              <a:spcBef>
                <a:spcPts val="0"/>
              </a:spcBef>
              <a:buNone/>
            </a:pPr>
            <a:r>
              <a:rPr lang="en" sz="3600"/>
              <a:t>HOW MANY STUDENTS?</a:t>
            </a:r>
          </a:p>
          <a:p>
            <a:pPr marL="0" lvl="0" indent="0">
              <a:spcBef>
                <a:spcPts val="0"/>
              </a:spcBef>
              <a:buNone/>
            </a:pPr>
            <a:endParaRPr/>
          </a:p>
        </p:txBody>
      </p:sp>
    </p:spTree>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265500" y="1382350"/>
            <a:ext cx="4045200" cy="1333200"/>
          </a:xfrm>
          <a:prstGeom prst="rect">
            <a:avLst/>
          </a:prstGeom>
        </p:spPr>
        <p:txBody>
          <a:bodyPr wrap="square" lIns="91425" tIns="91425" rIns="91425" bIns="91425" anchor="b" anchorCtr="0">
            <a:noAutofit/>
          </a:bodyPr>
          <a:lstStyle/>
          <a:p>
            <a:pPr marL="0" lvl="0" indent="0">
              <a:spcBef>
                <a:spcPts val="0"/>
              </a:spcBef>
              <a:buNone/>
            </a:pPr>
            <a:r>
              <a:rPr lang="en" b="1"/>
              <a:t>Data Collection</a:t>
            </a:r>
          </a:p>
        </p:txBody>
      </p:sp>
      <p:sp>
        <p:nvSpPr>
          <p:cNvPr id="137" name="Shape 137"/>
          <p:cNvSpPr txBox="1">
            <a:spLocks noGrp="1"/>
          </p:cNvSpPr>
          <p:nvPr>
            <p:ph type="subTitle" idx="1"/>
          </p:nvPr>
        </p:nvSpPr>
        <p:spPr>
          <a:xfrm>
            <a:off x="265500" y="2769001"/>
            <a:ext cx="4045200" cy="1345500"/>
          </a:xfrm>
          <a:prstGeom prst="rect">
            <a:avLst/>
          </a:prstGeom>
        </p:spPr>
        <p:txBody>
          <a:bodyPr wrap="square" lIns="91425" tIns="91425" rIns="91425" bIns="91425" anchor="t" anchorCtr="0">
            <a:noAutofit/>
          </a:bodyPr>
          <a:lstStyle/>
          <a:p>
            <a:pPr marL="0" lvl="0" indent="0">
              <a:spcBef>
                <a:spcPts val="0"/>
              </a:spcBef>
              <a:buNone/>
            </a:pPr>
            <a:r>
              <a:rPr lang="en"/>
              <a:t>Feb.-March 2016</a:t>
            </a:r>
          </a:p>
        </p:txBody>
      </p:sp>
      <p:sp>
        <p:nvSpPr>
          <p:cNvPr id="138" name="Shape 138"/>
          <p:cNvSpPr txBox="1">
            <a:spLocks noGrp="1"/>
          </p:cNvSpPr>
          <p:nvPr>
            <p:ph type="body" idx="2"/>
          </p:nvPr>
        </p:nvSpPr>
        <p:spPr>
          <a:xfrm>
            <a:off x="4939500" y="724200"/>
            <a:ext cx="3837000" cy="3695100"/>
          </a:xfrm>
          <a:prstGeom prst="rect">
            <a:avLst/>
          </a:prstGeom>
        </p:spPr>
        <p:txBody>
          <a:bodyPr wrap="square" lIns="91425" tIns="91425" rIns="91425" bIns="91425" anchor="ctr" anchorCtr="0">
            <a:noAutofit/>
          </a:bodyPr>
          <a:lstStyle/>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r>
              <a:rPr lang="en"/>
              <a:t>Proactive/Reactive T Chart</a:t>
            </a:r>
          </a:p>
          <a:p>
            <a:pPr marL="0" lvl="0" indent="0">
              <a:spcBef>
                <a:spcPts val="0"/>
              </a:spcBef>
              <a:buNone/>
            </a:pPr>
            <a:r>
              <a:rPr lang="en"/>
              <a:t>Determined Categories for Reasons</a:t>
            </a:r>
          </a:p>
          <a:p>
            <a:pPr marL="0" lvl="0" indent="0">
              <a:spcBef>
                <a:spcPts val="0"/>
              </a:spcBef>
              <a:buNone/>
            </a:pPr>
            <a:r>
              <a:rPr lang="en"/>
              <a:t>Log of Reactive Interruptions</a:t>
            </a:r>
          </a:p>
          <a:p>
            <a:pPr marL="457200" lvl="0" indent="-342900" rtl="0">
              <a:spcBef>
                <a:spcPts val="0"/>
              </a:spcBef>
              <a:spcAft>
                <a:spcPts val="0"/>
              </a:spcAft>
              <a:buSzPts val="1800"/>
              <a:buChar char="●"/>
            </a:pPr>
            <a:r>
              <a:rPr lang="en"/>
              <a:t>Who? - Name(s)</a:t>
            </a:r>
          </a:p>
          <a:p>
            <a:pPr marL="457200" lvl="0" indent="-342900" rtl="0">
              <a:spcBef>
                <a:spcPts val="0"/>
              </a:spcBef>
              <a:spcAft>
                <a:spcPts val="0"/>
              </a:spcAft>
              <a:buSzPts val="1800"/>
              <a:buChar char="●"/>
            </a:pPr>
            <a:r>
              <a:rPr lang="en"/>
              <a:t>When?  - How long?</a:t>
            </a:r>
          </a:p>
          <a:p>
            <a:pPr marL="457200" lvl="0" indent="-342900" rtl="0">
              <a:spcBef>
                <a:spcPts val="0"/>
              </a:spcBef>
              <a:spcAft>
                <a:spcPts val="0"/>
              </a:spcAft>
              <a:buSzPts val="1800"/>
              <a:buChar char="●"/>
            </a:pPr>
            <a:r>
              <a:rPr lang="en"/>
              <a:t>Why ? - Reason</a:t>
            </a:r>
          </a:p>
          <a:p>
            <a:pPr marL="457200" lvl="0" indent="-342900" rtl="0">
              <a:spcBef>
                <a:spcPts val="0"/>
              </a:spcBef>
              <a:buSzPts val="1800"/>
              <a:buChar char="●"/>
            </a:pPr>
            <a:r>
              <a:rPr lang="en"/>
              <a:t>Where? - Location/Subject</a:t>
            </a:r>
          </a:p>
          <a:p>
            <a:pPr marL="0" lvl="0" indent="0">
              <a:spcBef>
                <a:spcPts val="0"/>
              </a:spcBef>
              <a:buNone/>
            </a:pPr>
            <a:r>
              <a:rPr lang="en"/>
              <a:t>Collected and tabulated weekly in either paper form and google form</a:t>
            </a: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a:p>
            <a:pPr marL="0" lvl="0" indent="0">
              <a:spcBef>
                <a:spcPts val="0"/>
              </a:spcBef>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lt2"/>
                </a:solidFill>
              </a:rPr>
              <a:t>Questions Answered</a:t>
            </a:r>
          </a:p>
        </p:txBody>
      </p:sp>
      <p:sp>
        <p:nvSpPr>
          <p:cNvPr id="144" name="Shape 144"/>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a:spcBef>
                <a:spcPts val="0"/>
              </a:spcBef>
              <a:buNone/>
            </a:pPr>
            <a:r>
              <a:rPr lang="en"/>
              <a:t>How much time? 200 hours</a:t>
            </a:r>
          </a:p>
          <a:p>
            <a:pPr marL="0" lvl="0" indent="0">
              <a:spcBef>
                <a:spcPts val="0"/>
              </a:spcBef>
              <a:buNone/>
            </a:pPr>
            <a:r>
              <a:rPr lang="en"/>
              <a:t>5 weeks of work for  one guidance counselor</a:t>
            </a:r>
          </a:p>
          <a:p>
            <a:pPr marL="0" lvl="0" indent="0">
              <a:spcBef>
                <a:spcPts val="0"/>
              </a:spcBef>
              <a:buNone/>
            </a:pPr>
            <a:endParaRPr/>
          </a:p>
          <a:p>
            <a:pPr marL="0" lvl="0" indent="0">
              <a:spcBef>
                <a:spcPts val="0"/>
              </a:spcBef>
              <a:buNone/>
            </a:pPr>
            <a:r>
              <a:rPr lang="en"/>
              <a:t>How many students? 200 </a:t>
            </a:r>
          </a:p>
          <a:p>
            <a:pPr marL="0" lvl="0" indent="0">
              <a:spcBef>
                <a:spcPts val="0"/>
              </a:spcBef>
              <a:buNone/>
            </a:pPr>
            <a:r>
              <a:rPr lang="en"/>
              <a:t>More than expected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lgn="ctr" rtl="0">
              <a:spcBef>
                <a:spcPts val="0"/>
              </a:spcBef>
              <a:buNone/>
            </a:pPr>
            <a:r>
              <a:rPr lang="en"/>
              <a:t>District Externalizing vs. Internalizing</a:t>
            </a:r>
          </a:p>
          <a:p>
            <a:pPr marL="0" lvl="0" indent="0" algn="ctr" rtl="0">
              <a:spcBef>
                <a:spcPts val="0"/>
              </a:spcBef>
              <a:buNone/>
            </a:pPr>
            <a:r>
              <a:rPr lang="en"/>
              <a:t> Feb/Mar Combined</a:t>
            </a:r>
          </a:p>
          <a:p>
            <a:pPr marL="0" lvl="0" indent="0" rtl="0">
              <a:spcBef>
                <a:spcPts val="0"/>
              </a:spcBef>
              <a:buNone/>
            </a:pPr>
            <a:endParaRPr/>
          </a:p>
        </p:txBody>
      </p:sp>
      <p:pic>
        <p:nvPicPr>
          <p:cNvPr id="150" name="Shape 150"/>
          <p:cNvPicPr preferRelativeResize="0"/>
          <p:nvPr/>
        </p:nvPicPr>
        <p:blipFill>
          <a:blip r:embed="rId3">
            <a:alphaModFix/>
          </a:blip>
          <a:stretch>
            <a:fillRect/>
          </a:stretch>
        </p:blipFill>
        <p:spPr>
          <a:xfrm>
            <a:off x="1857275" y="1342438"/>
            <a:ext cx="5715000" cy="353377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265500" y="1382350"/>
            <a:ext cx="4045200" cy="1333200"/>
          </a:xfrm>
          <a:prstGeom prst="rect">
            <a:avLst/>
          </a:prstGeom>
        </p:spPr>
        <p:txBody>
          <a:bodyPr wrap="square" lIns="91425" tIns="91425" rIns="91425" bIns="91425" anchor="b" anchorCtr="0">
            <a:noAutofit/>
          </a:bodyPr>
          <a:lstStyle/>
          <a:p>
            <a:pPr marL="0" lvl="0" indent="0">
              <a:spcBef>
                <a:spcPts val="0"/>
              </a:spcBef>
              <a:buNone/>
            </a:pPr>
            <a:r>
              <a:rPr lang="en" sz="3000"/>
              <a:t>Devereux Student Strengths Assessment</a:t>
            </a:r>
          </a:p>
          <a:p>
            <a:pPr marL="0" lvl="0" indent="0">
              <a:spcBef>
                <a:spcPts val="0"/>
              </a:spcBef>
              <a:buNone/>
            </a:pPr>
            <a:r>
              <a:rPr lang="en" sz="3000"/>
              <a:t>Comprehensive System</a:t>
            </a:r>
          </a:p>
        </p:txBody>
      </p:sp>
      <p:sp>
        <p:nvSpPr>
          <p:cNvPr id="156" name="Shape 156"/>
          <p:cNvSpPr txBox="1">
            <a:spLocks noGrp="1"/>
          </p:cNvSpPr>
          <p:nvPr>
            <p:ph type="subTitle" idx="1"/>
          </p:nvPr>
        </p:nvSpPr>
        <p:spPr>
          <a:xfrm>
            <a:off x="265500" y="2769001"/>
            <a:ext cx="4045200" cy="1345500"/>
          </a:xfrm>
          <a:prstGeom prst="rect">
            <a:avLst/>
          </a:prstGeom>
        </p:spPr>
        <p:txBody>
          <a:bodyPr wrap="square" lIns="91425" tIns="91425" rIns="91425" bIns="91425" anchor="t" anchorCtr="0">
            <a:noAutofit/>
          </a:bodyPr>
          <a:lstStyle/>
          <a:p>
            <a:pPr marL="0" lvl="0" indent="0">
              <a:spcBef>
                <a:spcPts val="0"/>
              </a:spcBef>
              <a:buNone/>
            </a:pPr>
            <a:r>
              <a:rPr lang="en"/>
              <a:t>DESSA Mini and DESSA</a:t>
            </a:r>
          </a:p>
        </p:txBody>
      </p:sp>
      <p:sp>
        <p:nvSpPr>
          <p:cNvPr id="157" name="Shape 157"/>
          <p:cNvSpPr txBox="1">
            <a:spLocks noGrp="1"/>
          </p:cNvSpPr>
          <p:nvPr>
            <p:ph type="body" idx="2"/>
          </p:nvPr>
        </p:nvSpPr>
        <p:spPr>
          <a:xfrm>
            <a:off x="4936925" y="1382350"/>
            <a:ext cx="3839700" cy="3036900"/>
          </a:xfrm>
          <a:prstGeom prst="rect">
            <a:avLst/>
          </a:prstGeom>
        </p:spPr>
        <p:txBody>
          <a:bodyPr wrap="square" lIns="91425" tIns="91425" rIns="91425" bIns="91425" anchor="ctr" anchorCtr="0">
            <a:noAutofit/>
          </a:bodyPr>
          <a:lstStyle/>
          <a:p>
            <a:pPr marL="457200" lvl="0" indent="-342900" rtl="0">
              <a:lnSpc>
                <a:spcPct val="200000"/>
              </a:lnSpc>
              <a:spcBef>
                <a:spcPts val="0"/>
              </a:spcBef>
              <a:spcAft>
                <a:spcPts val="0"/>
              </a:spcAft>
              <a:buSzPts val="1800"/>
              <a:buChar char="●"/>
            </a:pPr>
            <a:r>
              <a:rPr lang="en"/>
              <a:t>Personal</a:t>
            </a:r>
            <a:r>
              <a:rPr lang="en">
                <a:solidFill>
                  <a:schemeClr val="dk1"/>
                </a:solidFill>
              </a:rPr>
              <a:t> </a:t>
            </a:r>
            <a:r>
              <a:rPr lang="en"/>
              <a:t>Responsibility</a:t>
            </a:r>
          </a:p>
          <a:p>
            <a:pPr marL="457200" lvl="0" indent="-342900" rtl="0">
              <a:lnSpc>
                <a:spcPct val="200000"/>
              </a:lnSpc>
              <a:spcBef>
                <a:spcPts val="0"/>
              </a:spcBef>
              <a:spcAft>
                <a:spcPts val="0"/>
              </a:spcAft>
              <a:buSzPts val="1800"/>
              <a:buChar char="●"/>
            </a:pPr>
            <a:r>
              <a:rPr lang="en"/>
              <a:t>Optimistic</a:t>
            </a:r>
            <a:r>
              <a:rPr lang="en">
                <a:solidFill>
                  <a:schemeClr val="dk1"/>
                </a:solidFill>
              </a:rPr>
              <a:t> </a:t>
            </a:r>
            <a:r>
              <a:rPr lang="en"/>
              <a:t>Thinking</a:t>
            </a:r>
          </a:p>
          <a:p>
            <a:pPr marL="457200" lvl="0" indent="-342900" rtl="0">
              <a:lnSpc>
                <a:spcPct val="200000"/>
              </a:lnSpc>
              <a:spcBef>
                <a:spcPts val="0"/>
              </a:spcBef>
              <a:spcAft>
                <a:spcPts val="0"/>
              </a:spcAft>
              <a:buSzPts val="1800"/>
              <a:buChar char="●"/>
            </a:pPr>
            <a:r>
              <a:rPr lang="en"/>
              <a:t>Relationship Skills</a:t>
            </a:r>
          </a:p>
          <a:p>
            <a:pPr marL="457200" lvl="0" indent="-342900" rtl="0">
              <a:lnSpc>
                <a:spcPct val="200000"/>
              </a:lnSpc>
              <a:spcBef>
                <a:spcPts val="0"/>
              </a:spcBef>
              <a:spcAft>
                <a:spcPts val="0"/>
              </a:spcAft>
              <a:buSzPts val="1800"/>
              <a:buChar char="●"/>
            </a:pPr>
            <a:r>
              <a:rPr lang="en"/>
              <a:t>Self-Awareness</a:t>
            </a:r>
          </a:p>
          <a:p>
            <a:pPr marL="457200" lvl="0" indent="-342900" rtl="0">
              <a:lnSpc>
                <a:spcPct val="200000"/>
              </a:lnSpc>
              <a:spcBef>
                <a:spcPts val="0"/>
              </a:spcBef>
              <a:spcAft>
                <a:spcPts val="0"/>
              </a:spcAft>
              <a:buSzPts val="1800"/>
              <a:buChar char="●"/>
            </a:pPr>
            <a:r>
              <a:rPr lang="en"/>
              <a:t>Self Management</a:t>
            </a:r>
          </a:p>
          <a:p>
            <a:pPr marL="457200" lvl="0" indent="-317500" rtl="0">
              <a:lnSpc>
                <a:spcPct val="200000"/>
              </a:lnSpc>
              <a:spcBef>
                <a:spcPts val="0"/>
              </a:spcBef>
              <a:spcAft>
                <a:spcPts val="0"/>
              </a:spcAft>
              <a:buSzPts val="1400"/>
              <a:buChar char="●"/>
            </a:pPr>
            <a:r>
              <a:rPr lang="en"/>
              <a:t>Goal Directed Behavior</a:t>
            </a:r>
          </a:p>
          <a:p>
            <a:pPr marL="457200" lvl="0" indent="-317500" rtl="0">
              <a:lnSpc>
                <a:spcPct val="200000"/>
              </a:lnSpc>
              <a:spcBef>
                <a:spcPts val="0"/>
              </a:spcBef>
              <a:spcAft>
                <a:spcPts val="0"/>
              </a:spcAft>
              <a:buSzPts val="1400"/>
              <a:buChar char="●"/>
            </a:pPr>
            <a:r>
              <a:rPr lang="en"/>
              <a:t>Social Awareness</a:t>
            </a:r>
          </a:p>
          <a:p>
            <a:pPr marL="457200" lvl="0" indent="-317500" rtl="0">
              <a:lnSpc>
                <a:spcPct val="200000"/>
              </a:lnSpc>
              <a:spcBef>
                <a:spcPts val="0"/>
              </a:spcBef>
              <a:buSzPts val="1400"/>
              <a:buChar char="●"/>
            </a:pPr>
            <a:r>
              <a:rPr lang="en"/>
              <a:t>Decision Making</a:t>
            </a:r>
          </a:p>
          <a:p>
            <a:pPr marL="0" lvl="0" indent="0">
              <a:spcBef>
                <a:spcPts val="0"/>
              </a:spcBef>
              <a:buNone/>
            </a:pPr>
            <a:endParaRPr/>
          </a:p>
        </p:txBody>
      </p:sp>
    </p:spTree>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a:t>Why the DESSA ?</a:t>
            </a:r>
          </a:p>
        </p:txBody>
      </p:sp>
      <p:sp>
        <p:nvSpPr>
          <p:cNvPr id="163" name="Shape 163"/>
          <p:cNvSpPr txBox="1">
            <a:spLocks noGrp="1"/>
          </p:cNvSpPr>
          <p:nvPr>
            <p:ph type="body" idx="1"/>
          </p:nvPr>
        </p:nvSpPr>
        <p:spPr>
          <a:xfrm>
            <a:off x="311700" y="1017800"/>
            <a:ext cx="8520600" cy="3339000"/>
          </a:xfrm>
          <a:prstGeom prst="rect">
            <a:avLst/>
          </a:prstGeom>
        </p:spPr>
        <p:txBody>
          <a:bodyPr wrap="square" lIns="91425" tIns="91425" rIns="91425" bIns="91425" anchor="t" anchorCtr="0">
            <a:noAutofit/>
          </a:bodyPr>
          <a:lstStyle/>
          <a:p>
            <a:pPr marL="457200" lvl="0" indent="-342900">
              <a:spcBef>
                <a:spcPts val="0"/>
              </a:spcBef>
              <a:spcAft>
                <a:spcPts val="0"/>
              </a:spcAft>
              <a:buSzPts val="1800"/>
              <a:buChar char="●"/>
            </a:pPr>
            <a:r>
              <a:rPr lang="en"/>
              <a:t>Strength - based focus</a:t>
            </a:r>
          </a:p>
          <a:p>
            <a:pPr marL="457200" lvl="0" indent="-342900">
              <a:spcBef>
                <a:spcPts val="0"/>
              </a:spcBef>
              <a:spcAft>
                <a:spcPts val="0"/>
              </a:spcAft>
              <a:buSzPts val="1800"/>
              <a:buChar char="●"/>
            </a:pPr>
            <a:r>
              <a:rPr lang="en"/>
              <a:t>Positive language for students, teachers, and parents</a:t>
            </a:r>
          </a:p>
          <a:p>
            <a:pPr marL="457200" lvl="0" indent="-342900">
              <a:spcBef>
                <a:spcPts val="0"/>
              </a:spcBef>
              <a:spcAft>
                <a:spcPts val="0"/>
              </a:spcAft>
              <a:buSzPts val="1800"/>
              <a:buChar char="●"/>
            </a:pPr>
            <a:r>
              <a:rPr lang="en"/>
              <a:t>DESSA Mini  - quick and easy screener</a:t>
            </a:r>
          </a:p>
          <a:p>
            <a:pPr marL="457200" lvl="0" indent="-342900">
              <a:spcBef>
                <a:spcPts val="0"/>
              </a:spcBef>
              <a:spcAft>
                <a:spcPts val="0"/>
              </a:spcAft>
              <a:buSzPts val="1800"/>
              <a:buChar char="●"/>
            </a:pPr>
            <a:r>
              <a:rPr lang="en"/>
              <a:t>Valid/Reliable results</a:t>
            </a:r>
          </a:p>
          <a:p>
            <a:pPr marL="457200" lvl="0" indent="-342900">
              <a:spcBef>
                <a:spcPts val="0"/>
              </a:spcBef>
              <a:spcAft>
                <a:spcPts val="0"/>
              </a:spcAft>
              <a:buSzPts val="1800"/>
              <a:buChar char="●"/>
            </a:pPr>
            <a:r>
              <a:rPr lang="en"/>
              <a:t>Ability to  drill-down with DESSA to determine skills and write clear goals</a:t>
            </a:r>
          </a:p>
          <a:p>
            <a:pPr marL="457200" lvl="0" indent="-342900">
              <a:spcBef>
                <a:spcPts val="0"/>
              </a:spcBef>
              <a:spcAft>
                <a:spcPts val="0"/>
              </a:spcAft>
              <a:buSzPts val="1800"/>
              <a:buChar char="●"/>
            </a:pPr>
            <a:r>
              <a:rPr lang="en"/>
              <a:t>Progress monitoring options available with multiple DESSA Mini forms</a:t>
            </a:r>
          </a:p>
          <a:p>
            <a:pPr marL="457200" lvl="0" indent="-342900">
              <a:spcBef>
                <a:spcPts val="0"/>
              </a:spcBef>
              <a:spcAft>
                <a:spcPts val="0"/>
              </a:spcAft>
              <a:buSzPts val="1800"/>
              <a:buChar char="●"/>
            </a:pPr>
            <a:r>
              <a:rPr lang="en"/>
              <a:t>Includes lessons as well as capability to add district lessons</a:t>
            </a:r>
          </a:p>
          <a:p>
            <a:pPr marL="457200" lvl="0" indent="-342900">
              <a:spcBef>
                <a:spcPts val="0"/>
              </a:spcBef>
              <a:buSzPts val="1800"/>
              <a:buChar char="●"/>
            </a:pPr>
            <a:r>
              <a:rPr lang="en"/>
              <a:t>Aligns with Responsive Classroom with classroom applications ( Crosswalk)</a:t>
            </a:r>
          </a:p>
          <a:p>
            <a:pPr marL="0" lvl="0" indent="0">
              <a:spcBef>
                <a:spcPts val="0"/>
              </a:spcBef>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accent5"/>
                </a:solidFill>
              </a:rPr>
              <a:t>Devereux Student Strengths Assessment</a:t>
            </a:r>
          </a:p>
        </p:txBody>
      </p:sp>
      <p:sp>
        <p:nvSpPr>
          <p:cNvPr id="169" name="Shape 169"/>
          <p:cNvSpPr txBox="1">
            <a:spLocks noGrp="1"/>
          </p:cNvSpPr>
          <p:nvPr>
            <p:ph type="body" idx="1"/>
          </p:nvPr>
        </p:nvSpPr>
        <p:spPr>
          <a:xfrm>
            <a:off x="311700" y="1171675"/>
            <a:ext cx="3999900" cy="3397200"/>
          </a:xfrm>
          <a:prstGeom prst="rect">
            <a:avLst/>
          </a:prstGeom>
        </p:spPr>
        <p:txBody>
          <a:bodyPr wrap="square" lIns="91425" tIns="91425" rIns="91425" bIns="91425" anchor="t" anchorCtr="0">
            <a:noAutofit/>
          </a:bodyPr>
          <a:lstStyle/>
          <a:p>
            <a:pPr marL="0" lvl="0" indent="0">
              <a:spcBef>
                <a:spcPts val="0"/>
              </a:spcBef>
              <a:buNone/>
            </a:pPr>
            <a:r>
              <a:rPr lang="en"/>
              <a:t>DESSA Mini </a:t>
            </a:r>
          </a:p>
          <a:p>
            <a:pPr marL="457200" lvl="0" indent="-317500">
              <a:spcBef>
                <a:spcPts val="0"/>
              </a:spcBef>
              <a:spcAft>
                <a:spcPts val="0"/>
              </a:spcAft>
              <a:buSzPts val="1400"/>
              <a:buChar char="●"/>
            </a:pPr>
            <a:r>
              <a:rPr lang="en"/>
              <a:t>8 questions </a:t>
            </a:r>
          </a:p>
          <a:p>
            <a:pPr marL="457200" lvl="0" indent="-317500">
              <a:spcBef>
                <a:spcPts val="0"/>
              </a:spcBef>
              <a:spcAft>
                <a:spcPts val="0"/>
              </a:spcAft>
              <a:buSzPts val="1400"/>
              <a:buChar char="●"/>
            </a:pPr>
            <a:r>
              <a:rPr lang="en"/>
              <a:t>1-2 minutes per student</a:t>
            </a:r>
          </a:p>
          <a:p>
            <a:pPr marL="457200" lvl="0" indent="-317500" rtl="0">
              <a:spcBef>
                <a:spcPts val="0"/>
              </a:spcBef>
              <a:spcAft>
                <a:spcPts val="0"/>
              </a:spcAft>
              <a:buSzPts val="1400"/>
              <a:buChar char="●"/>
            </a:pPr>
            <a:r>
              <a:rPr lang="en"/>
              <a:t>20 minutes total per class</a:t>
            </a:r>
          </a:p>
          <a:p>
            <a:pPr marL="457200" lvl="0" indent="-317500">
              <a:spcBef>
                <a:spcPts val="0"/>
              </a:spcBef>
              <a:buSzPts val="1400"/>
              <a:buChar char="●"/>
            </a:pPr>
            <a:r>
              <a:rPr lang="en"/>
              <a:t>Overall score - T-score and percentile score</a:t>
            </a:r>
          </a:p>
          <a:p>
            <a:pPr marL="0" lvl="0" indent="0">
              <a:spcBef>
                <a:spcPts val="0"/>
              </a:spcBef>
              <a:buNone/>
            </a:pPr>
            <a:r>
              <a:rPr lang="en"/>
              <a:t>DESSA (Full) </a:t>
            </a:r>
          </a:p>
          <a:p>
            <a:pPr marL="457200" lvl="0" indent="-317500">
              <a:spcBef>
                <a:spcPts val="0"/>
              </a:spcBef>
              <a:spcAft>
                <a:spcPts val="0"/>
              </a:spcAft>
              <a:buSzPts val="1400"/>
              <a:buChar char="●"/>
            </a:pPr>
            <a:r>
              <a:rPr lang="en"/>
              <a:t>72 questions</a:t>
            </a:r>
          </a:p>
          <a:p>
            <a:pPr marL="457200" lvl="0" indent="-317500" rtl="0">
              <a:spcBef>
                <a:spcPts val="0"/>
              </a:spcBef>
              <a:spcAft>
                <a:spcPts val="0"/>
              </a:spcAft>
              <a:buSzPts val="1400"/>
              <a:buChar char="●"/>
            </a:pPr>
            <a:r>
              <a:rPr lang="en"/>
              <a:t>15 minutes per student</a:t>
            </a:r>
          </a:p>
          <a:p>
            <a:pPr marL="457200" lvl="0" indent="-317500">
              <a:spcBef>
                <a:spcPts val="0"/>
              </a:spcBef>
              <a:buSzPts val="1400"/>
              <a:buChar char="●"/>
            </a:pPr>
            <a:r>
              <a:rPr lang="en"/>
              <a:t>Identifies strength/typical/need for each category</a:t>
            </a:r>
          </a:p>
          <a:p>
            <a:pPr marL="0" lvl="0" indent="0">
              <a:spcBef>
                <a:spcPts val="0"/>
              </a:spcBef>
              <a:buNone/>
            </a:pPr>
            <a:endParaRPr/>
          </a:p>
          <a:p>
            <a:pPr marL="0" lvl="0" indent="0">
              <a:spcBef>
                <a:spcPts val="0"/>
              </a:spcBef>
              <a:buNone/>
            </a:pPr>
            <a:endParaRPr/>
          </a:p>
        </p:txBody>
      </p:sp>
      <p:sp>
        <p:nvSpPr>
          <p:cNvPr id="170" name="Shape 170"/>
          <p:cNvSpPr txBox="1">
            <a:spLocks noGrp="1"/>
          </p:cNvSpPr>
          <p:nvPr>
            <p:ph type="body" idx="2"/>
          </p:nvPr>
        </p:nvSpPr>
        <p:spPr>
          <a:xfrm>
            <a:off x="4832400" y="1171675"/>
            <a:ext cx="3999900" cy="3397200"/>
          </a:xfrm>
          <a:prstGeom prst="rect">
            <a:avLst/>
          </a:prstGeom>
        </p:spPr>
        <p:txBody>
          <a:bodyPr wrap="square" lIns="91425" tIns="91425" rIns="91425" bIns="91425" anchor="t" anchorCtr="0">
            <a:noAutofit/>
          </a:bodyPr>
          <a:lstStyle/>
          <a:p>
            <a:pPr marL="0" lvl="0" indent="0">
              <a:spcBef>
                <a:spcPts val="0"/>
              </a:spcBef>
              <a:buNone/>
            </a:pPr>
            <a:r>
              <a:rPr lang="en"/>
              <a:t>Teacher Ratings</a:t>
            </a:r>
          </a:p>
          <a:p>
            <a:pPr marL="0" lvl="0" indent="0">
              <a:spcBef>
                <a:spcPts val="0"/>
              </a:spcBef>
              <a:buNone/>
            </a:pPr>
            <a:r>
              <a:rPr lang="en"/>
              <a:t>How often teacher SAW the behavior during the past 4 weeks:</a:t>
            </a:r>
          </a:p>
          <a:p>
            <a:pPr marL="457200" lvl="0" indent="-317500" rtl="0">
              <a:spcBef>
                <a:spcPts val="0"/>
              </a:spcBef>
              <a:spcAft>
                <a:spcPts val="0"/>
              </a:spcAft>
              <a:buSzPts val="1400"/>
              <a:buChar char="●"/>
            </a:pPr>
            <a:r>
              <a:rPr lang="en"/>
              <a:t>Never</a:t>
            </a:r>
          </a:p>
          <a:p>
            <a:pPr marL="457200" lvl="0" indent="-317500" rtl="0">
              <a:spcBef>
                <a:spcPts val="0"/>
              </a:spcBef>
              <a:spcAft>
                <a:spcPts val="0"/>
              </a:spcAft>
              <a:buSzPts val="1400"/>
              <a:buChar char="●"/>
            </a:pPr>
            <a:r>
              <a:rPr lang="en"/>
              <a:t>Rarely</a:t>
            </a:r>
          </a:p>
          <a:p>
            <a:pPr marL="457200" lvl="0" indent="-317500" rtl="0">
              <a:spcBef>
                <a:spcPts val="0"/>
              </a:spcBef>
              <a:spcAft>
                <a:spcPts val="0"/>
              </a:spcAft>
              <a:buSzPts val="1400"/>
              <a:buChar char="●"/>
            </a:pPr>
            <a:r>
              <a:rPr lang="en"/>
              <a:t>Occasionally</a:t>
            </a:r>
          </a:p>
          <a:p>
            <a:pPr marL="457200" lvl="0" indent="-317500" rtl="0">
              <a:spcBef>
                <a:spcPts val="0"/>
              </a:spcBef>
              <a:spcAft>
                <a:spcPts val="0"/>
              </a:spcAft>
              <a:buSzPts val="1400"/>
              <a:buChar char="●"/>
            </a:pPr>
            <a:r>
              <a:rPr lang="en"/>
              <a:t>Frequently</a:t>
            </a:r>
          </a:p>
          <a:p>
            <a:pPr marL="457200" lvl="0" indent="-317500" rtl="0">
              <a:spcBef>
                <a:spcPts val="0"/>
              </a:spcBef>
              <a:buSzPts val="1400"/>
              <a:buChar char="●"/>
            </a:pPr>
            <a:r>
              <a:rPr lang="en"/>
              <a:t>Very Frequently</a:t>
            </a:r>
          </a:p>
          <a:p>
            <a:pPr marL="0" lvl="0" indent="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dk2"/>
                </a:solidFill>
              </a:rPr>
              <a:t>Burlington, Massachusetts</a:t>
            </a:r>
          </a:p>
        </p:txBody>
      </p:sp>
      <p:sp>
        <p:nvSpPr>
          <p:cNvPr id="66" name="Shape 66"/>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a:spcBef>
                <a:spcPts val="0"/>
              </a:spcBef>
              <a:buNone/>
            </a:pPr>
            <a:r>
              <a:rPr lang="en"/>
              <a:t>Northwest of Boston - 13 miles</a:t>
            </a:r>
          </a:p>
          <a:p>
            <a:pPr marL="0" lvl="0" indent="0">
              <a:spcBef>
                <a:spcPts val="0"/>
              </a:spcBef>
              <a:buNone/>
            </a:pPr>
            <a:r>
              <a:rPr lang="en"/>
              <a:t>Square Miles - 11.88</a:t>
            </a:r>
          </a:p>
          <a:p>
            <a:pPr marL="0" lvl="0" indent="0">
              <a:spcBef>
                <a:spcPts val="0"/>
              </a:spcBef>
              <a:buNone/>
            </a:pPr>
            <a:r>
              <a:rPr lang="en"/>
              <a:t>Population</a:t>
            </a:r>
          </a:p>
          <a:p>
            <a:pPr marL="0" lvl="0" indent="0">
              <a:spcBef>
                <a:spcPts val="0"/>
              </a:spcBef>
              <a:buNone/>
            </a:pPr>
            <a:r>
              <a:rPr lang="en"/>
              <a:t>	Residents - 25,000</a:t>
            </a:r>
          </a:p>
          <a:p>
            <a:pPr marL="0" lvl="0" indent="0">
              <a:spcBef>
                <a:spcPts val="0"/>
              </a:spcBef>
              <a:buNone/>
            </a:pPr>
            <a:r>
              <a:rPr lang="en"/>
              <a:t>	Daytime - 150,000</a:t>
            </a:r>
          </a:p>
          <a:p>
            <a:pPr marL="0" lvl="0" indent="0">
              <a:spcBef>
                <a:spcPts val="0"/>
              </a:spcBef>
              <a:buNone/>
            </a:pPr>
            <a:r>
              <a:rPr lang="en"/>
              <a:t>Industries - technology, medical, business, hotels, shopping and restaurants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sz="2400" b="1">
                <a:solidFill>
                  <a:schemeClr val="accent5"/>
                </a:solidFill>
              </a:rPr>
              <a:t>Universal Screening Periods</a:t>
            </a:r>
          </a:p>
        </p:txBody>
      </p:sp>
      <p:sp>
        <p:nvSpPr>
          <p:cNvPr id="176" name="Shape 176"/>
          <p:cNvSpPr txBox="1">
            <a:spLocks noGrp="1"/>
          </p:cNvSpPr>
          <p:nvPr>
            <p:ph type="body" idx="1"/>
          </p:nvPr>
        </p:nvSpPr>
        <p:spPr>
          <a:xfrm>
            <a:off x="311700" y="1135225"/>
            <a:ext cx="8520600" cy="3339000"/>
          </a:xfrm>
          <a:prstGeom prst="rect">
            <a:avLst/>
          </a:prstGeom>
        </p:spPr>
        <p:txBody>
          <a:bodyPr wrap="square" lIns="91425" tIns="91425" rIns="91425" bIns="91425" anchor="t" anchorCtr="0">
            <a:noAutofit/>
          </a:bodyPr>
          <a:lstStyle/>
          <a:p>
            <a:pPr marL="0" lvl="0" indent="0">
              <a:spcBef>
                <a:spcPts val="0"/>
              </a:spcBef>
              <a:buNone/>
            </a:pPr>
            <a:r>
              <a:rPr lang="en">
                <a:solidFill>
                  <a:schemeClr val="dk2"/>
                </a:solidFill>
              </a:rPr>
              <a:t>*October/November</a:t>
            </a:r>
            <a:r>
              <a:rPr lang="en"/>
              <a:t> - DESSA Mini / DESSA for selected students</a:t>
            </a:r>
          </a:p>
          <a:p>
            <a:pPr marL="0" lvl="0" indent="0">
              <a:spcBef>
                <a:spcPts val="0"/>
              </a:spcBef>
              <a:buNone/>
            </a:pPr>
            <a:r>
              <a:rPr lang="en">
                <a:solidFill>
                  <a:schemeClr val="accent3"/>
                </a:solidFill>
              </a:rPr>
              <a:t>December </a:t>
            </a:r>
            <a:r>
              <a:rPr lang="en"/>
              <a:t>- Review DESSA Mini results and interventions</a:t>
            </a:r>
          </a:p>
          <a:p>
            <a:pPr marL="0" lvl="0" indent="0" rtl="0">
              <a:spcBef>
                <a:spcPts val="0"/>
              </a:spcBef>
              <a:buNone/>
            </a:pPr>
            <a:r>
              <a:rPr lang="en">
                <a:solidFill>
                  <a:schemeClr val="dk2"/>
                </a:solidFill>
              </a:rPr>
              <a:t>*January </a:t>
            </a:r>
            <a:r>
              <a:rPr lang="en"/>
              <a:t>- DESSA Mini/ DESSA for selected students</a:t>
            </a:r>
          </a:p>
          <a:p>
            <a:pPr marL="0" lvl="0" indent="0">
              <a:spcBef>
                <a:spcPts val="0"/>
              </a:spcBef>
              <a:buNone/>
            </a:pPr>
            <a:r>
              <a:rPr lang="en">
                <a:solidFill>
                  <a:schemeClr val="accent3"/>
                </a:solidFill>
              </a:rPr>
              <a:t>February </a:t>
            </a:r>
            <a:r>
              <a:rPr lang="en"/>
              <a:t>- Review DESSA Mini results, progress, and interventions</a:t>
            </a:r>
          </a:p>
          <a:p>
            <a:pPr marL="0" lvl="0" indent="0">
              <a:spcBef>
                <a:spcPts val="0"/>
              </a:spcBef>
              <a:buNone/>
            </a:pPr>
            <a:r>
              <a:rPr lang="en">
                <a:solidFill>
                  <a:schemeClr val="dk2"/>
                </a:solidFill>
              </a:rPr>
              <a:t>*May </a:t>
            </a:r>
            <a:r>
              <a:rPr lang="en"/>
              <a:t>- DESSA Mini / DESSA for selected students</a:t>
            </a:r>
          </a:p>
          <a:p>
            <a:pPr marL="0" lvl="0" indent="0">
              <a:spcBef>
                <a:spcPts val="0"/>
              </a:spcBef>
              <a:buNone/>
            </a:pPr>
            <a:r>
              <a:rPr lang="en">
                <a:solidFill>
                  <a:schemeClr val="accent3"/>
                </a:solidFill>
              </a:rPr>
              <a:t>June </a:t>
            </a:r>
            <a:r>
              <a:rPr lang="en"/>
              <a:t>- Review DESSA Mini results, progress, and interventions</a:t>
            </a:r>
          </a:p>
          <a:p>
            <a:pPr marL="0" lvl="0" indent="0">
              <a:spcBef>
                <a:spcPts val="0"/>
              </a:spcBef>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265500" y="1435800"/>
            <a:ext cx="4045200" cy="1333200"/>
          </a:xfrm>
          <a:prstGeom prst="rect">
            <a:avLst/>
          </a:prstGeom>
        </p:spPr>
        <p:txBody>
          <a:bodyPr wrap="square" lIns="91425" tIns="91425" rIns="91425" bIns="91425" anchor="b" anchorCtr="0">
            <a:noAutofit/>
          </a:bodyPr>
          <a:lstStyle/>
          <a:p>
            <a:pPr marL="0" lvl="0" indent="0" rtl="0">
              <a:spcBef>
                <a:spcPts val="0"/>
              </a:spcBef>
              <a:buNone/>
            </a:pPr>
            <a:r>
              <a:rPr lang="en" b="1"/>
              <a:t>Focus</a:t>
            </a:r>
          </a:p>
        </p:txBody>
      </p:sp>
      <p:sp>
        <p:nvSpPr>
          <p:cNvPr id="182" name="Shape 182"/>
          <p:cNvSpPr txBox="1">
            <a:spLocks noGrp="1"/>
          </p:cNvSpPr>
          <p:nvPr>
            <p:ph type="subTitle" idx="1"/>
          </p:nvPr>
        </p:nvSpPr>
        <p:spPr>
          <a:xfrm>
            <a:off x="265500" y="2769001"/>
            <a:ext cx="4045200" cy="1345500"/>
          </a:xfrm>
          <a:prstGeom prst="rect">
            <a:avLst/>
          </a:prstGeom>
        </p:spPr>
        <p:txBody>
          <a:bodyPr wrap="square" lIns="91425" tIns="91425" rIns="91425" bIns="91425" anchor="t" anchorCtr="0">
            <a:noAutofit/>
          </a:bodyPr>
          <a:lstStyle/>
          <a:p>
            <a:pPr marL="0" lvl="0" indent="0">
              <a:spcBef>
                <a:spcPts val="0"/>
              </a:spcBef>
              <a:buNone/>
            </a:pPr>
            <a:r>
              <a:rPr lang="en"/>
              <a:t>2016-2017 </a:t>
            </a:r>
          </a:p>
        </p:txBody>
      </p:sp>
      <p:sp>
        <p:nvSpPr>
          <p:cNvPr id="183" name="Shape 183"/>
          <p:cNvSpPr txBox="1">
            <a:spLocks noGrp="1"/>
          </p:cNvSpPr>
          <p:nvPr>
            <p:ph type="body" idx="2"/>
          </p:nvPr>
        </p:nvSpPr>
        <p:spPr>
          <a:xfrm>
            <a:off x="4939500" y="724200"/>
            <a:ext cx="3837000" cy="3695100"/>
          </a:xfrm>
          <a:prstGeom prst="rect">
            <a:avLst/>
          </a:prstGeom>
        </p:spPr>
        <p:txBody>
          <a:bodyPr wrap="square" lIns="91425" tIns="91425" rIns="91425" bIns="91425" anchor="ctr" anchorCtr="0">
            <a:noAutofit/>
          </a:bodyPr>
          <a:lstStyle/>
          <a:p>
            <a:pPr marL="0" lvl="0" indent="0" algn="ctr">
              <a:spcBef>
                <a:spcPts val="0"/>
              </a:spcBef>
              <a:buNone/>
            </a:pPr>
            <a:r>
              <a:rPr lang="en" sz="3000">
                <a:solidFill>
                  <a:schemeClr val="accent3"/>
                </a:solidFill>
              </a:rPr>
              <a:t>Tier 2&amp;3</a:t>
            </a:r>
          </a:p>
          <a:p>
            <a:pPr marL="0" lvl="0" indent="0">
              <a:spcBef>
                <a:spcPts val="0"/>
              </a:spcBef>
              <a:buNone/>
            </a:pPr>
            <a:r>
              <a:rPr lang="en"/>
              <a:t>PD  -  Tier 2  &amp; 3 Interventions</a:t>
            </a:r>
          </a:p>
          <a:p>
            <a:pPr marL="0" lvl="0" indent="0">
              <a:spcBef>
                <a:spcPts val="0"/>
              </a:spcBef>
              <a:buNone/>
            </a:pPr>
            <a:r>
              <a:rPr lang="en"/>
              <a:t>Focus on Student Plans</a:t>
            </a:r>
          </a:p>
          <a:p>
            <a:pPr marL="0" lvl="0" indent="0">
              <a:spcBef>
                <a:spcPts val="0"/>
              </a:spcBef>
              <a:buNone/>
            </a:pPr>
            <a:r>
              <a:rPr lang="en"/>
              <a:t>Full Implementation of DESSA Comprehensive System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311700" y="486200"/>
            <a:ext cx="8520600" cy="607800"/>
          </a:xfrm>
          <a:prstGeom prst="rect">
            <a:avLst/>
          </a:prstGeom>
        </p:spPr>
        <p:txBody>
          <a:bodyPr wrap="square" lIns="91425" tIns="91425" rIns="91425" bIns="91425" anchor="t" anchorCtr="0">
            <a:noAutofit/>
          </a:bodyPr>
          <a:lstStyle/>
          <a:p>
            <a:pPr marL="0" lvl="0" indent="0">
              <a:spcBef>
                <a:spcPts val="0"/>
              </a:spcBef>
              <a:buNone/>
            </a:pPr>
            <a:r>
              <a:rPr lang="en" b="1">
                <a:solidFill>
                  <a:schemeClr val="dk2"/>
                </a:solidFill>
              </a:rPr>
              <a:t>PD for Tier 1,  2 and 3</a:t>
            </a:r>
          </a:p>
        </p:txBody>
      </p:sp>
      <p:sp>
        <p:nvSpPr>
          <p:cNvPr id="189" name="Shape 189"/>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a:spcBef>
                <a:spcPts val="0"/>
              </a:spcBef>
              <a:buNone/>
            </a:pPr>
            <a:r>
              <a:rPr lang="en" sz="1400"/>
              <a:t>Tier 1 - </a:t>
            </a:r>
            <a:r>
              <a:rPr lang="en" sz="1400" u="sng">
                <a:solidFill>
                  <a:schemeClr val="hlink"/>
                </a:solidFill>
                <a:hlinkClick r:id="rId3"/>
              </a:rPr>
              <a:t>Responsive Classroom Training</a:t>
            </a:r>
            <a:r>
              <a:rPr lang="en" sz="1400"/>
              <a:t> (link) </a:t>
            </a:r>
          </a:p>
          <a:p>
            <a:pPr marL="457200" lvl="0" indent="-317500">
              <a:lnSpc>
                <a:spcPct val="100000"/>
              </a:lnSpc>
              <a:spcBef>
                <a:spcPts val="0"/>
              </a:spcBef>
              <a:spcAft>
                <a:spcPts val="0"/>
              </a:spcAft>
              <a:buSzPts val="1400"/>
              <a:buChar char="●"/>
            </a:pPr>
            <a:r>
              <a:rPr lang="en" sz="1400"/>
              <a:t>30 teachers</a:t>
            </a:r>
          </a:p>
          <a:p>
            <a:pPr marL="457200" lvl="0" indent="-317500">
              <a:lnSpc>
                <a:spcPct val="100000"/>
              </a:lnSpc>
              <a:spcBef>
                <a:spcPts val="0"/>
              </a:spcBef>
              <a:buSzPts val="1400"/>
              <a:buChar char="●"/>
            </a:pPr>
            <a:r>
              <a:rPr lang="en" sz="1400"/>
              <a:t>4 Days in August </a:t>
            </a:r>
          </a:p>
          <a:p>
            <a:pPr marL="0" lvl="0" indent="0">
              <a:spcBef>
                <a:spcPts val="0"/>
              </a:spcBef>
              <a:buNone/>
            </a:pPr>
            <a:r>
              <a:rPr lang="en" sz="1400"/>
              <a:t>Tier 2 - </a:t>
            </a:r>
            <a:r>
              <a:rPr lang="en" sz="1400" u="sng">
                <a:solidFill>
                  <a:schemeClr val="hlink"/>
                </a:solidFill>
                <a:hlinkClick r:id="rId4"/>
              </a:rPr>
              <a:t>Zones of Regulation Training ( Social Thinking)</a:t>
            </a:r>
            <a:r>
              <a:rPr lang="en" sz="1400"/>
              <a:t> ( link)</a:t>
            </a:r>
          </a:p>
          <a:p>
            <a:pPr marL="457200" lvl="0" indent="-317500">
              <a:lnSpc>
                <a:spcPct val="100000"/>
              </a:lnSpc>
              <a:spcBef>
                <a:spcPts val="0"/>
              </a:spcBef>
              <a:spcAft>
                <a:spcPts val="0"/>
              </a:spcAft>
              <a:buSzPts val="1400"/>
              <a:buChar char="●"/>
            </a:pPr>
            <a:r>
              <a:rPr lang="en" sz="1400"/>
              <a:t>Guidance and School Psychologists</a:t>
            </a:r>
          </a:p>
          <a:p>
            <a:pPr marL="457200" lvl="0" indent="-317500" rtl="0">
              <a:lnSpc>
                <a:spcPct val="100000"/>
              </a:lnSpc>
              <a:spcBef>
                <a:spcPts val="0"/>
              </a:spcBef>
              <a:buSzPts val="1400"/>
              <a:buChar char="●"/>
            </a:pPr>
            <a:r>
              <a:rPr lang="en" sz="1400"/>
              <a:t>1 Day August &amp; purchase materials</a:t>
            </a:r>
          </a:p>
          <a:p>
            <a:pPr marL="0" lvl="0" indent="0">
              <a:spcBef>
                <a:spcPts val="0"/>
              </a:spcBef>
              <a:buNone/>
            </a:pPr>
            <a:r>
              <a:rPr lang="en" sz="1400"/>
              <a:t>Tier 3 - </a:t>
            </a:r>
            <a:r>
              <a:rPr lang="en" sz="1400" u="sng">
                <a:solidFill>
                  <a:schemeClr val="hlink"/>
                </a:solidFill>
                <a:hlinkClick r:id="rId5"/>
              </a:rPr>
              <a:t>McLean Hospital Outreach </a:t>
            </a:r>
            <a:r>
              <a:rPr lang="en" sz="1400"/>
              <a:t> ( link)</a:t>
            </a:r>
          </a:p>
          <a:p>
            <a:pPr marL="457200" lvl="0" indent="-317500">
              <a:spcBef>
                <a:spcPts val="0"/>
              </a:spcBef>
              <a:spcAft>
                <a:spcPts val="0"/>
              </a:spcAft>
              <a:buSzPts val="1400"/>
              <a:buChar char="●"/>
            </a:pPr>
            <a:r>
              <a:rPr lang="en" sz="1400"/>
              <a:t>Guidance and School Psychologists</a:t>
            </a:r>
          </a:p>
          <a:p>
            <a:pPr marL="457200" lvl="0" indent="-317500">
              <a:spcBef>
                <a:spcPts val="0"/>
              </a:spcBef>
              <a:buSzPts val="1400"/>
              <a:buChar char="●"/>
            </a:pPr>
            <a:r>
              <a:rPr lang="en" sz="1400"/>
              <a:t>Every other Friday morning, Oct-June</a:t>
            </a:r>
          </a:p>
          <a:p>
            <a:pPr marL="0" lvl="0" indent="0">
              <a:spcBef>
                <a:spcPts val="0"/>
              </a:spcBef>
              <a:buNone/>
            </a:pPr>
            <a:r>
              <a:rPr lang="en"/>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24525" y="325375"/>
            <a:ext cx="8520600" cy="607800"/>
          </a:xfrm>
          <a:prstGeom prst="rect">
            <a:avLst/>
          </a:prstGeom>
        </p:spPr>
        <p:txBody>
          <a:bodyPr wrap="square" lIns="91425" tIns="91425" rIns="91425" bIns="91425" anchor="t" anchorCtr="0">
            <a:noAutofit/>
          </a:bodyPr>
          <a:lstStyle/>
          <a:p>
            <a:pPr marL="0" lvl="0" indent="0">
              <a:spcBef>
                <a:spcPts val="0"/>
              </a:spcBef>
              <a:buNone/>
            </a:pPr>
            <a:r>
              <a:rPr lang="en" b="1">
                <a:solidFill>
                  <a:schemeClr val="accent3"/>
                </a:solidFill>
              </a:rPr>
              <a:t>Student Plans </a:t>
            </a:r>
          </a:p>
        </p:txBody>
      </p:sp>
      <p:sp>
        <p:nvSpPr>
          <p:cNvPr id="195" name="Shape 195"/>
          <p:cNvSpPr txBox="1">
            <a:spLocks noGrp="1"/>
          </p:cNvSpPr>
          <p:nvPr>
            <p:ph type="body" idx="1"/>
          </p:nvPr>
        </p:nvSpPr>
        <p:spPr>
          <a:xfrm>
            <a:off x="311700" y="1201675"/>
            <a:ext cx="8520600" cy="3339000"/>
          </a:xfrm>
          <a:prstGeom prst="rect">
            <a:avLst/>
          </a:prstGeom>
        </p:spPr>
        <p:txBody>
          <a:bodyPr wrap="square" lIns="91425" tIns="91425" rIns="91425" bIns="91425" anchor="t" anchorCtr="0">
            <a:noAutofit/>
          </a:bodyPr>
          <a:lstStyle/>
          <a:p>
            <a:pPr marL="0" lvl="0" indent="0" rtl="0">
              <a:spcBef>
                <a:spcPts val="0"/>
              </a:spcBef>
              <a:spcAft>
                <a:spcPts val="0"/>
              </a:spcAft>
              <a:buNone/>
            </a:pPr>
            <a:r>
              <a:rPr lang="en" sz="1400" b="1">
                <a:solidFill>
                  <a:srgbClr val="000000"/>
                </a:solidFill>
                <a:highlight>
                  <a:srgbClr val="FFFFFF"/>
                </a:highlight>
              </a:rPr>
              <a:t>School Psychologists complete plans at Grade Level Meetings or Problem Solving Team Meetings</a:t>
            </a:r>
          </a:p>
          <a:p>
            <a:pPr marL="0" lvl="0" indent="0" rtl="0">
              <a:spcBef>
                <a:spcPts val="0"/>
              </a:spcBef>
              <a:spcAft>
                <a:spcPts val="0"/>
              </a:spcAft>
              <a:buNone/>
            </a:pPr>
            <a:endParaRPr sz="1400">
              <a:solidFill>
                <a:srgbClr val="000000"/>
              </a:solidFill>
              <a:highlight>
                <a:srgbClr val="FFFFFF"/>
              </a:highlight>
            </a:endParaRPr>
          </a:p>
          <a:p>
            <a:pPr marL="0" lvl="0" indent="0" rtl="0">
              <a:spcBef>
                <a:spcPts val="0"/>
              </a:spcBef>
              <a:spcAft>
                <a:spcPts val="0"/>
              </a:spcAft>
              <a:buNone/>
            </a:pPr>
            <a:r>
              <a:rPr lang="en" sz="1400" b="1">
                <a:solidFill>
                  <a:srgbClr val="000000"/>
                </a:solidFill>
                <a:highlight>
                  <a:srgbClr val="FFFFFF"/>
                </a:highlight>
              </a:rPr>
              <a:t>Guiding Questions (</a:t>
            </a:r>
            <a:r>
              <a:rPr lang="en" sz="1400" b="1" u="sng">
                <a:solidFill>
                  <a:schemeClr val="hlink"/>
                </a:solidFill>
                <a:highlight>
                  <a:srgbClr val="FFFFFF"/>
                </a:highlight>
                <a:hlinkClick r:id="rId3"/>
              </a:rPr>
              <a:t>Jessica Minahan, M.Ed., BCBA</a:t>
            </a:r>
            <a:r>
              <a:rPr lang="en" sz="1400" b="1">
                <a:solidFill>
                  <a:srgbClr val="000000"/>
                </a:solidFill>
                <a:highlight>
                  <a:srgbClr val="FFFFFF"/>
                </a:highlight>
              </a:rPr>
              <a:t>):</a:t>
            </a:r>
          </a:p>
          <a:p>
            <a:pPr marL="0" lvl="0" indent="0" rtl="0">
              <a:spcBef>
                <a:spcPts val="0"/>
              </a:spcBef>
              <a:spcAft>
                <a:spcPts val="0"/>
              </a:spcAft>
              <a:buNone/>
            </a:pPr>
            <a:r>
              <a:rPr lang="en" sz="1400">
                <a:solidFill>
                  <a:srgbClr val="000000"/>
                </a:solidFill>
                <a:highlight>
                  <a:srgbClr val="FFFFFF"/>
                </a:highlight>
              </a:rPr>
              <a:t>1.In three sentences or less, what is the behavior of concern?</a:t>
            </a:r>
          </a:p>
          <a:p>
            <a:pPr marL="0" lvl="0" indent="0" rtl="0">
              <a:spcBef>
                <a:spcPts val="0"/>
              </a:spcBef>
              <a:spcAft>
                <a:spcPts val="0"/>
              </a:spcAft>
              <a:buNone/>
            </a:pPr>
            <a:r>
              <a:rPr lang="en" sz="1400">
                <a:solidFill>
                  <a:srgbClr val="000000"/>
                </a:solidFill>
                <a:highlight>
                  <a:srgbClr val="FFFFFF"/>
                </a:highlight>
              </a:rPr>
              <a:t>2.When/where is this behavior/concern most likely to occur?</a:t>
            </a:r>
          </a:p>
          <a:p>
            <a:pPr marL="0" lvl="0" indent="0" rtl="0">
              <a:spcBef>
                <a:spcPts val="0"/>
              </a:spcBef>
              <a:spcAft>
                <a:spcPts val="0"/>
              </a:spcAft>
              <a:buNone/>
            </a:pPr>
            <a:r>
              <a:rPr lang="en" sz="1400">
                <a:solidFill>
                  <a:srgbClr val="000000"/>
                </a:solidFill>
                <a:highlight>
                  <a:srgbClr val="FFFFFF"/>
                </a:highlight>
              </a:rPr>
              <a:t>3.When/where is this behavior/concern least likely to occur?</a:t>
            </a:r>
          </a:p>
          <a:p>
            <a:pPr marL="0" lvl="0" indent="0" rtl="0">
              <a:spcBef>
                <a:spcPts val="0"/>
              </a:spcBef>
              <a:spcAft>
                <a:spcPts val="0"/>
              </a:spcAft>
              <a:buNone/>
            </a:pPr>
            <a:r>
              <a:rPr lang="en" sz="1400">
                <a:solidFill>
                  <a:srgbClr val="000000"/>
                </a:solidFill>
                <a:highlight>
                  <a:srgbClr val="FFFFFF"/>
                </a:highlight>
              </a:rPr>
              <a:t>4.What underdeveloped skills do you think are underlying the behavior/concern?</a:t>
            </a:r>
          </a:p>
          <a:p>
            <a:pPr marL="0" lvl="0" indent="0" rtl="0">
              <a:spcBef>
                <a:spcPts val="0"/>
              </a:spcBef>
              <a:spcAft>
                <a:spcPts val="0"/>
              </a:spcAft>
              <a:buNone/>
            </a:pPr>
            <a:r>
              <a:rPr lang="en" sz="1400">
                <a:solidFill>
                  <a:srgbClr val="000000"/>
                </a:solidFill>
                <a:highlight>
                  <a:srgbClr val="FFFFFF"/>
                </a:highlight>
              </a:rPr>
              <a:t>5.What strategies/interventions have been helpful and are currently in place to address the underdeveloped skills?</a:t>
            </a:r>
          </a:p>
          <a:p>
            <a:pPr marL="0" lvl="0" indent="0" rtl="0">
              <a:spcBef>
                <a:spcPts val="0"/>
              </a:spcBef>
              <a:spcAft>
                <a:spcPts val="0"/>
              </a:spcAft>
              <a:buNone/>
            </a:pPr>
            <a:r>
              <a:rPr lang="en" sz="1400">
                <a:solidFill>
                  <a:srgbClr val="000000"/>
                </a:solidFill>
                <a:highlight>
                  <a:srgbClr val="FFFFFF"/>
                </a:highlight>
              </a:rPr>
              <a:t>6.What strategies /interventions have been tried and were not helpful after consistent implementation? </a:t>
            </a:r>
          </a:p>
          <a:p>
            <a:pPr marL="0" lvl="0" indent="0" rtl="0">
              <a:spcBef>
                <a:spcPts val="0"/>
              </a:spcBef>
              <a:spcAft>
                <a:spcPts val="0"/>
              </a:spcAft>
              <a:buNone/>
            </a:pPr>
            <a:r>
              <a:rPr lang="en" sz="1400">
                <a:solidFill>
                  <a:srgbClr val="000000"/>
                </a:solidFill>
                <a:highlight>
                  <a:srgbClr val="FFFFFF"/>
                </a:highlight>
              </a:rPr>
              <a:t>7.What are the triggers of the behavior/concern? </a:t>
            </a:r>
          </a:p>
          <a:p>
            <a:pPr marL="0" lvl="0" indent="0" rtl="0">
              <a:spcBef>
                <a:spcPts val="0"/>
              </a:spcBef>
              <a:spcAft>
                <a:spcPts val="0"/>
              </a:spcAft>
              <a:buNone/>
            </a:pPr>
            <a:r>
              <a:rPr lang="en" sz="1400">
                <a:solidFill>
                  <a:srgbClr val="000000"/>
                </a:solidFill>
                <a:highlight>
                  <a:srgbClr val="FFFFFF"/>
                </a:highlight>
              </a:rPr>
              <a:t>8.What is the response/result of the behavior/concern typically?</a:t>
            </a:r>
            <a:r>
              <a:rPr lang="en" sz="1400">
                <a:solidFill>
                  <a:srgbClr val="0000FF"/>
                </a:solidFill>
                <a:highlight>
                  <a:srgbClr val="FFFFFF"/>
                </a:highlight>
              </a:rPr>
              <a:t> </a:t>
            </a:r>
          </a:p>
          <a:p>
            <a:pPr marL="0" lvl="0" indent="0">
              <a:spcBef>
                <a:spcPts val="0"/>
              </a:spcBef>
              <a:buNone/>
            </a:pPr>
            <a:endParaRPr/>
          </a:p>
          <a:p>
            <a:pPr marL="0" lvl="0" indent="0">
              <a:spcBef>
                <a:spcPts val="0"/>
              </a:spcBef>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accent3"/>
                </a:solidFill>
              </a:rPr>
              <a:t>Student Plans - continued</a:t>
            </a:r>
          </a:p>
        </p:txBody>
      </p:sp>
      <p:sp>
        <p:nvSpPr>
          <p:cNvPr id="201" name="Shape 201"/>
          <p:cNvSpPr txBox="1">
            <a:spLocks noGrp="1"/>
          </p:cNvSpPr>
          <p:nvPr>
            <p:ph type="body" idx="1"/>
          </p:nvPr>
        </p:nvSpPr>
        <p:spPr>
          <a:xfrm>
            <a:off x="180050" y="1446150"/>
            <a:ext cx="8520600" cy="3339000"/>
          </a:xfrm>
          <a:prstGeom prst="rect">
            <a:avLst/>
          </a:prstGeom>
        </p:spPr>
        <p:txBody>
          <a:bodyPr wrap="square" lIns="91425" tIns="91425" rIns="91425" bIns="91425" anchor="t" anchorCtr="0">
            <a:noAutofit/>
          </a:bodyPr>
          <a:lstStyle/>
          <a:p>
            <a:pPr marL="0" lvl="0" indent="0" rtl="0">
              <a:lnSpc>
                <a:spcPct val="100000"/>
              </a:lnSpc>
              <a:spcBef>
                <a:spcPts val="0"/>
              </a:spcBef>
              <a:spcAft>
                <a:spcPts val="0"/>
              </a:spcAft>
              <a:buNone/>
            </a:pPr>
            <a:r>
              <a:rPr lang="en" sz="1200" b="1">
                <a:solidFill>
                  <a:srgbClr val="000000"/>
                </a:solidFill>
              </a:rPr>
              <a:t>Tier 2 or 3 Intervention Plan</a:t>
            </a:r>
          </a:p>
          <a:p>
            <a:pPr marL="0" lvl="0" indent="0" rtl="0">
              <a:lnSpc>
                <a:spcPct val="100000"/>
              </a:lnSpc>
              <a:spcBef>
                <a:spcPts val="0"/>
              </a:spcBef>
              <a:spcAft>
                <a:spcPts val="0"/>
              </a:spcAft>
              <a:buNone/>
            </a:pPr>
            <a:endParaRPr sz="1200" b="1">
              <a:solidFill>
                <a:srgbClr val="000000"/>
              </a:solidFill>
            </a:endParaRPr>
          </a:p>
          <a:p>
            <a:pPr marL="0" lvl="0" indent="0" rtl="0">
              <a:lnSpc>
                <a:spcPct val="100000"/>
              </a:lnSpc>
              <a:spcBef>
                <a:spcPts val="0"/>
              </a:spcBef>
              <a:spcAft>
                <a:spcPts val="0"/>
              </a:spcAft>
              <a:buNone/>
            </a:pPr>
            <a:r>
              <a:rPr lang="en" sz="1200" b="1">
                <a:solidFill>
                  <a:srgbClr val="000000"/>
                </a:solidFill>
              </a:rPr>
              <a:t>Focus Skill:</a:t>
            </a:r>
          </a:p>
          <a:p>
            <a:pPr marL="0" lvl="0" indent="0" rtl="0">
              <a:lnSpc>
                <a:spcPct val="100000"/>
              </a:lnSpc>
              <a:spcBef>
                <a:spcPts val="0"/>
              </a:spcBef>
              <a:spcAft>
                <a:spcPts val="0"/>
              </a:spcAft>
              <a:buNone/>
            </a:pPr>
            <a:endParaRPr sz="1200" b="1">
              <a:solidFill>
                <a:srgbClr val="000000"/>
              </a:solidFill>
            </a:endParaRPr>
          </a:p>
          <a:p>
            <a:pPr marL="0" lvl="0" indent="0">
              <a:spcBef>
                <a:spcPts val="0"/>
              </a:spcBef>
              <a:buNone/>
            </a:pPr>
            <a:endParaRPr/>
          </a:p>
        </p:txBody>
      </p:sp>
      <p:graphicFrame>
        <p:nvGraphicFramePr>
          <p:cNvPr id="202" name="Shape 202"/>
          <p:cNvGraphicFramePr/>
          <p:nvPr/>
        </p:nvGraphicFramePr>
        <p:xfrm>
          <a:off x="773850" y="2261100"/>
          <a:ext cx="7239000" cy="1584839"/>
        </p:xfrm>
        <a:graphic>
          <a:graphicData uri="http://schemas.openxmlformats.org/drawingml/2006/table">
            <a:tbl>
              <a:tblPr>
                <a:noFill/>
                <a:tableStyleId>{544D2F59-CFCC-4D1A-BCD7-F6E48F114083}</a:tableStyleId>
              </a:tblPr>
              <a:tblGrid>
                <a:gridCol w="2190225"/>
                <a:gridCol w="5048775"/>
              </a:tblGrid>
              <a:tr h="381000">
                <a:tc>
                  <a:txBody>
                    <a:bodyPr/>
                    <a:lstStyle/>
                    <a:p>
                      <a:pPr marL="0" lvl="0" indent="0">
                        <a:spcBef>
                          <a:spcPts val="0"/>
                        </a:spcBef>
                        <a:buNone/>
                      </a:pPr>
                      <a:r>
                        <a:rPr lang="en"/>
                        <a:t>Accommodations</a:t>
                      </a:r>
                    </a:p>
                  </a:txBody>
                  <a:tcPr marL="91425" marR="91425" marT="91425" marB="91425"/>
                </a:tc>
                <a:tc>
                  <a:txBody>
                    <a:bodyPr/>
                    <a:lstStyle/>
                    <a:p>
                      <a:pPr marL="0" lvl="0" indent="0">
                        <a:spcBef>
                          <a:spcPts val="0"/>
                        </a:spcBef>
                        <a:buNone/>
                      </a:pPr>
                      <a:endParaRPr/>
                    </a:p>
                  </a:txBody>
                  <a:tcPr marL="91425" marR="91425" marT="91425" marB="91425"/>
                </a:tc>
              </a:tr>
              <a:tr h="381000">
                <a:tc>
                  <a:txBody>
                    <a:bodyPr/>
                    <a:lstStyle/>
                    <a:p>
                      <a:pPr marL="0" lvl="0" indent="0">
                        <a:spcBef>
                          <a:spcPts val="0"/>
                        </a:spcBef>
                        <a:buNone/>
                      </a:pPr>
                      <a:r>
                        <a:rPr lang="en"/>
                        <a:t>Strategies</a:t>
                      </a:r>
                    </a:p>
                  </a:txBody>
                  <a:tcPr marL="91425" marR="91425" marT="91425" marB="91425"/>
                </a:tc>
                <a:tc>
                  <a:txBody>
                    <a:bodyPr/>
                    <a:lstStyle/>
                    <a:p>
                      <a:pPr marL="0" lvl="0" indent="0">
                        <a:spcBef>
                          <a:spcPts val="0"/>
                        </a:spcBef>
                        <a:buNone/>
                      </a:pPr>
                      <a:endParaRPr/>
                    </a:p>
                  </a:txBody>
                  <a:tcPr marL="91425" marR="91425" marT="91425" marB="91425"/>
                </a:tc>
              </a:tr>
              <a:tr h="381000">
                <a:tc>
                  <a:txBody>
                    <a:bodyPr/>
                    <a:lstStyle/>
                    <a:p>
                      <a:pPr marL="0" lvl="0" indent="0">
                        <a:spcBef>
                          <a:spcPts val="0"/>
                        </a:spcBef>
                        <a:buNone/>
                      </a:pPr>
                      <a:r>
                        <a:rPr lang="en"/>
                        <a:t>Explicit Teaching</a:t>
                      </a:r>
                    </a:p>
                  </a:txBody>
                  <a:tcPr marL="91425" marR="91425" marT="91425" marB="91425"/>
                </a:tc>
                <a:tc>
                  <a:txBody>
                    <a:bodyPr/>
                    <a:lstStyle/>
                    <a:p>
                      <a:pPr marL="0" lvl="0" indent="0">
                        <a:spcBef>
                          <a:spcPts val="0"/>
                        </a:spcBef>
                        <a:buNone/>
                      </a:pPr>
                      <a:endParaRPr/>
                    </a:p>
                  </a:txBody>
                  <a:tcPr marL="91425" marR="91425" marT="91425" marB="91425"/>
                </a:tc>
              </a:tr>
              <a:tr h="381000">
                <a:tc>
                  <a:txBody>
                    <a:bodyPr/>
                    <a:lstStyle/>
                    <a:p>
                      <a:pPr marL="0" lvl="0" indent="0">
                        <a:spcBef>
                          <a:spcPts val="0"/>
                        </a:spcBef>
                        <a:buNone/>
                      </a:pPr>
                      <a:r>
                        <a:rPr lang="en"/>
                        <a:t>Who/Where</a:t>
                      </a:r>
                    </a:p>
                  </a:txBody>
                  <a:tcPr marL="91425" marR="91425" marT="91425" marB="91425"/>
                </a:tc>
                <a:tc>
                  <a:txBody>
                    <a:bodyPr/>
                    <a:lstStyle/>
                    <a:p>
                      <a:pPr marL="0" lvl="0" indent="0">
                        <a:spcBef>
                          <a:spcPts val="0"/>
                        </a:spcBef>
                        <a:buNone/>
                      </a:pPr>
                      <a:endParaRPr/>
                    </a:p>
                  </a:txBody>
                  <a:tcPr marL="91425" marR="91425" marT="91425" marB="91425"/>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u="sng" dirty="0">
                <a:solidFill>
                  <a:schemeClr val="hlink"/>
                </a:solidFill>
                <a:hlinkClick r:id="rId3"/>
              </a:rPr>
              <a:t>Sample SEL Spreadsheet</a:t>
            </a:r>
          </a:p>
        </p:txBody>
      </p:sp>
      <p:sp>
        <p:nvSpPr>
          <p:cNvPr id="208" name="Shape 208"/>
          <p:cNvSpPr txBox="1">
            <a:spLocks noGrp="1"/>
          </p:cNvSpPr>
          <p:nvPr>
            <p:ph type="body" idx="1"/>
          </p:nvPr>
        </p:nvSpPr>
        <p:spPr>
          <a:xfrm>
            <a:off x="424525" y="1017800"/>
            <a:ext cx="8520600" cy="3339000"/>
          </a:xfrm>
          <a:prstGeom prst="rect">
            <a:avLst/>
          </a:prstGeom>
        </p:spPr>
        <p:txBody>
          <a:bodyPr wrap="square" lIns="91425" tIns="91425" rIns="91425" bIns="91425" anchor="t" anchorCtr="0">
            <a:noAutofit/>
          </a:bodyPr>
          <a:lstStyle/>
          <a:p>
            <a:pPr marL="0" lvl="0" indent="0">
              <a:spcBef>
                <a:spcPts val="0"/>
              </a:spcBef>
              <a:buNone/>
            </a:pPr>
            <a:r>
              <a:rPr lang="en-US" dirty="0" smtClean="0"/>
              <a:t>DESSA Mini and DESSA Ratings</a:t>
            </a:r>
          </a:p>
          <a:p>
            <a:pPr marL="0" lvl="0" indent="0">
              <a:spcBef>
                <a:spcPts val="0"/>
              </a:spcBef>
              <a:buNone/>
            </a:pPr>
            <a:r>
              <a:rPr lang="en" dirty="0" smtClean="0"/>
              <a:t>Target </a:t>
            </a:r>
            <a:r>
              <a:rPr lang="en" dirty="0"/>
              <a:t>Skill </a:t>
            </a:r>
            <a:r>
              <a:rPr lang="en" dirty="0" smtClean="0"/>
              <a:t>Area</a:t>
            </a:r>
            <a:r>
              <a:rPr lang="en-US" dirty="0" smtClean="0"/>
              <a:t> :</a:t>
            </a:r>
            <a:r>
              <a:rPr lang="en" dirty="0" smtClean="0"/>
              <a:t> </a:t>
            </a:r>
            <a:r>
              <a:rPr lang="en" dirty="0"/>
              <a:t>DESSA’s 8 categories</a:t>
            </a:r>
          </a:p>
          <a:p>
            <a:pPr marL="0" lvl="0" indent="0" rtl="0">
              <a:spcBef>
                <a:spcPts val="0"/>
              </a:spcBef>
              <a:buNone/>
            </a:pPr>
            <a:r>
              <a:rPr lang="en-US" dirty="0" smtClean="0"/>
              <a:t>Supports/Interventions: Classroom , Guidance, School Psychologist</a:t>
            </a:r>
            <a:endParaRPr lang="en" dirty="0"/>
          </a:p>
          <a:p>
            <a:pPr marL="0" lvl="0" indent="0">
              <a:spcBef>
                <a:spcPts val="0"/>
              </a:spcBef>
              <a:buNone/>
            </a:pPr>
            <a:r>
              <a:rPr lang="en" dirty="0" smtClean="0"/>
              <a:t>Other </a:t>
            </a:r>
            <a:r>
              <a:rPr lang="en" dirty="0"/>
              <a:t>Staff </a:t>
            </a:r>
            <a:r>
              <a:rPr lang="en-US" sz="1600" dirty="0" smtClean="0"/>
              <a:t>: </a:t>
            </a:r>
            <a:r>
              <a:rPr lang="en" dirty="0" smtClean="0"/>
              <a:t>SEL </a:t>
            </a:r>
            <a:r>
              <a:rPr lang="en" dirty="0"/>
              <a:t>Coach, Speech Language Pathologist for </a:t>
            </a:r>
            <a:r>
              <a:rPr lang="en" dirty="0" smtClean="0"/>
              <a:t>pragmatics</a:t>
            </a:r>
            <a:endParaRPr lang="en" dirty="0"/>
          </a:p>
          <a:p>
            <a:pPr marL="0" lvl="0" indent="0">
              <a:spcBef>
                <a:spcPts val="0"/>
              </a:spcBef>
              <a:buNone/>
            </a:pPr>
            <a:r>
              <a:rPr lang="en" dirty="0"/>
              <a:t>Tier Decision </a:t>
            </a:r>
            <a:r>
              <a:rPr lang="en" dirty="0" smtClean="0"/>
              <a:t>–  </a:t>
            </a:r>
            <a:r>
              <a:rPr lang="en" dirty="0"/>
              <a:t>I,2,3, IEP,504</a:t>
            </a:r>
          </a:p>
          <a:p>
            <a:pPr marL="0" lvl="0" indent="0">
              <a:spcBef>
                <a:spcPts val="0"/>
              </a:spcBef>
              <a:buNone/>
            </a:pPr>
            <a:r>
              <a:rPr lang="en" dirty="0"/>
              <a:t>Additional Notes - Open field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Shape 213"/>
          <p:cNvSpPr txBox="1">
            <a:spLocks noGrp="1"/>
          </p:cNvSpPr>
          <p:nvPr>
            <p:ph type="title"/>
          </p:nvPr>
        </p:nvSpPr>
        <p:spPr>
          <a:xfrm>
            <a:off x="265500" y="1382350"/>
            <a:ext cx="4045200" cy="1333200"/>
          </a:xfrm>
          <a:prstGeom prst="rect">
            <a:avLst/>
          </a:prstGeom>
        </p:spPr>
        <p:txBody>
          <a:bodyPr wrap="square" lIns="91425" tIns="91425" rIns="91425" bIns="91425" anchor="b" anchorCtr="0">
            <a:noAutofit/>
          </a:bodyPr>
          <a:lstStyle/>
          <a:p>
            <a:pPr marL="0" lvl="0" indent="0">
              <a:spcBef>
                <a:spcPts val="0"/>
              </a:spcBef>
              <a:buNone/>
            </a:pPr>
            <a:r>
              <a:rPr lang="en" b="1"/>
              <a:t>Focus</a:t>
            </a:r>
          </a:p>
        </p:txBody>
      </p:sp>
      <p:sp>
        <p:nvSpPr>
          <p:cNvPr id="214" name="Shape 214"/>
          <p:cNvSpPr txBox="1">
            <a:spLocks noGrp="1"/>
          </p:cNvSpPr>
          <p:nvPr>
            <p:ph type="body" idx="2"/>
          </p:nvPr>
        </p:nvSpPr>
        <p:spPr>
          <a:xfrm>
            <a:off x="4823325" y="724200"/>
            <a:ext cx="4100400" cy="3695100"/>
          </a:xfrm>
          <a:prstGeom prst="rect">
            <a:avLst/>
          </a:prstGeom>
        </p:spPr>
        <p:txBody>
          <a:bodyPr wrap="square" lIns="91425" tIns="91425" rIns="91425" bIns="91425" anchor="ctr" anchorCtr="0">
            <a:noAutofit/>
          </a:bodyPr>
          <a:lstStyle/>
          <a:p>
            <a:pPr marL="0" lvl="0" indent="0" algn="ctr" rtl="0">
              <a:spcBef>
                <a:spcPts val="0"/>
              </a:spcBef>
              <a:buNone/>
            </a:pPr>
            <a:r>
              <a:rPr lang="en" sz="3000">
                <a:solidFill>
                  <a:schemeClr val="accent3"/>
                </a:solidFill>
              </a:rPr>
              <a:t>Alignment/Integration</a:t>
            </a:r>
          </a:p>
          <a:p>
            <a:pPr marL="0" lvl="0" indent="0">
              <a:spcBef>
                <a:spcPts val="0"/>
              </a:spcBef>
              <a:buNone/>
            </a:pPr>
            <a:r>
              <a:rPr lang="en"/>
              <a:t>Tier 1 </a:t>
            </a:r>
          </a:p>
          <a:p>
            <a:pPr marL="457200" lvl="0" indent="-342900" rtl="0">
              <a:spcBef>
                <a:spcPts val="0"/>
              </a:spcBef>
              <a:spcAft>
                <a:spcPts val="0"/>
              </a:spcAft>
              <a:buSzPts val="1800"/>
              <a:buChar char="●"/>
            </a:pPr>
            <a:r>
              <a:rPr lang="en"/>
              <a:t>Read Aloud Book List aligned to DESSA Categories</a:t>
            </a:r>
          </a:p>
          <a:p>
            <a:pPr marL="457200" lvl="0" indent="-342900" rtl="0">
              <a:spcBef>
                <a:spcPts val="0"/>
              </a:spcBef>
              <a:buSzPts val="1800"/>
              <a:buChar char="●"/>
            </a:pPr>
            <a:r>
              <a:rPr lang="en"/>
              <a:t>Integration of PBIS, RC, Zones in classrooms</a:t>
            </a:r>
          </a:p>
          <a:p>
            <a:pPr marL="0" lvl="0" indent="0">
              <a:spcBef>
                <a:spcPts val="0"/>
              </a:spcBef>
              <a:buNone/>
            </a:pPr>
            <a:r>
              <a:rPr lang="en"/>
              <a:t>Tier 2&amp; 3- Crosswalk of Intervention Options aligned with DESSA Categories </a:t>
            </a:r>
          </a:p>
          <a:p>
            <a:pPr marL="0" lvl="0" indent="0" rtl="0">
              <a:spcBef>
                <a:spcPts val="0"/>
              </a:spcBef>
              <a:buNone/>
            </a:pPr>
            <a:r>
              <a:rPr lang="en"/>
              <a:t>Specialists -Responsive Classroom  one day training for special area teachers</a:t>
            </a:r>
          </a:p>
          <a:p>
            <a:pPr marL="0" lvl="0" indent="0">
              <a:spcBef>
                <a:spcPts val="0"/>
              </a:spcBef>
              <a:buNone/>
            </a:pPr>
            <a:endParaRPr/>
          </a:p>
        </p:txBody>
      </p:sp>
      <p:sp>
        <p:nvSpPr>
          <p:cNvPr id="215" name="Shape 215"/>
          <p:cNvSpPr txBox="1">
            <a:spLocks noGrp="1"/>
          </p:cNvSpPr>
          <p:nvPr>
            <p:ph type="subTitle" idx="1"/>
          </p:nvPr>
        </p:nvSpPr>
        <p:spPr>
          <a:xfrm>
            <a:off x="265500" y="2769001"/>
            <a:ext cx="4045200" cy="1345500"/>
          </a:xfrm>
          <a:prstGeom prst="rect">
            <a:avLst/>
          </a:prstGeom>
        </p:spPr>
        <p:txBody>
          <a:bodyPr wrap="square" lIns="91425" tIns="91425" rIns="91425" bIns="91425" anchor="t" anchorCtr="0">
            <a:noAutofit/>
          </a:bodyPr>
          <a:lstStyle/>
          <a:p>
            <a:pPr marL="0" lvl="0" indent="0">
              <a:spcBef>
                <a:spcPts val="0"/>
              </a:spcBef>
              <a:buNone/>
            </a:pPr>
            <a:r>
              <a:rPr lang="en"/>
              <a:t>2017-2018</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512700" y="1893300"/>
            <a:ext cx="8118600" cy="1522800"/>
          </a:xfrm>
          <a:prstGeom prst="rect">
            <a:avLst/>
          </a:prstGeom>
        </p:spPr>
        <p:txBody>
          <a:bodyPr wrap="square" lIns="91425" tIns="91425" rIns="91425" bIns="91425" anchor="b" anchorCtr="0">
            <a:noAutofit/>
          </a:bodyPr>
          <a:lstStyle/>
          <a:p>
            <a:pPr marL="0" lvl="0" indent="0" algn="ctr">
              <a:spcBef>
                <a:spcPts val="0"/>
              </a:spcBef>
              <a:buNone/>
            </a:pPr>
            <a:r>
              <a:rPr lang="en"/>
              <a:t>Questions?</a:t>
            </a: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428825"/>
            <a:ext cx="8520600" cy="607800"/>
          </a:xfrm>
          <a:prstGeom prst="rect">
            <a:avLst/>
          </a:prstGeom>
        </p:spPr>
        <p:txBody>
          <a:bodyPr wrap="square" lIns="91425" tIns="91425" rIns="91425" bIns="91425" anchor="t" anchorCtr="0">
            <a:noAutofit/>
          </a:bodyPr>
          <a:lstStyle/>
          <a:p>
            <a:pPr marL="0" lvl="0" indent="0">
              <a:spcBef>
                <a:spcPts val="0"/>
              </a:spcBef>
              <a:buNone/>
            </a:pPr>
            <a:r>
              <a:rPr lang="en">
                <a:solidFill>
                  <a:schemeClr val="accent5"/>
                </a:solidFill>
              </a:rPr>
              <a:t>Burlington School District - Total Students 3,500</a:t>
            </a:r>
            <a:r>
              <a:rPr lang="en"/>
              <a:t>  </a:t>
            </a:r>
          </a:p>
          <a:p>
            <a:pPr marL="0" lvl="0" indent="0">
              <a:spcBef>
                <a:spcPts val="0"/>
              </a:spcBef>
              <a:buNone/>
            </a:pPr>
            <a:endParaRPr/>
          </a:p>
        </p:txBody>
      </p:sp>
      <p:sp>
        <p:nvSpPr>
          <p:cNvPr id="72" name="Shape 72"/>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rtl="0">
              <a:lnSpc>
                <a:spcPct val="100000"/>
              </a:lnSpc>
              <a:spcBef>
                <a:spcPts val="0"/>
              </a:spcBef>
              <a:buNone/>
            </a:pPr>
            <a:r>
              <a:rPr lang="en"/>
              <a:t>High School - Total Students 1,000</a:t>
            </a:r>
          </a:p>
          <a:p>
            <a:pPr marL="0" lvl="0" indent="0" rtl="0">
              <a:lnSpc>
                <a:spcPct val="100000"/>
              </a:lnSpc>
              <a:spcBef>
                <a:spcPts val="0"/>
              </a:spcBef>
              <a:buNone/>
            </a:pPr>
            <a:r>
              <a:rPr lang="en"/>
              <a:t>Middle School - Total Students 820</a:t>
            </a:r>
          </a:p>
          <a:p>
            <a:pPr marL="0" lvl="0" indent="0" rtl="0">
              <a:lnSpc>
                <a:spcPct val="100000"/>
              </a:lnSpc>
              <a:spcBef>
                <a:spcPts val="0"/>
              </a:spcBef>
              <a:buNone/>
            </a:pPr>
            <a:r>
              <a:rPr lang="en"/>
              <a:t>Elementary K-5 - Total Students 1,600</a:t>
            </a:r>
          </a:p>
          <a:p>
            <a:pPr marL="457200" lvl="0" indent="-342900" rtl="0">
              <a:lnSpc>
                <a:spcPct val="100000"/>
              </a:lnSpc>
              <a:spcBef>
                <a:spcPts val="0"/>
              </a:spcBef>
              <a:spcAft>
                <a:spcPts val="0"/>
              </a:spcAft>
              <a:buSzPts val="1800"/>
              <a:buChar char="●"/>
            </a:pPr>
            <a:r>
              <a:rPr lang="en"/>
              <a:t>Francis Wyman - 545 students, 5 sections per grade</a:t>
            </a:r>
          </a:p>
          <a:p>
            <a:pPr marL="457200" lvl="0" indent="-342900" rtl="0">
              <a:lnSpc>
                <a:spcPct val="100000"/>
              </a:lnSpc>
              <a:spcBef>
                <a:spcPts val="0"/>
              </a:spcBef>
              <a:spcAft>
                <a:spcPts val="0"/>
              </a:spcAft>
              <a:buSzPts val="1800"/>
              <a:buChar char="●"/>
            </a:pPr>
            <a:r>
              <a:rPr lang="en"/>
              <a:t>Fox Hill - 390 students, 4 sections per grade</a:t>
            </a:r>
          </a:p>
          <a:p>
            <a:pPr marL="457200" lvl="0" indent="-342900" rtl="0">
              <a:lnSpc>
                <a:spcPct val="100000"/>
              </a:lnSpc>
              <a:spcBef>
                <a:spcPts val="0"/>
              </a:spcBef>
              <a:spcAft>
                <a:spcPts val="0"/>
              </a:spcAft>
              <a:buSzPts val="1800"/>
              <a:buChar char="●"/>
            </a:pPr>
            <a:r>
              <a:rPr lang="en"/>
              <a:t>Memorial - 375 students, 4 sections per grade</a:t>
            </a:r>
          </a:p>
          <a:p>
            <a:pPr marL="457200" lvl="0" indent="-342900" rtl="0">
              <a:lnSpc>
                <a:spcPct val="100000"/>
              </a:lnSpc>
              <a:spcBef>
                <a:spcPts val="0"/>
              </a:spcBef>
              <a:buSzPts val="1800"/>
              <a:buChar char="●"/>
            </a:pPr>
            <a:r>
              <a:rPr lang="en"/>
              <a:t>Pine Glen - 295 students, 3 sections per grade</a:t>
            </a:r>
          </a:p>
          <a:p>
            <a:pPr marL="0" lvl="0" indent="0" rtl="0">
              <a:lnSpc>
                <a:spcPct val="100000"/>
              </a:lnSpc>
              <a:spcBef>
                <a:spcPts val="0"/>
              </a:spcBef>
              <a:buNone/>
            </a:pPr>
            <a:r>
              <a:rPr lang="en"/>
              <a:t>Special Education Integrated Preschool - Total Students 120</a:t>
            </a:r>
          </a:p>
          <a:p>
            <a:pPr marL="0" lvl="0" indent="0" rtl="0">
              <a:lnSpc>
                <a:spcPct val="100000"/>
              </a:lnSpc>
              <a:spcBef>
                <a:spcPts val="0"/>
              </a:spcBef>
              <a:buNone/>
            </a:pPr>
            <a:endParaRPr/>
          </a:p>
          <a:p>
            <a:pPr marL="0" lvl="0" indent="0" rtl="0">
              <a:lnSpc>
                <a:spcPct val="100000"/>
              </a:lnSpc>
              <a:spcBef>
                <a:spcPts val="0"/>
              </a:spcBef>
              <a:buNone/>
            </a:pPr>
            <a:endParaRPr/>
          </a:p>
          <a:p>
            <a:pPr marL="0" lvl="0" indent="0" rtl="0">
              <a:spcBef>
                <a:spcPts val="0"/>
              </a:spcBef>
              <a:buNone/>
            </a:pPr>
            <a:endParaRPr/>
          </a:p>
          <a:p>
            <a:pPr marL="0" lvl="0" indent="0" rtl="0">
              <a:spcBef>
                <a:spcPts val="0"/>
              </a:spcBef>
              <a:buNone/>
            </a:pPr>
            <a:r>
              <a:rPr lang="en">
                <a:solidFill>
                  <a:schemeClr val="lt1"/>
                </a:solidFill>
              </a:rPr>
              <a:t>(</a:t>
            </a:r>
            <a:r>
              <a:rPr lang="en"/>
              <a:t>Total  Elementary - 1,561 students</a:t>
            </a:r>
          </a:p>
          <a:p>
            <a:pPr marL="0" lvl="0" indent="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dk2"/>
                </a:solidFill>
              </a:rPr>
              <a:t>Subgroups</a:t>
            </a:r>
          </a:p>
        </p:txBody>
      </p:sp>
      <p:sp>
        <p:nvSpPr>
          <p:cNvPr id="78" name="Shape 78"/>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a:spcBef>
                <a:spcPts val="0"/>
              </a:spcBef>
              <a:buNone/>
            </a:pPr>
            <a:r>
              <a:rPr lang="en" u="sng">
                <a:solidFill>
                  <a:schemeClr val="hlink"/>
                </a:solidFill>
                <a:hlinkClick r:id="rId3"/>
              </a:rPr>
              <a:t>ELL Population</a:t>
            </a:r>
          </a:p>
          <a:p>
            <a:pPr marL="0" lvl="0" indent="0">
              <a:spcBef>
                <a:spcPts val="0"/>
              </a:spcBef>
              <a:buNone/>
            </a:pPr>
            <a:r>
              <a:rPr lang="en"/>
              <a:t>Elementary 16-25%, Middle School 8%, High School 10%</a:t>
            </a:r>
          </a:p>
          <a:p>
            <a:pPr marL="0" lvl="0" indent="0">
              <a:spcBef>
                <a:spcPts val="0"/>
              </a:spcBef>
              <a:buNone/>
            </a:pPr>
            <a:r>
              <a:rPr lang="en"/>
              <a:t>Sample of the </a:t>
            </a:r>
            <a:r>
              <a:rPr lang="en" u="sng">
                <a:solidFill>
                  <a:schemeClr val="hlink"/>
                </a:solidFill>
                <a:hlinkClick r:id="rId4"/>
              </a:rPr>
              <a:t>41 languages spoken</a:t>
            </a:r>
            <a:r>
              <a:rPr lang="en"/>
              <a:t> by students and their families (list is alphabetical):</a:t>
            </a:r>
            <a:br>
              <a:rPr lang="en"/>
            </a:br>
            <a:r>
              <a:rPr lang="en" sz="1400" i="1"/>
              <a:t>Arabic, Bengali, Cantonese, Cebuano, Czech, English, Filipino, French, French Creole, Greek, Gujarati, Hindi, Italian, Japanese, Kannada, Kikuyu, Kiswahili, Korean, Kutchhi, Langi, Luganda, Lusoga, Malayalam, Mandarin, Marathi, Nepali, Polish, Portuguese, Romanian, Rukiga, Runyankore, Russian, Sinhala, Somali, Spanish, Tamil, Telugu, Thai, Urdu, Vietnamese, Visayan</a:t>
            </a:r>
          </a:p>
          <a:p>
            <a:pPr marL="0" lvl="0" indent="0">
              <a:spcBef>
                <a:spcPts val="0"/>
              </a:spcBef>
              <a:buNone/>
            </a:pPr>
            <a:r>
              <a:rPr lang="en"/>
              <a:t>Special Education Students (Elementary Schools) 11% to 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435550"/>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accent5"/>
                </a:solidFill>
              </a:rPr>
              <a:t>Elementary SEL Supports</a:t>
            </a:r>
          </a:p>
        </p:txBody>
      </p:sp>
      <p:sp>
        <p:nvSpPr>
          <p:cNvPr id="84" name="Shape 84"/>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a:spcBef>
                <a:spcPts val="0"/>
              </a:spcBef>
              <a:buNone/>
            </a:pPr>
            <a:r>
              <a:rPr lang="en"/>
              <a:t>All Schools have one dedicated School Psychologist (MTSS/Sped) </a:t>
            </a:r>
          </a:p>
          <a:p>
            <a:pPr marL="0" lvl="0" indent="0">
              <a:spcBef>
                <a:spcPts val="0"/>
              </a:spcBef>
              <a:buNone/>
            </a:pPr>
            <a:r>
              <a:rPr lang="en"/>
              <a:t>Two schools - 	</a:t>
            </a:r>
          </a:p>
          <a:p>
            <a:pPr marL="457200" lvl="0" indent="-342900" rtl="0">
              <a:spcBef>
                <a:spcPts val="0"/>
              </a:spcBef>
              <a:spcAft>
                <a:spcPts val="0"/>
              </a:spcAft>
              <a:buSzPts val="1800"/>
              <a:buChar char="●"/>
            </a:pPr>
            <a:r>
              <a:rPr lang="en"/>
              <a:t>Assistant Principal </a:t>
            </a:r>
          </a:p>
          <a:p>
            <a:pPr marL="457200" lvl="0" indent="-342900" rtl="0">
              <a:spcBef>
                <a:spcPts val="0"/>
              </a:spcBef>
              <a:buSzPts val="1800"/>
              <a:buChar char="●"/>
            </a:pPr>
            <a:r>
              <a:rPr lang="en"/>
              <a:t>2 Guidance Counselors</a:t>
            </a:r>
          </a:p>
          <a:p>
            <a:pPr marL="0" lvl="0" indent="0">
              <a:spcBef>
                <a:spcPts val="0"/>
              </a:spcBef>
              <a:buNone/>
            </a:pPr>
            <a:r>
              <a:rPr lang="en"/>
              <a:t>Two  Schools - </a:t>
            </a:r>
          </a:p>
          <a:p>
            <a:pPr marL="457200" lvl="0" indent="-342900" rtl="0">
              <a:spcBef>
                <a:spcPts val="0"/>
              </a:spcBef>
              <a:buSzPts val="1800"/>
              <a:buChar char="●"/>
            </a:pPr>
            <a:r>
              <a:rPr lang="en"/>
              <a:t>1 Guidance Counselor</a:t>
            </a:r>
          </a:p>
          <a:p>
            <a:pPr marL="0" lvl="0" indent="0" rtl="0">
              <a:spcBef>
                <a:spcPts val="0"/>
              </a:spcBef>
              <a:buNone/>
            </a:pPr>
            <a:r>
              <a:rPr lang="en"/>
              <a:t>District Social Emotional Learning Coach (PreK-12)</a:t>
            </a:r>
          </a:p>
          <a:p>
            <a:pPr marL="0" lvl="0" indent="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lt2"/>
                </a:solidFill>
              </a:rPr>
              <a:t>District Special Education Program - TARGET</a:t>
            </a:r>
          </a:p>
        </p:txBody>
      </p:sp>
      <p:sp>
        <p:nvSpPr>
          <p:cNvPr id="90" name="Shape 90"/>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a:spcBef>
                <a:spcPts val="0"/>
              </a:spcBef>
              <a:buNone/>
            </a:pPr>
            <a:r>
              <a:rPr lang="en"/>
              <a:t>Therapeutic Acquisition &amp; Regulation to Gain Educational Targets (TARGET)</a:t>
            </a:r>
          </a:p>
          <a:p>
            <a:pPr marL="457200" lvl="0" indent="-342900">
              <a:spcBef>
                <a:spcPts val="0"/>
              </a:spcBef>
              <a:spcAft>
                <a:spcPts val="0"/>
              </a:spcAft>
              <a:buSzPts val="1800"/>
              <a:buChar char="●"/>
            </a:pPr>
            <a:r>
              <a:rPr lang="en"/>
              <a:t>K-2</a:t>
            </a:r>
          </a:p>
          <a:p>
            <a:pPr marL="457200" lvl="0" indent="-342900">
              <a:spcBef>
                <a:spcPts val="0"/>
              </a:spcBef>
              <a:spcAft>
                <a:spcPts val="0"/>
              </a:spcAft>
              <a:buSzPts val="1800"/>
              <a:buChar char="●"/>
            </a:pPr>
            <a:r>
              <a:rPr lang="en"/>
              <a:t>3-5</a:t>
            </a:r>
          </a:p>
          <a:p>
            <a:pPr marL="457200" lvl="0" indent="-342900">
              <a:spcBef>
                <a:spcPts val="0"/>
              </a:spcBef>
              <a:spcAft>
                <a:spcPts val="0"/>
              </a:spcAft>
              <a:buSzPts val="1800"/>
              <a:buChar char="●"/>
            </a:pPr>
            <a:r>
              <a:rPr lang="en"/>
              <a:t>2 teachers </a:t>
            </a:r>
          </a:p>
          <a:p>
            <a:pPr marL="457200" lvl="0" indent="-342900" rtl="0">
              <a:spcBef>
                <a:spcPts val="0"/>
              </a:spcBef>
              <a:spcAft>
                <a:spcPts val="0"/>
              </a:spcAft>
              <a:buSzPts val="1800"/>
              <a:buChar char="●"/>
            </a:pPr>
            <a:r>
              <a:rPr lang="en"/>
              <a:t>1 Instructional Assistant</a:t>
            </a:r>
          </a:p>
          <a:p>
            <a:pPr marL="457200" lvl="0" indent="-342900">
              <a:spcBef>
                <a:spcPts val="0"/>
              </a:spcBef>
              <a:buSzPts val="1800"/>
              <a:buChar char="●"/>
            </a:pPr>
            <a:r>
              <a:rPr lang="en"/>
              <a:t>Social Worker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accent3"/>
                </a:solidFill>
              </a:rPr>
              <a:t>University of Massachusetts, Boston Campus</a:t>
            </a:r>
          </a:p>
        </p:txBody>
      </p:sp>
      <p:sp>
        <p:nvSpPr>
          <p:cNvPr id="96" name="Shape 96"/>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0" lvl="0" indent="0">
              <a:spcBef>
                <a:spcPts val="0"/>
              </a:spcBef>
              <a:buNone/>
            </a:pPr>
            <a:r>
              <a:rPr lang="en"/>
              <a:t>Graduate Students in School Psychology and Psychology </a:t>
            </a:r>
          </a:p>
          <a:p>
            <a:pPr marL="457200" lvl="0" indent="-342900">
              <a:spcBef>
                <a:spcPts val="0"/>
              </a:spcBef>
              <a:spcAft>
                <a:spcPts val="0"/>
              </a:spcAft>
              <a:buSzPts val="1800"/>
              <a:buChar char="●"/>
            </a:pPr>
            <a:r>
              <a:rPr lang="en"/>
              <a:t>CAGS/Ph.D.</a:t>
            </a:r>
          </a:p>
          <a:p>
            <a:pPr marL="457200" lvl="0" indent="-342900">
              <a:spcBef>
                <a:spcPts val="0"/>
              </a:spcBef>
              <a:spcAft>
                <a:spcPts val="0"/>
              </a:spcAft>
              <a:buSzPts val="1800"/>
              <a:buChar char="●"/>
            </a:pPr>
            <a:r>
              <a:rPr lang="en"/>
              <a:t>Participate in meetings</a:t>
            </a:r>
          </a:p>
          <a:p>
            <a:pPr marL="457200" lvl="0" indent="-342900">
              <a:spcBef>
                <a:spcPts val="0"/>
              </a:spcBef>
              <a:spcAft>
                <a:spcPts val="0"/>
              </a:spcAft>
              <a:buSzPts val="1800"/>
              <a:buChar char="●"/>
            </a:pPr>
            <a:r>
              <a:rPr lang="en"/>
              <a:t>Share research and current information</a:t>
            </a:r>
          </a:p>
          <a:p>
            <a:pPr marL="457200" lvl="0" indent="-342900">
              <a:spcBef>
                <a:spcPts val="0"/>
              </a:spcBef>
              <a:buSzPts val="1800"/>
              <a:buChar char="●"/>
            </a:pPr>
            <a:r>
              <a:rPr lang="en"/>
              <a:t>Support  MTSS initiative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445025"/>
            <a:ext cx="8520600" cy="613200"/>
          </a:xfrm>
          <a:prstGeom prst="rect">
            <a:avLst/>
          </a:prstGeom>
        </p:spPr>
        <p:txBody>
          <a:bodyPr wrap="square" lIns="91425" tIns="91425" rIns="91425" bIns="91425" anchor="t" anchorCtr="0">
            <a:noAutofit/>
          </a:bodyPr>
          <a:lstStyle/>
          <a:p>
            <a:pPr marL="0" lvl="0" indent="0">
              <a:spcBef>
                <a:spcPts val="0"/>
              </a:spcBef>
              <a:buNone/>
            </a:pPr>
            <a:r>
              <a:rPr lang="en" b="1">
                <a:solidFill>
                  <a:schemeClr val="dk2"/>
                </a:solidFill>
              </a:rPr>
              <a:t>June 2015</a:t>
            </a:r>
          </a:p>
        </p:txBody>
      </p:sp>
      <p:sp>
        <p:nvSpPr>
          <p:cNvPr id="102" name="Shape 102"/>
          <p:cNvSpPr txBox="1">
            <a:spLocks noGrp="1"/>
          </p:cNvSpPr>
          <p:nvPr>
            <p:ph type="body" idx="1"/>
          </p:nvPr>
        </p:nvSpPr>
        <p:spPr>
          <a:xfrm>
            <a:off x="311700" y="1171600"/>
            <a:ext cx="8520600" cy="3397200"/>
          </a:xfrm>
          <a:prstGeom prst="rect">
            <a:avLst/>
          </a:prstGeom>
        </p:spPr>
        <p:txBody>
          <a:bodyPr wrap="square" lIns="91425" tIns="91425" rIns="91425" bIns="91425" anchor="t" anchorCtr="0">
            <a:noAutofit/>
          </a:bodyPr>
          <a:lstStyle/>
          <a:p>
            <a:pPr marL="457200" lvl="0" indent="-342900">
              <a:spcBef>
                <a:spcPts val="0"/>
              </a:spcBef>
              <a:spcAft>
                <a:spcPts val="0"/>
              </a:spcAft>
              <a:buSzPts val="1800"/>
              <a:buChar char="●"/>
            </a:pPr>
            <a:r>
              <a:rPr lang="en"/>
              <a:t>Academics supports are effective, the process is relatively smooth, and there is fidelity across the schools. </a:t>
            </a:r>
          </a:p>
          <a:p>
            <a:pPr marL="457200" lvl="0" indent="-342900">
              <a:spcBef>
                <a:spcPts val="0"/>
              </a:spcBef>
              <a:spcAft>
                <a:spcPts val="0"/>
              </a:spcAft>
              <a:buSzPts val="1800"/>
              <a:buChar char="●"/>
            </a:pPr>
            <a:r>
              <a:rPr lang="en"/>
              <a:t>Behavior supports are available  but schools utilize various approaches.</a:t>
            </a:r>
          </a:p>
          <a:p>
            <a:pPr marL="457200" lvl="0" indent="-342900">
              <a:spcBef>
                <a:spcPts val="0"/>
              </a:spcBef>
              <a:spcAft>
                <a:spcPts val="0"/>
              </a:spcAft>
              <a:buSzPts val="1800"/>
              <a:buChar char="●"/>
            </a:pPr>
            <a:r>
              <a:rPr lang="en"/>
              <a:t>Schools reported they needed more help with students who were taking up a lot of time/personnel with too much time spent reacting.</a:t>
            </a:r>
          </a:p>
          <a:p>
            <a:pPr marL="457200" lvl="0" indent="-342900">
              <a:spcBef>
                <a:spcPts val="0"/>
              </a:spcBef>
              <a:spcAft>
                <a:spcPts val="0"/>
              </a:spcAft>
              <a:buSzPts val="1800"/>
              <a:buChar char="●"/>
            </a:pPr>
            <a:r>
              <a:rPr lang="en"/>
              <a:t>No data, no fidelity to decision-making around Tier 1,2,3,Sped, or common curriculum</a:t>
            </a:r>
          </a:p>
          <a:p>
            <a:pPr marL="457200" lvl="0" indent="-342900">
              <a:spcBef>
                <a:spcPts val="0"/>
              </a:spcBef>
              <a:spcAft>
                <a:spcPts val="0"/>
              </a:spcAft>
              <a:buSzPts val="1800"/>
              <a:buChar char="●"/>
            </a:pPr>
            <a:r>
              <a:rPr lang="en"/>
              <a:t>How could we organize our behavioral supports more like our academic supports?</a:t>
            </a:r>
          </a:p>
          <a:p>
            <a:pPr marL="457200" lvl="0" indent="-342900">
              <a:spcBef>
                <a:spcPts val="0"/>
              </a:spcBef>
              <a:buSzPts val="1800"/>
              <a:buChar char="●"/>
            </a:pPr>
            <a:r>
              <a:rPr lang="en"/>
              <a:t>“Behavior Supports”  identified as our focus to 2015-2016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pic>
        <p:nvPicPr>
          <p:cNvPr id="107" name="Shape 107"/>
          <p:cNvPicPr preferRelativeResize="0"/>
          <p:nvPr/>
        </p:nvPicPr>
        <p:blipFill>
          <a:blip r:embed="rId3">
            <a:alphaModFix/>
          </a:blip>
          <a:stretch>
            <a:fillRect/>
          </a:stretch>
        </p:blipFill>
        <p:spPr>
          <a:xfrm>
            <a:off x="1809950" y="482225"/>
            <a:ext cx="5532775" cy="4149575"/>
          </a:xfrm>
          <a:prstGeom prst="rect">
            <a:avLst/>
          </a:prstGeom>
          <a:noFill/>
          <a:ln>
            <a:noFill/>
          </a:ln>
        </p:spPr>
      </p:pic>
    </p:spTree>
  </p:cSld>
  <p:clrMapOvr>
    <a:masterClrMapping/>
  </p:clrMapOvr>
  <p:transition spd="slow">
    <p:fade thruBlk="1"/>
  </p:transition>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1023</Words>
  <Application>Microsoft Office PowerPoint</Application>
  <PresentationFormat>On-screen Show (16:9)</PresentationFormat>
  <Paragraphs>223</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Times New Roman</vt:lpstr>
      <vt:lpstr>Old Standard TT</vt:lpstr>
      <vt:lpstr>Paperback</vt:lpstr>
      <vt:lpstr>The Behavior Side of the Triangle</vt:lpstr>
      <vt:lpstr>Burlington, Massachusetts</vt:lpstr>
      <vt:lpstr>Burlington School District - Total Students 3,500   </vt:lpstr>
      <vt:lpstr>Subgroups</vt:lpstr>
      <vt:lpstr>Elementary SEL Supports</vt:lpstr>
      <vt:lpstr>District Special Education Program - TARGET</vt:lpstr>
      <vt:lpstr>University of Massachusetts, Boston Campus</vt:lpstr>
      <vt:lpstr>June 2015</vt:lpstr>
      <vt:lpstr>PowerPoint Presentation</vt:lpstr>
      <vt:lpstr>PowerPoint Presentation</vt:lpstr>
      <vt:lpstr>Current Summary of Supports 2017-2018</vt:lpstr>
      <vt:lpstr>Focus  </vt:lpstr>
      <vt:lpstr>HOW MUCH TIME  REACTING? HOW MANY STUDENTS? </vt:lpstr>
      <vt:lpstr>Data Collection</vt:lpstr>
      <vt:lpstr>Questions Answered</vt:lpstr>
      <vt:lpstr>District Externalizing vs. Internalizing  Feb/Mar Combined </vt:lpstr>
      <vt:lpstr>Devereux Student Strengths Assessment Comprehensive System</vt:lpstr>
      <vt:lpstr>Why the DESSA ?</vt:lpstr>
      <vt:lpstr>Devereux Student Strengths Assessment</vt:lpstr>
      <vt:lpstr>Universal Screening Periods</vt:lpstr>
      <vt:lpstr>Focus</vt:lpstr>
      <vt:lpstr>PD for Tier 1,  2 and 3</vt:lpstr>
      <vt:lpstr>Student Plans </vt:lpstr>
      <vt:lpstr>Student Plans - continued</vt:lpstr>
      <vt:lpstr>Sample SEL Spreadsheet</vt:lpstr>
      <vt:lpstr>Focus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Behavior Side of the Triangle</dc:title>
  <dc:creator>Darlene</dc:creator>
  <cp:lastModifiedBy>Darlene</cp:lastModifiedBy>
  <cp:revision>2</cp:revision>
  <dcterms:created xsi:type="dcterms:W3CDTF">2017-12-13T16:05:06Z</dcterms:created>
  <dcterms:modified xsi:type="dcterms:W3CDTF">2017-12-13T16:36:26Z</dcterms:modified>
</cp:coreProperties>
</file>