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7B6E-CDC8-43B7-B9E2-5322AE198F65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2FFD-629B-4930-95A6-A94185DCA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02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7B6E-CDC8-43B7-B9E2-5322AE198F65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2FFD-629B-4930-95A6-A94185DCA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7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7B6E-CDC8-43B7-B9E2-5322AE198F65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2FFD-629B-4930-95A6-A94185DCA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9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7B6E-CDC8-43B7-B9E2-5322AE198F65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2FFD-629B-4930-95A6-A94185DCA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0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7B6E-CDC8-43B7-B9E2-5322AE198F65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2FFD-629B-4930-95A6-A94185DCA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140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7B6E-CDC8-43B7-B9E2-5322AE198F65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2FFD-629B-4930-95A6-A94185DCA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3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7B6E-CDC8-43B7-B9E2-5322AE198F65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2FFD-629B-4930-95A6-A94185DCA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64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7B6E-CDC8-43B7-B9E2-5322AE198F65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2FFD-629B-4930-95A6-A94185DCA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6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7B6E-CDC8-43B7-B9E2-5322AE198F65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2FFD-629B-4930-95A6-A94185DCA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4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7B6E-CDC8-43B7-B9E2-5322AE198F65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2FFD-629B-4930-95A6-A94185DCA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8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7B6E-CDC8-43B7-B9E2-5322AE198F65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2FFD-629B-4930-95A6-A94185DCA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06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7B6E-CDC8-43B7-B9E2-5322AE198F65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32FFD-629B-4930-95A6-A94185DCA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6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Pitfalls for New Superintendents</a:t>
            </a:r>
            <a:br>
              <a:rPr lang="en-US" dirty="0" smtClean="0"/>
            </a:br>
            <a:r>
              <a:rPr lang="en-US" dirty="0" smtClean="0"/>
              <a:t>MASS Induction Program</a:t>
            </a:r>
            <a:br>
              <a:rPr lang="en-US" dirty="0" smtClean="0"/>
            </a:br>
            <a:r>
              <a:rPr lang="en-US" dirty="0" smtClean="0"/>
              <a:t>May 19,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Atty. Michael J. Long</a:t>
            </a:r>
          </a:p>
          <a:p>
            <a:r>
              <a:rPr lang="en-US" dirty="0" smtClean="0"/>
              <a:t>Long &amp; DiPietro, LLP</a:t>
            </a:r>
          </a:p>
          <a:p>
            <a:r>
              <a:rPr lang="en-US" dirty="0" smtClean="0"/>
              <a:t>175 Derby St. Unit 17</a:t>
            </a:r>
          </a:p>
          <a:p>
            <a:r>
              <a:rPr lang="en-US" dirty="0" smtClean="0"/>
              <a:t>Hingham, MA 02043</a:t>
            </a:r>
          </a:p>
          <a:p>
            <a:r>
              <a:rPr lang="en-US" dirty="0" smtClean="0"/>
              <a:t>1-781-749-0021</a:t>
            </a:r>
          </a:p>
          <a:p>
            <a:r>
              <a:rPr lang="en-US" smtClean="0"/>
              <a:t>mlong@long-law.com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48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Avoid the Top 10 Errors (1)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Disputes over “roles”</a:t>
            </a:r>
          </a:p>
          <a:p>
            <a:pPr lvl="1"/>
            <a:r>
              <a:rPr lang="en-US" altLang="en-US" sz="2400" smtClean="0"/>
              <a:t>It’s improvisational jazz, not a symphony. Feel the rhythm.</a:t>
            </a:r>
          </a:p>
          <a:p>
            <a:r>
              <a:rPr lang="en-US" altLang="en-US" sz="2800" smtClean="0"/>
              <a:t>Honor the “no surprises” rule</a:t>
            </a:r>
          </a:p>
          <a:p>
            <a:pPr lvl="1"/>
            <a:r>
              <a:rPr lang="en-US" altLang="en-US" sz="2400" smtClean="0"/>
              <a:t>Always provide the “heads up”- even if others don’t</a:t>
            </a:r>
          </a:p>
          <a:p>
            <a:pPr lvl="1"/>
            <a:r>
              <a:rPr lang="en-US" altLang="en-US" sz="2400" smtClean="0"/>
              <a:t>Disclose early that which must be disclosed eventually---if your not sure, disclose</a:t>
            </a:r>
          </a:p>
          <a:p>
            <a:r>
              <a:rPr lang="en-US" altLang="en-US" sz="2800" smtClean="0"/>
              <a:t>Budget issues </a:t>
            </a:r>
          </a:p>
          <a:p>
            <a:pPr lvl="1"/>
            <a:r>
              <a:rPr lang="en-US" altLang="en-US" sz="2400" smtClean="0"/>
              <a:t>Woe betide you if you don’t regularly update on status</a:t>
            </a:r>
          </a:p>
          <a:p>
            <a:pPr lvl="1"/>
            <a:endParaRPr lang="en-US" altLang="en-US" sz="2400" smtClean="0"/>
          </a:p>
        </p:txBody>
      </p:sp>
    </p:spTree>
    <p:extLst>
      <p:ext uri="{BB962C8B-B14F-4D97-AF65-F5344CB8AC3E}">
        <p14:creationId xmlns:p14="http://schemas.microsoft.com/office/powerpoint/2010/main" val="373703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Avoid the Top 10 Errors (2)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smtClean="0"/>
              <a:t>Accurately read the political environment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/>
              <a:t>Focus on the impact the decision will have on kids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/>
              <a:t>Dissenters who disagree are  not always treacherous or traitorous </a:t>
            </a:r>
          </a:p>
          <a:p>
            <a:pPr lvl="2">
              <a:lnSpc>
                <a:spcPct val="80000"/>
              </a:lnSpc>
            </a:pPr>
            <a:r>
              <a:rPr lang="en-US" altLang="en-US" sz="1800" smtClean="0"/>
              <a:t>Use the concept of a loyal opposition</a:t>
            </a:r>
          </a:p>
          <a:p>
            <a:pPr lvl="2">
              <a:lnSpc>
                <a:spcPct val="80000"/>
              </a:lnSpc>
            </a:pPr>
            <a:r>
              <a:rPr lang="en-US" altLang="en-US" sz="1800" smtClean="0"/>
              <a:t>Focus on areas of agreement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Don’t be arrogant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/>
              <a:t>We all know you’re the boss and you were selected after an intergalactic search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Be media smart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/>
              <a:t>Introduce yourself to editors and reporters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/>
              <a:t>Know their deadlines and stick to them if at all possible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/>
              <a:t>Don’t be afraid to ask for a correction based on facts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/>
              <a:t>“No comment” doesn’t fly– get the talking points set in advance</a:t>
            </a:r>
          </a:p>
          <a:p>
            <a:pPr lvl="2">
              <a:lnSpc>
                <a:spcPct val="80000"/>
              </a:lnSpc>
            </a:pPr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420886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Avoid the Top 10 Errors (3)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Parents need to be heard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Psych 101: you matter, I heard you, and I will give you views consideration…then get back to them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Teachers need to be valued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They are the most important people in the system, after the kids, and you need to say that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Psych 101: See above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Be fair and consistent with discipline</a:t>
            </a:r>
          </a:p>
        </p:txBody>
      </p:sp>
    </p:spTree>
    <p:extLst>
      <p:ext uri="{BB962C8B-B14F-4D97-AF65-F5344CB8AC3E}">
        <p14:creationId xmlns:p14="http://schemas.microsoft.com/office/powerpoint/2010/main" val="83437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Avoid the Top 10 Errors (4)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Be discrete</a:t>
            </a:r>
          </a:p>
          <a:p>
            <a:pPr lvl="1"/>
            <a:r>
              <a:rPr lang="en-US" altLang="en-US" sz="2400" smtClean="0"/>
              <a:t>Personal habits and behaviors matter</a:t>
            </a:r>
          </a:p>
          <a:p>
            <a:pPr lvl="1"/>
            <a:r>
              <a:rPr lang="en-US" altLang="en-US" sz="2400" smtClean="0"/>
              <a:t>Professionally</a:t>
            </a:r>
          </a:p>
          <a:p>
            <a:pPr lvl="2"/>
            <a:r>
              <a:rPr lang="en-US" altLang="en-US" sz="2000" smtClean="0"/>
              <a:t>At the beginning apply the Jim Rice Rule: Co-workers are not automatically friends, they’re business associates.</a:t>
            </a:r>
          </a:p>
          <a:p>
            <a:pPr lvl="3"/>
            <a:r>
              <a:rPr lang="en-US" altLang="en-US" sz="1800" smtClean="0"/>
              <a:t>You knew who your friends were before you took the job.</a:t>
            </a:r>
          </a:p>
          <a:p>
            <a:pPr lvl="3"/>
            <a:r>
              <a:rPr lang="en-US" altLang="en-US" sz="1800" smtClean="0"/>
              <a:t>If you want a new friend, get a dog</a:t>
            </a:r>
          </a:p>
          <a:p>
            <a:pPr lvl="2"/>
            <a:r>
              <a:rPr lang="en-US" altLang="en-US" sz="2000" smtClean="0"/>
              <a:t>So, be careful what you say and do in the office as you may not get a mulligan</a:t>
            </a:r>
          </a:p>
          <a:p>
            <a:pPr lvl="2"/>
            <a:r>
              <a:rPr lang="en-US" altLang="en-US" sz="2000" smtClean="0"/>
              <a:t>BUT, this can change overtime with the accumulation of personal and professional capital</a:t>
            </a:r>
          </a:p>
        </p:txBody>
      </p:sp>
    </p:spTree>
    <p:extLst>
      <p:ext uri="{BB962C8B-B14F-4D97-AF65-F5344CB8AC3E}">
        <p14:creationId xmlns:p14="http://schemas.microsoft.com/office/powerpoint/2010/main" val="14630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Avoid the Top 10 Errors (5)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Ask for help when you don’t know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You don’t know everything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You’ll learn who is capable and willing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You’ll learn who possesses institutional memory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You’ll earn credibility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Accept responsibility for personal and systemic errors/mistakes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The cover up is always worse than the mistake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Explain what happened, why and what you’ve learned going forward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Understand not everyone will be satisfied</a:t>
            </a:r>
          </a:p>
        </p:txBody>
      </p:sp>
    </p:spTree>
    <p:extLst>
      <p:ext uri="{BB962C8B-B14F-4D97-AF65-F5344CB8AC3E}">
        <p14:creationId xmlns:p14="http://schemas.microsoft.com/office/powerpoint/2010/main" val="377054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431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Pitfalls for New Superintendents MASS Induction Program May 19, 2017</vt:lpstr>
      <vt:lpstr>Avoid the Top 10 Errors (1) </vt:lpstr>
      <vt:lpstr>Avoid the Top 10 Errors (2)</vt:lpstr>
      <vt:lpstr>Avoid the Top 10 Errors (3)</vt:lpstr>
      <vt:lpstr>Avoid the Top 10 Errors (4)</vt:lpstr>
      <vt:lpstr>Avoid the Top 10 Errors (5)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Pitfalls for New Superintendents MASS Induction Program May 19, 2017</dc:title>
  <dc:creator>mikeacer</dc:creator>
  <cp:lastModifiedBy>Owner</cp:lastModifiedBy>
  <cp:revision>1</cp:revision>
  <dcterms:created xsi:type="dcterms:W3CDTF">2017-05-10T12:53:10Z</dcterms:created>
  <dcterms:modified xsi:type="dcterms:W3CDTF">2017-05-11T14:00:52Z</dcterms:modified>
</cp:coreProperties>
</file>